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303" r:id="rId25"/>
    <p:sldId id="304" r:id="rId26"/>
    <p:sldId id="281" r:id="rId27"/>
    <p:sldId id="282" r:id="rId28"/>
    <p:sldId id="289" r:id="rId29"/>
    <p:sldId id="290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76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67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4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07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79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09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0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81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9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8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8C-8D50-40E2-8142-4363B70E8BA7}" type="datetimeFigureOut">
              <a:rPr lang="uk-UA" smtClean="0"/>
              <a:t>08.07.2014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7853-D16B-48AF-8CE1-42A41E4274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4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foto-shkola.com/diafragma-obektiva/" TargetMode="External"/><Relationship Id="rId13" Type="http://schemas.openxmlformats.org/officeDocument/2006/relationships/hyperlink" Target="http://geo.web.ru/druza/" TargetMode="External"/><Relationship Id="rId3" Type="http://schemas.openxmlformats.org/officeDocument/2006/relationships/hyperlink" Target="http://mobidevices.ru/" TargetMode="External"/><Relationship Id="rId7" Type="http://schemas.openxmlformats.org/officeDocument/2006/relationships/hyperlink" Target="http://tvojfotomir.ru/fototeoriya/premudrosti-nastroyki-balansa-belogo-tsveta" TargetMode="External"/><Relationship Id="rId12" Type="http://schemas.openxmlformats.org/officeDocument/2006/relationships/hyperlink" Target="http://www.livemaster.ru/item/4174021-dlya-doma-interera-zhaba-sadovaya" TargetMode="External"/><Relationship Id="rId2" Type="http://schemas.openxmlformats.org/officeDocument/2006/relationships/hyperlink" Target="http://portal.prolisok.org/ogoloshennja/729-do-uvagi-vsix-shanuvalnikiv-fotomistectv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fotopoint.ru/nastroyka-balansa-belogo/" TargetMode="External"/><Relationship Id="rId11" Type="http://schemas.openxmlformats.org/officeDocument/2006/relationships/hyperlink" Target="http://www.fotopapa.com/article/glubina-rezkosti-v-fotografii.html" TargetMode="External"/><Relationship Id="rId5" Type="http://schemas.openxmlformats.org/officeDocument/2006/relationships/hyperlink" Target="http://kak-fotografirovat.com/page/2" TargetMode="External"/><Relationship Id="rId10" Type="http://schemas.openxmlformats.org/officeDocument/2006/relationships/hyperlink" Target="http://photolunch.ru/2011/08/%D1%8D%D0%BA%D1%81%D0%BF%D0%BE%D0%B7%D0%B8%D1%86%D0%B8%D1%8F-%D1%84%D0%BE%D1%82%D0%BE%D0%B3%D1%80%D0%B0%D1%84%D0%B8%D0%B8-%D0%B4%D0%BB%D1%8F-%D0%BD%D0%B0%D1%87%D0%B8%D0%BD%D0%B0%D1%8E%D1%89%D0%B8/" TargetMode="External"/><Relationship Id="rId4" Type="http://schemas.openxmlformats.org/officeDocument/2006/relationships/hyperlink" Target="http://hostingkartinok.com/foto/548/" TargetMode="External"/><Relationship Id="rId9" Type="http://schemas.openxmlformats.org/officeDocument/2006/relationships/hyperlink" Target="http://www.novoprint.es/?menu=historia_2&amp;idioma=cast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kurortnik.org/uchkuevka.html" TargetMode="External"/><Relationship Id="rId13" Type="http://schemas.openxmlformats.org/officeDocument/2006/relationships/hyperlink" Target="http://www.camera-review.ru/fotoab63.php?foto=4" TargetMode="External"/><Relationship Id="rId3" Type="http://schemas.openxmlformats.org/officeDocument/2006/relationships/hyperlink" Target="http://photo-start.com.ua/blog/?p=377" TargetMode="External"/><Relationship Id="rId7" Type="http://schemas.openxmlformats.org/officeDocument/2006/relationships/hyperlink" Target="http://www.digital-photography-student.com/3-important-tips-on-changing-lens/" TargetMode="External"/><Relationship Id="rId12" Type="http://schemas.openxmlformats.org/officeDocument/2006/relationships/hyperlink" Target="http://school.xvatit.com/index.php?title=%D0%A4%D0%BE%D1%82%D0%BE%D0%BC%D0%B5%D1%82%D1%80%D1%96%D1%8F._%D0%A1%D0%B8%D0%BB%D0%B0_%D1%81%D0%B2%D1%96%D1%82%D0%BB%D0%B0_%D1%96_%D0%BE%D1%81%D0%B2%D1%96%D1%82%D0%BB%D0%B5%D0%BD%D1%96%D1%81%D1%82%D1%8C" TargetMode="External"/><Relationship Id="rId2" Type="http://schemas.openxmlformats.org/officeDocument/2006/relationships/hyperlink" Target="http://www.schoolphotography.ru/library/landscape/ls3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it24.net/technology/67-technology/60053-sigma-vypuskaje-novi-objektyvy-u-prodazh" TargetMode="External"/><Relationship Id="rId11" Type="http://schemas.openxmlformats.org/officeDocument/2006/relationships/hyperlink" Target="http://www.it-trade.kiev.ua/product/Oktogonal_nij_Soft_boks_Menik_150_sm_SS_920O" TargetMode="External"/><Relationship Id="rId5" Type="http://schemas.openxmlformats.org/officeDocument/2006/relationships/hyperlink" Target="http://insta.liptontea.ru/" TargetMode="External"/><Relationship Id="rId10" Type="http://schemas.openxmlformats.org/officeDocument/2006/relationships/hyperlink" Target="http://depoint.org/photo/49513" TargetMode="External"/><Relationship Id="rId4" Type="http://schemas.openxmlformats.org/officeDocument/2006/relationships/hyperlink" Target="http://snowtheartist.com/fotografiya/makrozyomka-vid-fotografa-aimishboy/" TargetMode="External"/><Relationship Id="rId9" Type="http://schemas.openxmlformats.org/officeDocument/2006/relationships/hyperlink" Target="http://www.vesveter.ru/Brugge_panoramas.htm" TargetMode="External"/><Relationship Id="rId14" Type="http://schemas.openxmlformats.org/officeDocument/2006/relationships/hyperlink" Target="http://screenplay.com.ua/synopsises/?id=384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bankstatey.com/index.php?newsid=1929" TargetMode="External"/><Relationship Id="rId2" Type="http://schemas.openxmlformats.org/officeDocument/2006/relationships/hyperlink" Target="http://uk.wikipedia.org/wiki/%D0%9A%D0%B0%D1%82%D0%B5%D0%B3%D0%BE%D1%80%D1%96%D1%8F:%D0%A4%D0%BE%D1%82%D0%BE%D0%B3%D1%80%D0%B0%D1%84%D1%96%D1%87%D0%BD%D1%96_%D1%82%D0%B5%D1%80%D0%BC%D1%96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al.ks.ua/students/5788-glossary-of-photographic-terms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4221088"/>
            <a:ext cx="5436096" cy="105273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едіа</a:t>
            </a:r>
            <a:r>
              <a:rPr lang="uk-UA" sz="6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збука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832" y="5661248"/>
            <a:ext cx="5306888" cy="69492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4400" b="1" dirty="0" smtClean="0"/>
              <a:t>Фотомистецтво</a:t>
            </a:r>
            <a:endParaRPr lang="uk-UA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55" y="0"/>
            <a:ext cx="2728545" cy="13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5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chemeClr val="bg1"/>
                </a:solidFill>
              </a:rPr>
              <a:t>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648"/>
            <a:ext cx="410072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5896"/>
            <a:ext cx="4933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Діафрагма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err="1"/>
              <a:t> пристрій об'єктива </a:t>
            </a:r>
            <a:r>
              <a:rPr lang="uk-UA" sz="2400" dirty="0" smtClean="0"/>
              <a:t>фотокамери</a:t>
            </a:r>
            <a:r>
              <a:rPr lang="uk-UA" sz="2400" dirty="0"/>
              <a:t> </a:t>
            </a:r>
            <a:r>
              <a:rPr lang="uk-UA" sz="2400" dirty="0" smtClean="0"/>
              <a:t>у </a:t>
            </a:r>
            <a:r>
              <a:rPr lang="uk-UA" sz="2400" dirty="0"/>
              <a:t>вигляді </a:t>
            </a:r>
            <a:r>
              <a:rPr lang="uk-UA" sz="2400" dirty="0" smtClean="0"/>
              <a:t>керованої перегородки</a:t>
            </a:r>
            <a:r>
              <a:rPr lang="uk-UA" sz="2400" dirty="0"/>
              <a:t>, який дозволяє регулювати отвір, через який світло потрапляє в об'єктив, тобто змінювати світлосилу об'єктива — співвідношення яскравості оптичного зображення об'єкта до яскравості самого об'єкта, а також встановлювати необхідну глибину різкості - </a:t>
            </a:r>
            <a:r>
              <a:rPr lang="uk-UA" sz="2400" dirty="0" smtClean="0"/>
              <a:t>глибинурізко </a:t>
            </a:r>
            <a:r>
              <a:rPr lang="uk-UA" sz="2400" dirty="0"/>
              <a:t>зображуваного </a:t>
            </a:r>
            <a:r>
              <a:rPr lang="uk-UA" sz="2400" dirty="0" smtClean="0"/>
              <a:t>простору.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0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Е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07504"/>
            <a:ext cx="7620000" cy="363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0"/>
            <a:ext cx="3888432" cy="33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Експозиція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це </a:t>
            </a:r>
            <a:r>
              <a:rPr lang="uk-UA" sz="2400" dirty="0"/>
              <a:t>кількість освітлення, що його дістає опромінюваний фотографічний матеріал. Дорівнює добуткові </a:t>
            </a:r>
            <a:r>
              <a:rPr lang="uk-UA" sz="2400" dirty="0" smtClean="0"/>
              <a:t>освітленості</a:t>
            </a:r>
            <a:r>
              <a:rPr lang="uk-UA" sz="2400" dirty="0"/>
              <a:t> </a:t>
            </a:r>
            <a:r>
              <a:rPr lang="uk-UA" sz="2400" dirty="0" smtClean="0"/>
              <a:t>фотоматеріалу </a:t>
            </a:r>
            <a:r>
              <a:rPr lang="uk-UA" sz="2400" dirty="0"/>
              <a:t>на час освітлення (витримку).</a:t>
            </a:r>
          </a:p>
          <a:p>
            <a:pPr marL="0" indent="0">
              <a:buNone/>
            </a:pPr>
            <a:r>
              <a:rPr lang="uk-UA" sz="2400" dirty="0"/>
              <a:t>Експозиція залежить від яскравості об'єкта знімання (фотографування), світлосили об'єктива, </a:t>
            </a:r>
            <a:r>
              <a:rPr lang="uk-UA" sz="2400" dirty="0" err="1"/>
              <a:t>світло-</a:t>
            </a:r>
            <a:r>
              <a:rPr lang="uk-UA" sz="2400" dirty="0"/>
              <a:t> і </a:t>
            </a:r>
            <a:r>
              <a:rPr lang="uk-UA" sz="2400" dirty="0" err="1"/>
              <a:t>кольорочутливості</a:t>
            </a:r>
            <a:r>
              <a:rPr lang="uk-UA" sz="2400" dirty="0"/>
              <a:t> фотоматеріалу тощо. Визначають експозицію експонометрами, регулюють - фотографічними затвором і діафрагмою.</a:t>
            </a:r>
          </a:p>
          <a:p>
            <a:pPr marL="0" indent="0">
              <a:buNone/>
            </a:pPr>
            <a:r>
              <a:rPr lang="uk-UA" sz="2400" dirty="0"/>
              <a:t>За міжнародною системою одиниць (</a:t>
            </a:r>
            <a:r>
              <a:rPr lang="en-US" sz="2400" dirty="0" err="1"/>
              <a:t>Ci</a:t>
            </a:r>
            <a:r>
              <a:rPr lang="en-US" sz="2400" dirty="0"/>
              <a:t>) </a:t>
            </a:r>
            <a:r>
              <a:rPr lang="uk-UA" sz="2400" dirty="0"/>
              <a:t>експозицію вимірюють у </a:t>
            </a:r>
            <a:r>
              <a:rPr lang="uk-UA" sz="2400" dirty="0" err="1"/>
              <a:t>люксах</a:t>
            </a:r>
            <a:r>
              <a:rPr lang="uk-UA" sz="2400" dirty="0"/>
              <a:t> на секунду (лк*</a:t>
            </a:r>
            <a:r>
              <a:rPr lang="uk-UA" sz="2400" dirty="0" err="1"/>
              <a:t>сек</a:t>
            </a:r>
            <a:r>
              <a:rPr lang="uk-UA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7901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chemeClr val="bg1"/>
                </a:solidFill>
              </a:rPr>
              <a:t>Ж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45720"/>
            <a:ext cx="3121152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762500" cy="3619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72152"/>
            <a:ext cx="2699792" cy="405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Жаб'яча перспектива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вигляд певного об'єкта з </a:t>
            </a:r>
            <a:r>
              <a:rPr lang="uk-UA" sz="2400" dirty="0" err="1"/>
              <a:t>низкої</a:t>
            </a:r>
            <a:r>
              <a:rPr lang="uk-UA" sz="2400" dirty="0"/>
              <a:t> точки огляду. Внаслідок цього у глядача виникає сприйняття, що він спостерігає об'єкт начебто знаходячись майже на рівні землі (або рівня жаби</a:t>
            </a:r>
            <a:r>
              <a:rPr lang="uk-UA" sz="2400" dirty="0" smtClean="0"/>
              <a:t>).</a:t>
            </a:r>
            <a:endParaRPr lang="uk-UA" sz="2400" baseline="30000" dirty="0"/>
          </a:p>
          <a:p>
            <a:pPr marL="0" indent="0">
              <a:buNone/>
            </a:pPr>
            <a:r>
              <a:rPr lang="uk-UA" sz="2400" dirty="0" smtClean="0"/>
              <a:t>Протилежністю </a:t>
            </a:r>
            <a:r>
              <a:rPr lang="uk-UA" sz="2400" dirty="0"/>
              <a:t>жаб'ячої перспективи є </a:t>
            </a:r>
            <a:r>
              <a:rPr lang="uk-UA" sz="2400" i="1" dirty="0"/>
              <a:t>перспектива пташиного польоту</a:t>
            </a:r>
            <a:r>
              <a:rPr lang="uk-UA" sz="2400" dirty="0"/>
              <a:t>, коли об'єкт фотографування </a:t>
            </a:r>
            <a:r>
              <a:rPr lang="uk-UA" sz="2400" dirty="0" err="1"/>
              <a:t>зображається</a:t>
            </a:r>
            <a:r>
              <a:rPr lang="uk-UA" sz="2400" dirty="0"/>
              <a:t> </a:t>
            </a:r>
            <a:r>
              <a:rPr lang="uk-UA" sz="2400" dirty="0" smtClean="0"/>
              <a:t>з віддаленої </a:t>
            </a:r>
            <a:r>
              <a:rPr lang="uk-UA" sz="2400" dirty="0"/>
              <a:t>точки згори.</a:t>
            </a:r>
            <a:br>
              <a:rPr lang="uk-UA" sz="2400" dirty="0"/>
            </a:br>
            <a:r>
              <a:rPr lang="uk-UA" sz="2400" dirty="0"/>
              <a:t>Застосування жаб'ячої перспективи набуло поширення в Європі </a:t>
            </a:r>
            <a:r>
              <a:rPr lang="uk-UA" sz="2400" dirty="0" smtClean="0"/>
              <a:t>в період </a:t>
            </a:r>
            <a:r>
              <a:rPr lang="uk-UA" sz="2400" dirty="0"/>
              <a:t>1918–1945 </a:t>
            </a:r>
            <a:r>
              <a:rPr lang="uk-UA" sz="2400" dirty="0" smtClean="0"/>
              <a:t>рр. </a:t>
            </a:r>
            <a:r>
              <a:rPr lang="uk-UA" sz="2400" dirty="0"/>
              <a:t>в стилі авангарду, сучасної фотографії або просто модернізму.</a:t>
            </a:r>
          </a:p>
        </p:txBody>
      </p:sp>
    </p:spTree>
    <p:extLst>
      <p:ext uri="{BB962C8B-B14F-4D97-AF65-F5344CB8AC3E}">
        <p14:creationId xmlns:p14="http://schemas.microsoft.com/office/powerpoint/2010/main" val="8261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З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367987" cy="2193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7958"/>
            <a:ext cx="3710214" cy="4059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47" y="3217427"/>
            <a:ext cx="4480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Затвор фотографічний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пристрій, який використовується для перекриття світлового потоку, що </a:t>
            </a:r>
            <a:r>
              <a:rPr lang="uk-UA" sz="2400" dirty="0" err="1"/>
              <a:t>проектується </a:t>
            </a:r>
            <a:r>
              <a:rPr lang="uk-UA" sz="2400" dirty="0"/>
              <a:t>об'єктивом на фотоматеріал (наприклад, фотоплівку, фотопластину) </a:t>
            </a:r>
            <a:r>
              <a:rPr lang="uk-UA" sz="2400" dirty="0" err="1"/>
              <a:t>чи фотоматр</a:t>
            </a:r>
            <a:r>
              <a:rPr lang="uk-UA" sz="2400" dirty="0"/>
              <a:t>ицю (в цифровій </a:t>
            </a:r>
            <a:r>
              <a:rPr lang="uk-UA" sz="2400" dirty="0" smtClean="0"/>
              <a:t>фотографії). </a:t>
            </a:r>
            <a:r>
              <a:rPr lang="uk-UA" sz="2400" dirty="0"/>
              <a:t>Затвор дозує кількість світла, що падає на чутливу поверхню, шляхом відкриття на певний час (</a:t>
            </a:r>
            <a:r>
              <a:rPr lang="uk-UA" sz="2400" dirty="0" err="1"/>
              <a:t>час</a:t>
            </a:r>
            <a:r>
              <a:rPr lang="uk-UA" sz="2400" dirty="0"/>
              <a:t> витримки), завдяки цьому регулюється експозиція.</a:t>
            </a:r>
          </a:p>
          <a:p>
            <a:pPr marL="0" indent="0">
              <a:buNone/>
            </a:pPr>
            <a:r>
              <a:rPr lang="uk-UA" sz="2400" dirty="0" smtClean="0"/>
              <a:t>Затвори </a:t>
            </a:r>
            <a:r>
              <a:rPr lang="uk-UA" sz="2400" dirty="0"/>
              <a:t>класифікуються </a:t>
            </a:r>
            <a:r>
              <a:rPr lang="uk-UA" sz="2400" b="1" dirty="0"/>
              <a:t>за розміщенням в камері </a:t>
            </a:r>
            <a:r>
              <a:rPr lang="uk-UA" sz="2400" dirty="0"/>
              <a:t>(</a:t>
            </a:r>
            <a:r>
              <a:rPr lang="uk-UA" sz="2400" dirty="0" smtClean="0"/>
              <a:t>апертурні; </a:t>
            </a:r>
            <a:r>
              <a:rPr lang="uk-UA" sz="2400" dirty="0" err="1"/>
              <a:t>міжлінзові</a:t>
            </a:r>
            <a:r>
              <a:rPr lang="uk-UA" sz="2400" dirty="0"/>
              <a:t>, </a:t>
            </a:r>
            <a:r>
              <a:rPr lang="uk-UA" sz="2400" dirty="0" err="1"/>
              <a:t>залінзові</a:t>
            </a:r>
            <a:r>
              <a:rPr lang="uk-UA" sz="2400" dirty="0"/>
              <a:t>, фронтальні; фокальні) і </a:t>
            </a:r>
            <a:r>
              <a:rPr lang="uk-UA" sz="2400" b="1" dirty="0"/>
              <a:t>за конструкцією</a:t>
            </a:r>
            <a:r>
              <a:rPr lang="uk-UA" sz="2400" dirty="0"/>
              <a:t> (дискові; пелюсткові; </a:t>
            </a:r>
            <a:r>
              <a:rPr lang="uk-UA" sz="2400" dirty="0" err="1"/>
              <a:t>шторкові</a:t>
            </a:r>
            <a:r>
              <a:rPr lang="uk-UA" sz="2400" dirty="0"/>
              <a:t>; затвори-жалюзі та інші).</a:t>
            </a:r>
          </a:p>
        </p:txBody>
      </p:sp>
    </p:spTree>
    <p:extLst>
      <p:ext uri="{BB962C8B-B14F-4D97-AF65-F5344CB8AC3E}">
        <p14:creationId xmlns:p14="http://schemas.microsoft.com/office/powerpoint/2010/main" val="15222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chemeClr val="bg1"/>
                </a:solidFill>
              </a:rPr>
              <a:t>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723928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240360" cy="2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Кадр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одне </a:t>
            </a:r>
            <a:r>
              <a:rPr lang="uk-UA" sz="2400" dirty="0"/>
              <a:t>з багатьох </a:t>
            </a:r>
            <a:r>
              <a:rPr lang="uk-UA" sz="2400" dirty="0" smtClean="0"/>
              <a:t>фотографічних</a:t>
            </a:r>
            <a:r>
              <a:rPr lang="uk-UA" sz="2400" dirty="0"/>
              <a:t> </a:t>
            </a:r>
            <a:r>
              <a:rPr lang="uk-UA" sz="2400" dirty="0" smtClean="0"/>
              <a:t>зображень </a:t>
            </a:r>
            <a:r>
              <a:rPr lang="uk-UA" sz="2400" dirty="0"/>
              <a:t>у </a:t>
            </a:r>
            <a:r>
              <a:rPr lang="uk-UA" sz="2400" dirty="0" smtClean="0"/>
              <a:t>кінофільмі</a:t>
            </a:r>
            <a:r>
              <a:rPr lang="uk-UA" sz="2400" dirty="0"/>
              <a:t> </a:t>
            </a:r>
            <a:r>
              <a:rPr lang="uk-UA" sz="2400" dirty="0" smtClean="0"/>
              <a:t>(</a:t>
            </a:r>
            <a:r>
              <a:rPr lang="uk-UA" sz="2400" dirty="0" err="1" smtClean="0"/>
              <a:t>в</a:t>
            </a:r>
            <a:r>
              <a:rPr lang="uk-UA" sz="2400" dirty="0" err="1"/>
              <a:t> мультфільмі</a:t>
            </a:r>
            <a:r>
              <a:rPr lang="uk-UA" sz="2400" dirty="0"/>
              <a:t> — один з малюнків). Звичайно одна секунда кінофільму містить 24 кадри (у дешевому мультфільмі — 12 </a:t>
            </a:r>
            <a:r>
              <a:rPr lang="uk-UA" sz="2400" dirty="0" smtClean="0"/>
              <a:t>кадрів). </a:t>
            </a:r>
            <a:r>
              <a:rPr lang="uk-UA" sz="2400" dirty="0"/>
              <a:t>У звичайних фільмах кадри </a:t>
            </a:r>
            <a:r>
              <a:rPr lang="uk-UA" sz="2400" dirty="0" smtClean="0"/>
              <a:t>робляться кінокамерою</a:t>
            </a:r>
            <a:r>
              <a:rPr lang="uk-UA" sz="2400" dirty="0"/>
              <a:t> у послідовному порядку, але в мультфільмах і сценах </a:t>
            </a:r>
            <a:r>
              <a:rPr lang="uk-UA" sz="2400" dirty="0" smtClean="0"/>
              <a:t>зі</a:t>
            </a:r>
            <a:r>
              <a:rPr lang="uk-UA" sz="2400" dirty="0"/>
              <a:t> спеціальними ефектами вони можуть вироблятися по одному.</a:t>
            </a:r>
          </a:p>
        </p:txBody>
      </p:sp>
    </p:spTree>
    <p:extLst>
      <p:ext uri="{BB962C8B-B14F-4D97-AF65-F5344CB8AC3E}">
        <p14:creationId xmlns:p14="http://schemas.microsoft.com/office/powerpoint/2010/main" val="4197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А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5232"/>
            <a:ext cx="3219450" cy="2133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3"/>
            <a:ext cx="7137934" cy="3513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М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5881" r="7234" b="6625"/>
          <a:stretch/>
        </p:blipFill>
        <p:spPr>
          <a:xfrm>
            <a:off x="2555776" y="175724"/>
            <a:ext cx="4511041" cy="3258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0" y="3576032"/>
            <a:ext cx="422302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28" y="3565715"/>
            <a:ext cx="4227944" cy="28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Макрозйомка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(Інша назва - зйомка крупним планом) відноситься до зйомки з близької відстані. Дозволяє побачити деталі, які не видно на звичайній фотографії. Як правило це фотозйомка об'єктів з близької відстані, що не перевищує звичайно 50 - 60 см. З використанням </a:t>
            </a:r>
            <a:r>
              <a:rPr lang="uk-UA" sz="2400" dirty="0" smtClean="0"/>
              <a:t>спеціального </a:t>
            </a:r>
            <a:r>
              <a:rPr lang="uk-UA" sz="2400" dirty="0"/>
              <a:t>приладдя (</a:t>
            </a:r>
            <a:r>
              <a:rPr lang="uk-UA" sz="2400" dirty="0" err="1"/>
              <a:t>макрооб'єктивів</a:t>
            </a:r>
            <a:r>
              <a:rPr lang="uk-UA" sz="2400" dirty="0"/>
              <a:t>, лінз насадок і розсувного </a:t>
            </a:r>
            <a:r>
              <a:rPr lang="uk-UA" sz="2400" dirty="0" err="1"/>
              <a:t>фокусуючого</a:t>
            </a:r>
            <a:r>
              <a:rPr lang="uk-UA" sz="2400" dirty="0"/>
              <a:t> хутра) </a:t>
            </a:r>
            <a:r>
              <a:rPr lang="uk-UA" sz="2400" dirty="0" smtClean="0"/>
              <a:t>цю </a:t>
            </a:r>
            <a:r>
              <a:rPr lang="uk-UA" sz="2400" dirty="0"/>
              <a:t>відстань можна зменшити до 20 сантиметрів і менше.</a:t>
            </a:r>
          </a:p>
        </p:txBody>
      </p:sp>
    </p:spTree>
    <p:extLst>
      <p:ext uri="{BB962C8B-B14F-4D97-AF65-F5344CB8AC3E}">
        <p14:creationId xmlns:p14="http://schemas.microsoft.com/office/powerpoint/2010/main" val="13435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Н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" y="2996952"/>
            <a:ext cx="4680520" cy="3665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0974"/>
            <a:ext cx="48196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Насиченість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Це одна з характеристик об'єктивного зорового сприйняття кольору; визначає ступінь </a:t>
            </a:r>
            <a:r>
              <a:rPr lang="uk-UA" sz="2400" dirty="0" err="1"/>
              <a:t>вираженості</a:t>
            </a:r>
            <a:r>
              <a:rPr lang="uk-UA" sz="2400" dirty="0"/>
              <a:t> колірного тону і зазвичай асоціюється з кількістю барвника в розчині або на пофарбованій поверхні. Вимірюється у відсотках. Насиченість характеризується такими визначеннями, як "жива" (</a:t>
            </a:r>
            <a:r>
              <a:rPr lang="en-US" sz="2400" dirty="0"/>
              <a:t>vivid), "</a:t>
            </a:r>
            <a:r>
              <a:rPr lang="uk-UA" sz="2400" dirty="0"/>
              <a:t>сильна" (</a:t>
            </a:r>
            <a:r>
              <a:rPr lang="en-US" sz="2400" dirty="0"/>
              <a:t>strong) </a:t>
            </a:r>
            <a:r>
              <a:rPr lang="uk-UA" sz="2400" dirty="0"/>
              <a:t>або "глибока" (</a:t>
            </a:r>
            <a:r>
              <a:rPr lang="en-US" sz="2400" dirty="0"/>
              <a:t>deep). </a:t>
            </a:r>
            <a:r>
              <a:rPr lang="uk-UA" sz="2400" dirty="0"/>
              <a:t>Ненасичені кольору характеризуються визначеннями "тьмяний" (</a:t>
            </a:r>
            <a:r>
              <a:rPr lang="en-US" sz="2400" dirty="0"/>
              <a:t>dull), "</a:t>
            </a:r>
            <a:r>
              <a:rPr lang="uk-UA" sz="2400" dirty="0"/>
              <a:t>слабкий" (</a:t>
            </a:r>
            <a:r>
              <a:rPr lang="en-US" sz="2400" dirty="0"/>
              <a:t>weak) </a:t>
            </a:r>
            <a:r>
              <a:rPr lang="uk-UA" sz="2400" dirty="0"/>
              <a:t>або "вимитий".</a:t>
            </a:r>
          </a:p>
        </p:txBody>
      </p:sp>
    </p:spTree>
    <p:extLst>
      <p:ext uri="{BB962C8B-B14F-4D97-AF65-F5344CB8AC3E}">
        <p14:creationId xmlns:p14="http://schemas.microsoft.com/office/powerpoint/2010/main" val="1454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Н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83120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6674"/>
            <a:ext cx="4355976" cy="30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Натюрморт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(</a:t>
            </a:r>
            <a:r>
              <a:rPr lang="uk-UA" sz="2400" dirty="0" err="1" smtClean="0"/>
              <a:t>фр</a:t>
            </a:r>
            <a:r>
              <a:rPr lang="uk-UA" sz="2400" dirty="0" smtClean="0"/>
              <a:t>.</a:t>
            </a:r>
            <a:r>
              <a:rPr lang="uk-UA" sz="2400" dirty="0"/>
              <a:t> </a:t>
            </a:r>
            <a:r>
              <a:rPr lang="en-US" sz="2400" i="1" dirty="0" smtClean="0"/>
              <a:t>Nature </a:t>
            </a:r>
            <a:r>
              <a:rPr lang="en-US" sz="2400" i="1" dirty="0" err="1"/>
              <a:t>morte</a:t>
            </a:r>
            <a:r>
              <a:rPr lang="en-US" sz="2400" dirty="0"/>
              <a:t> — </a:t>
            </a:r>
            <a:r>
              <a:rPr lang="uk-UA" sz="2400" dirty="0"/>
              <a:t>дослівно — мертва природа) — різновид малярства, що зображає застиглі, нерухомі (</a:t>
            </a:r>
            <a:r>
              <a:rPr lang="en-US" sz="2400" i="1" dirty="0" err="1"/>
              <a:t>morte</a:t>
            </a:r>
            <a:r>
              <a:rPr lang="en-US" sz="2400" dirty="0"/>
              <a:t>) </a:t>
            </a:r>
            <a:r>
              <a:rPr lang="uk-UA" sz="2400" dirty="0"/>
              <a:t>предмети — букети квітів, композиції овочів, фруктів, посуду, килимів, меблів тощо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870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О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32" y="0"/>
            <a:ext cx="4762500" cy="3171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508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Об'єктив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err="1"/>
              <a:t>Це</a:t>
            </a:r>
            <a:r>
              <a:rPr lang="ru-RU" sz="2400" dirty="0"/>
              <a:t> один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лінзових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, </a:t>
            </a:r>
            <a:r>
              <a:rPr lang="ru-RU" sz="2400" dirty="0" err="1"/>
              <a:t>виготовлених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спеціального</a:t>
            </a:r>
            <a:r>
              <a:rPr lang="ru-RU" sz="2400" dirty="0"/>
              <a:t> </a:t>
            </a:r>
            <a:r>
              <a:rPr lang="ru-RU" sz="2400" dirty="0" err="1"/>
              <a:t>оптичного</a:t>
            </a:r>
            <a:r>
              <a:rPr lang="ru-RU" sz="2400" dirty="0"/>
              <a:t> </a:t>
            </a:r>
            <a:r>
              <a:rPr lang="ru-RU" sz="2400" dirty="0" err="1"/>
              <a:t>скла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пластмаси</a:t>
            </a:r>
            <a:r>
              <a:rPr lang="ru-RU" sz="2400" dirty="0"/>
              <a:t>, </a:t>
            </a:r>
            <a:r>
              <a:rPr lang="ru-RU" sz="2400" dirty="0" err="1"/>
              <a:t>призначених</a:t>
            </a:r>
            <a:r>
              <a:rPr lang="ru-RU" sz="2400" dirty="0"/>
              <a:t> для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різкого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на </a:t>
            </a:r>
            <a:r>
              <a:rPr lang="ru-RU" sz="2400" dirty="0" err="1"/>
              <a:t>фотоплівці</a:t>
            </a:r>
            <a:r>
              <a:rPr lang="ru-RU" sz="2400" dirty="0"/>
              <a:t>, </a:t>
            </a:r>
            <a:r>
              <a:rPr lang="ru-RU" sz="2400" dirty="0" err="1"/>
              <a:t>фотопапері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на </a:t>
            </a:r>
            <a:r>
              <a:rPr lang="ru-RU" sz="2400" dirty="0" err="1"/>
              <a:t>проекційних</a:t>
            </a:r>
            <a:r>
              <a:rPr lang="ru-RU" sz="2400" dirty="0"/>
              <a:t> </a:t>
            </a:r>
            <a:r>
              <a:rPr lang="ru-RU" sz="2400" dirty="0" err="1"/>
              <a:t>екранах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169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О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340085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93319"/>
            <a:ext cx="50006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Освітлення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 - це освітлення </a:t>
            </a:r>
            <a:r>
              <a:rPr lang="uk-UA" sz="2400" dirty="0"/>
              <a:t>поверхні, що створюється світловим потоком, який падає на поверхню. </a:t>
            </a:r>
            <a:r>
              <a:rPr lang="uk-UA" sz="2400" dirty="0" smtClean="0"/>
              <a:t>Одиницею вимірювання освітленості </a:t>
            </a:r>
            <a:r>
              <a:rPr lang="uk-UA" sz="2400" dirty="0"/>
              <a:t>є люкс. </a:t>
            </a:r>
            <a:r>
              <a:rPr lang="uk-UA" sz="2400" dirty="0" smtClean="0"/>
              <a:t>Освітленість </a:t>
            </a:r>
            <a:r>
              <a:rPr lang="uk-UA" sz="2400" dirty="0"/>
              <a:t>прямо пропорційна силі світла джерела світла. При віддаленні його від освітлюваної поверхні, її освітленість зменшується обернено пропорційно до квадрата відстані.</a:t>
            </a:r>
          </a:p>
          <a:p>
            <a:pPr marL="0" indent="0">
              <a:buNone/>
            </a:pPr>
            <a:r>
              <a:rPr lang="uk-UA" sz="2400" dirty="0"/>
              <a:t>Коли проміння світла падає похило до освітлюваної поверхні, освітленість збільшується пропорційно косинусу кута падіння проміння.</a:t>
            </a:r>
          </a:p>
        </p:txBody>
      </p:sp>
    </p:spTree>
    <p:extLst>
      <p:ext uri="{BB962C8B-B14F-4D97-AF65-F5344CB8AC3E}">
        <p14:creationId xmlns:p14="http://schemas.microsoft.com/office/powerpoint/2010/main" val="3138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err="1" smtClean="0">
                <a:solidFill>
                  <a:schemeClr val="bg1"/>
                </a:solidFill>
              </a:rPr>
              <a:t>Автофокусування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9654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500" dirty="0" smtClean="0"/>
              <a:t>автоматичне наведення різкості. </a:t>
            </a:r>
            <a:r>
              <a:rPr lang="uk-UA" sz="2500" dirty="0" err="1" smtClean="0"/>
              <a:t>Автофокус</a:t>
            </a:r>
            <a:r>
              <a:rPr lang="uk-UA" sz="2500" dirty="0" smtClean="0"/>
              <a:t> буває </a:t>
            </a:r>
            <a:r>
              <a:rPr lang="uk-UA" sz="2500" b="1" dirty="0" smtClean="0"/>
              <a:t>пасивного </a:t>
            </a:r>
            <a:r>
              <a:rPr lang="uk-UA" sz="2500" dirty="0" smtClean="0"/>
              <a:t>або </a:t>
            </a:r>
            <a:r>
              <a:rPr lang="uk-UA" sz="2500" b="1" dirty="0" smtClean="0"/>
              <a:t>активного</a:t>
            </a:r>
            <a:r>
              <a:rPr lang="uk-UA" sz="2500" dirty="0" smtClean="0"/>
              <a:t> типу, також є моделі, де використовується гібридна система </a:t>
            </a:r>
            <a:r>
              <a:rPr lang="uk-UA" sz="2500" dirty="0" err="1" smtClean="0"/>
              <a:t>автофокусування</a:t>
            </a:r>
            <a:r>
              <a:rPr lang="uk-UA" sz="2500" dirty="0" smtClean="0"/>
              <a:t>. Система </a:t>
            </a:r>
            <a:r>
              <a:rPr lang="uk-UA" sz="2500" b="1" dirty="0" smtClean="0"/>
              <a:t>пасивного</a:t>
            </a:r>
            <a:r>
              <a:rPr lang="uk-UA" sz="2500" dirty="0" smtClean="0"/>
              <a:t> фокусування заснована на визначенні контрасту зображення (під контрастом зображення розуміється співвідношення між найбільш яскравими і найбільш темними його ділянками). При </a:t>
            </a:r>
            <a:r>
              <a:rPr lang="uk-UA" sz="2500" b="1" dirty="0" smtClean="0"/>
              <a:t>активному</a:t>
            </a:r>
            <a:r>
              <a:rPr lang="uk-UA" sz="2500" dirty="0" smtClean="0"/>
              <a:t> </a:t>
            </a:r>
            <a:r>
              <a:rPr lang="uk-UA" sz="2500" dirty="0" err="1" smtClean="0"/>
              <a:t>автофокусуванні</a:t>
            </a:r>
            <a:r>
              <a:rPr lang="uk-UA" sz="2500" dirty="0" smtClean="0"/>
              <a:t> камера визначає відстань до об'єкта зйомки, висвітлюючи його інфрачервоним випромінюванням і визначаючи час повернення відбитого сигналу. Також існують активні </a:t>
            </a:r>
            <a:r>
              <a:rPr lang="uk-UA" sz="2500" dirty="0" err="1" smtClean="0"/>
              <a:t>автофокусні</a:t>
            </a:r>
            <a:r>
              <a:rPr lang="uk-UA" sz="2500" dirty="0" smtClean="0"/>
              <a:t> системи із застосуванням ультразвуку.</a:t>
            </a:r>
            <a:endParaRPr lang="uk-UA" sz="2500" dirty="0"/>
          </a:p>
        </p:txBody>
      </p:sp>
    </p:spTree>
    <p:extLst>
      <p:ext uri="{BB962C8B-B14F-4D97-AF65-F5344CB8AC3E}">
        <p14:creationId xmlns:p14="http://schemas.microsoft.com/office/powerpoint/2010/main" val="3863750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П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0" y="4572000"/>
            <a:ext cx="9144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172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Панорама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Це </a:t>
            </a:r>
            <a:r>
              <a:rPr lang="uk-UA" sz="2400" dirty="0"/>
              <a:t>знімок, зроблений з великим кутом охоплення, наприклад пейзажу або великої групи людей. Панорама - широка і багатопланова перспектива, що дозволяє вільно оглядати великий відкритий простір. Панорама розраховується на її сприйняття цілком і послідовно фрагмент за фрагментом. При збільшенні вертикального кута зору сила емоційного впливу панорами збільшується.</a:t>
            </a:r>
          </a:p>
        </p:txBody>
      </p:sp>
    </p:spTree>
    <p:extLst>
      <p:ext uri="{BB962C8B-B14F-4D97-AF65-F5344CB8AC3E}">
        <p14:creationId xmlns:p14="http://schemas.microsoft.com/office/powerpoint/2010/main" val="35675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Р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744316" cy="3659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850776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Ракурс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кутове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фотоапарата</a:t>
            </a:r>
            <a:r>
              <a:rPr lang="ru-RU" sz="2400" dirty="0"/>
              <a:t> (</a:t>
            </a:r>
            <a:r>
              <a:rPr lang="ru-RU" sz="2400" dirty="0" err="1"/>
              <a:t>висока</a:t>
            </a:r>
            <a:r>
              <a:rPr lang="ru-RU" sz="2400" dirty="0"/>
              <a:t>, середня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низька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зліва</a:t>
            </a:r>
            <a:r>
              <a:rPr lang="ru-RU" sz="2400" dirty="0"/>
              <a:t>, справа і по центру)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об'єкту</a:t>
            </a:r>
            <a:r>
              <a:rPr lang="ru-RU" sz="2400" dirty="0"/>
              <a:t> </a:t>
            </a:r>
            <a:r>
              <a:rPr lang="ru-RU" sz="2400" dirty="0" err="1"/>
              <a:t>зйомки</a:t>
            </a:r>
            <a:r>
              <a:rPr lang="ru-RU" sz="2400" dirty="0"/>
              <a:t>. </a:t>
            </a:r>
            <a:r>
              <a:rPr lang="ru-RU" sz="2400" dirty="0" err="1"/>
              <a:t>Використанням</a:t>
            </a:r>
            <a:r>
              <a:rPr lang="ru-RU" sz="2400" dirty="0"/>
              <a:t> </a:t>
            </a:r>
            <a:r>
              <a:rPr lang="ru-RU" sz="2400" dirty="0" err="1"/>
              <a:t>незвичайних</a:t>
            </a:r>
            <a:r>
              <a:rPr lang="ru-RU" sz="2400" dirty="0"/>
              <a:t> </a:t>
            </a:r>
            <a:r>
              <a:rPr lang="ru-RU" sz="2400" dirty="0" err="1"/>
              <a:t>ракурсів</a:t>
            </a:r>
            <a:r>
              <a:rPr lang="ru-RU" sz="2400" dirty="0"/>
              <a:t> </a:t>
            </a:r>
            <a:r>
              <a:rPr lang="ru-RU" sz="2400" dirty="0" err="1"/>
              <a:t>досягаються</a:t>
            </a:r>
            <a:r>
              <a:rPr lang="ru-RU" sz="2400" dirty="0"/>
              <a:t> </a:t>
            </a:r>
            <a:r>
              <a:rPr lang="ru-RU" sz="2400" dirty="0" err="1"/>
              <a:t>цікаві</a:t>
            </a:r>
            <a:r>
              <a:rPr lang="ru-RU" sz="2400" dirty="0"/>
              <a:t> </a:t>
            </a:r>
            <a:r>
              <a:rPr lang="ru-RU" sz="2400" dirty="0" err="1"/>
              <a:t>зорові</a:t>
            </a:r>
            <a:r>
              <a:rPr lang="ru-RU" sz="2400" dirty="0"/>
              <a:t> </a:t>
            </a:r>
            <a:r>
              <a:rPr lang="ru-RU" sz="2400" dirty="0" err="1"/>
              <a:t>ефекти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968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С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28" y="2132856"/>
            <a:ext cx="3121496" cy="4120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0" y="2132855"/>
            <a:ext cx="5803344" cy="41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err="1" smtClean="0">
                <a:solidFill>
                  <a:schemeClr val="bg1"/>
                </a:solidFill>
              </a:rPr>
              <a:t>Софтбокс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к</a:t>
            </a:r>
            <a:r>
              <a:rPr lang="uk-UA" sz="2400" dirty="0" smtClean="0"/>
              <a:t>онструкція </a:t>
            </a:r>
            <a:r>
              <a:rPr lang="uk-UA" sz="2400" dirty="0"/>
              <a:t>у вигляді короба з </a:t>
            </a:r>
            <a:r>
              <a:rPr lang="uk-UA" sz="2400" dirty="0" smtClean="0"/>
              <a:t>одною </a:t>
            </a:r>
            <a:r>
              <a:rPr lang="uk-UA" sz="2400" dirty="0" err="1" smtClean="0"/>
              <a:t>світлопропускною</a:t>
            </a:r>
            <a:r>
              <a:rPr lang="uk-UA" sz="2400" dirty="0" smtClean="0"/>
              <a:t> </a:t>
            </a:r>
            <a:r>
              <a:rPr lang="uk-UA" sz="2400" dirty="0"/>
              <a:t>стороною, що служить для отримання рівномірного і м'якого (</a:t>
            </a:r>
            <a:r>
              <a:rPr lang="en-US" sz="2400" dirty="0"/>
              <a:t>soft) </a:t>
            </a:r>
            <a:r>
              <a:rPr lang="uk-UA" sz="2400" dirty="0" smtClean="0"/>
              <a:t>розсіяного </a:t>
            </a:r>
            <a:r>
              <a:rPr lang="uk-UA" sz="2400" dirty="0"/>
              <a:t>освітлення. Як джерело світла застосовується спалах, іноді галогенні лампи малої потужності.</a:t>
            </a:r>
          </a:p>
        </p:txBody>
      </p:sp>
    </p:spTree>
    <p:extLst>
      <p:ext uri="{BB962C8B-B14F-4D97-AF65-F5344CB8AC3E}">
        <p14:creationId xmlns:p14="http://schemas.microsoft.com/office/powerpoint/2010/main" val="14559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Т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96" y="11048"/>
            <a:ext cx="4786104" cy="478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148064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Тон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ц</a:t>
            </a:r>
            <a:r>
              <a:rPr lang="uk-UA" sz="2400" dirty="0" smtClean="0"/>
              <a:t>е </a:t>
            </a:r>
            <a:r>
              <a:rPr lang="uk-UA" sz="2400" dirty="0"/>
              <a:t>ступінь щільності світлих і темних ділянок зображення. Холодні тони на кольорових фотографіях відповідають синьо-блакитній гамі, а теплі тони - червоно-коричневій гамі.</a:t>
            </a:r>
          </a:p>
        </p:txBody>
      </p:sp>
    </p:spTree>
    <p:extLst>
      <p:ext uri="{BB962C8B-B14F-4D97-AF65-F5344CB8AC3E}">
        <p14:creationId xmlns:p14="http://schemas.microsoft.com/office/powerpoint/2010/main" val="557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" y="3559304"/>
            <a:ext cx="4370784" cy="3278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55" y="332656"/>
            <a:ext cx="6044445" cy="40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Фотографія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(від </a:t>
            </a:r>
            <a:r>
              <a:rPr lang="uk-UA" sz="2400" dirty="0" smtClean="0"/>
              <a:t>грецького</a:t>
            </a:r>
            <a:r>
              <a:rPr lang="uk-UA" sz="2400" dirty="0"/>
              <a:t> </a:t>
            </a:r>
            <a:r>
              <a:rPr lang="el-GR" sz="2400" dirty="0" smtClean="0"/>
              <a:t>φώς </a:t>
            </a:r>
            <a:r>
              <a:rPr lang="el-GR" sz="2400" dirty="0"/>
              <a:t>(φωτός) — </a:t>
            </a:r>
            <a:r>
              <a:rPr lang="uk-UA" sz="2400" dirty="0"/>
              <a:t>світло та </a:t>
            </a:r>
            <a:r>
              <a:rPr lang="el-GR" sz="2400" dirty="0"/>
              <a:t>γράφω — </a:t>
            </a:r>
            <a:r>
              <a:rPr lang="uk-UA" sz="2400" dirty="0"/>
              <a:t>пишу) — сукупність різноманітних науково-технічних засобів і технологій, які мають на меті реєстрацію одиничних довготривалих </a:t>
            </a:r>
            <a:r>
              <a:rPr lang="uk-UA" sz="2400" dirty="0" smtClean="0"/>
              <a:t>зображень об'єктів </a:t>
            </a:r>
            <a:r>
              <a:rPr lang="uk-UA" sz="2400" dirty="0"/>
              <a:t>за допомогою світла.</a:t>
            </a:r>
          </a:p>
          <a:p>
            <a:pPr marL="0" indent="0">
              <a:buNone/>
            </a:pPr>
            <a:r>
              <a:rPr lang="uk-UA" sz="2400" dirty="0"/>
              <a:t>Фотографією (або </a:t>
            </a:r>
            <a:r>
              <a:rPr lang="uk-UA" sz="2400" b="1" dirty="0"/>
              <a:t>світлиною</a:t>
            </a:r>
            <a:r>
              <a:rPr lang="uk-UA" sz="2400" dirty="0"/>
              <a:t>) називають також результат фотографічного </a:t>
            </a:r>
            <a:r>
              <a:rPr lang="uk-UA" sz="2400" dirty="0" err="1"/>
              <a:t>процесу — зо</a:t>
            </a:r>
            <a:r>
              <a:rPr lang="uk-UA" sz="2400" dirty="0"/>
              <a:t>браження, електронне або отримане на певному матеріалі, здебільшого на цупкому папері. Колекції фотографій називають фотоальбомами. </a:t>
            </a:r>
          </a:p>
        </p:txBody>
      </p:sp>
    </p:spTree>
    <p:extLst>
      <p:ext uri="{BB962C8B-B14F-4D97-AF65-F5344CB8AC3E}">
        <p14:creationId xmlns:p14="http://schemas.microsoft.com/office/powerpoint/2010/main" val="258817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chemeClr val="bg1"/>
                </a:solidFill>
              </a:rPr>
              <a:t>Б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4572000" cy="33832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5670"/>
            <a:ext cx="6096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2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4"/>
            <a:ext cx="2619375" cy="45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2" y="2924944"/>
            <a:ext cx="5304640" cy="36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Фотограф (</a:t>
            </a:r>
            <a:r>
              <a:rPr lang="uk-UA" sz="6600" b="1" dirty="0" err="1" smtClean="0">
                <a:solidFill>
                  <a:schemeClr val="bg1"/>
                </a:solidFill>
              </a:rPr>
              <a:t>світливець</a:t>
            </a:r>
            <a:r>
              <a:rPr lang="uk-UA" sz="6600" b="1" dirty="0" smtClean="0">
                <a:solidFill>
                  <a:schemeClr val="bg1"/>
                </a:solidFill>
              </a:rPr>
              <a:t>)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людина</a:t>
            </a:r>
            <a:r>
              <a:rPr lang="uk-UA" sz="2400" dirty="0"/>
              <a:t> що створює </a:t>
            </a:r>
            <a:r>
              <a:rPr lang="uk-UA" sz="2400" dirty="0" smtClean="0"/>
              <a:t>фотографії</a:t>
            </a:r>
            <a:r>
              <a:rPr lang="uk-UA" sz="2400" dirty="0"/>
              <a:t> </a:t>
            </a:r>
            <a:r>
              <a:rPr lang="uk-UA" sz="2400" dirty="0" smtClean="0"/>
              <a:t>за </a:t>
            </a:r>
            <a:r>
              <a:rPr lang="uk-UA" sz="2400" dirty="0"/>
              <a:t>допомогою фотокамери.</a:t>
            </a:r>
          </a:p>
          <a:p>
            <a:pPr marL="0" indent="0">
              <a:buNone/>
            </a:pPr>
            <a:r>
              <a:rPr lang="uk-UA" sz="2400" dirty="0"/>
              <a:t>Фотографи можуть бути професіоналами чи аматорами. Професіонали заробляють фотографією на життя, аматори знімають для задоволення.</a:t>
            </a:r>
          </a:p>
          <a:p>
            <a:pPr marL="0" indent="0">
              <a:buNone/>
            </a:pPr>
            <a:r>
              <a:rPr lang="uk-UA" sz="2400" dirty="0" smtClean="0"/>
              <a:t>Створення </a:t>
            </a:r>
            <a:r>
              <a:rPr lang="uk-UA" sz="2400" dirty="0"/>
              <a:t>фотографії може бути як творчістю одного фотографа, так і роботою цілої групи людей. Наприклад, фотографа, асистента,</a:t>
            </a:r>
            <a:r>
              <a:rPr lang="uk-UA" sz="2400" dirty="0" err="1"/>
              <a:t> візажист</a:t>
            </a:r>
            <a:r>
              <a:rPr lang="uk-UA" sz="2400" dirty="0"/>
              <a:t>а, моделі, фуд-стиліста, декоратора, модел’єра і т.д.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787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7127"/>
            <a:ext cx="3493170" cy="3493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" y="3419430"/>
            <a:ext cx="4699640" cy="3438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8" y="260647"/>
            <a:ext cx="4676716" cy="31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Фотокамера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/>
              <a:t>прилад</a:t>
            </a:r>
            <a:r>
              <a:rPr lang="uk-UA" sz="2000" dirty="0"/>
              <a:t> для фіксації оптичного зображення на спеціальному носії (зазвичай фотоплівці або у формі комп'ютерного файлу на електронній карті пам'яті).</a:t>
            </a:r>
          </a:p>
          <a:p>
            <a:pPr marL="0" indent="0">
              <a:buNone/>
            </a:pPr>
            <a:r>
              <a:rPr lang="uk-UA" sz="2000" dirty="0"/>
              <a:t>Термін фотокамера походить від </a:t>
            </a:r>
            <a:r>
              <a:rPr lang="uk-UA" sz="2000" dirty="0" smtClean="0"/>
              <a:t>лат.</a:t>
            </a:r>
            <a:r>
              <a:rPr lang="uk-UA" sz="2000" dirty="0"/>
              <a:t> </a:t>
            </a:r>
            <a:r>
              <a:rPr lang="en-US" sz="2000" i="1" dirty="0"/>
              <a:t>camera</a:t>
            </a:r>
            <a:r>
              <a:rPr lang="en-US" sz="2000" dirty="0"/>
              <a:t>, </a:t>
            </a:r>
            <a:r>
              <a:rPr lang="uk-UA" sz="2000" dirty="0"/>
              <a:t>тобто «кімната». Найпершою формою фотокамери була саме така темна кімната (</a:t>
            </a:r>
            <a:r>
              <a:rPr lang="en-US" sz="2000" i="1" dirty="0"/>
              <a:t>camera </a:t>
            </a:r>
            <a:r>
              <a:rPr lang="en-US" sz="2000" i="1" dirty="0" err="1"/>
              <a:t>obscura</a:t>
            </a:r>
            <a:r>
              <a:rPr lang="en-US" sz="2000" dirty="0"/>
              <a:t>) </a:t>
            </a:r>
            <a:r>
              <a:rPr lang="uk-UA" sz="2000" dirty="0"/>
              <a:t>або прямокутна коробка з дуже маленьким отвором в одній зі стін. Завдяки цьому отвору, який виконував функції сучасного лінзового об'єктиву, </a:t>
            </a:r>
            <a:r>
              <a:rPr lang="en-US" sz="2000" dirty="0"/>
              <a:t>camera </a:t>
            </a:r>
            <a:r>
              <a:rPr lang="en-US" sz="2000" dirty="0" err="1"/>
              <a:t>obscura</a:t>
            </a:r>
            <a:r>
              <a:rPr lang="en-US" sz="2000" dirty="0"/>
              <a:t> </a:t>
            </a:r>
            <a:r>
              <a:rPr lang="uk-UA" sz="2000" dirty="0"/>
              <a:t>може формувати зображення (досить низької якості, як за сучасними стандартами) на протилежній стінці. Такі камери обскури існують і зараз у деяких освітніх закладах для ілюстрації базових оптичних принципів.</a:t>
            </a:r>
          </a:p>
          <a:p>
            <a:pPr marL="0" indent="0">
              <a:buNone/>
            </a:pPr>
            <a:r>
              <a:rPr lang="uk-UA" sz="2000" dirty="0"/>
              <a:t>В українській мові тривалий час єдиним прийнятним терміном вважався «фотоапарат» </a:t>
            </a:r>
            <a:r>
              <a:rPr lang="uk-UA" sz="2000" dirty="0" smtClean="0"/>
              <a:t>нім.</a:t>
            </a:r>
            <a:r>
              <a:rPr lang="uk-UA" sz="2000" dirty="0"/>
              <a:t> </a:t>
            </a:r>
            <a:r>
              <a:rPr lang="en-US" sz="2000" i="1" dirty="0" err="1"/>
              <a:t>fotoapparat</a:t>
            </a:r>
            <a:r>
              <a:rPr lang="en-US" sz="2000" dirty="0"/>
              <a:t>, </a:t>
            </a:r>
            <a:r>
              <a:rPr lang="uk-UA" sz="2000" dirty="0"/>
              <a:t>але, під впливом англомовної літератури, термін «фотокамера» </a:t>
            </a:r>
            <a:r>
              <a:rPr lang="uk-UA" sz="2000" dirty="0" smtClean="0"/>
              <a:t>англ.</a:t>
            </a:r>
            <a:r>
              <a:rPr lang="uk-UA" sz="2000" dirty="0"/>
              <a:t> </a:t>
            </a:r>
            <a:r>
              <a:rPr lang="en-US" sz="2000" i="1" dirty="0" err="1" smtClean="0"/>
              <a:t>photocamera</a:t>
            </a:r>
            <a:r>
              <a:rPr lang="en-US" sz="2000" dirty="0"/>
              <a:t> </a:t>
            </a:r>
            <a:r>
              <a:rPr lang="uk-UA" sz="2000" dirty="0"/>
              <a:t>починає домінувати. Серед фотографів-професіоналів є тенденція ставитися до терміна «фотоапарат» зневажливо, як до старомодного і надто аматорського.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0859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89982"/>
            <a:ext cx="3854698" cy="38546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3152193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60762"/>
            <a:ext cx="3680440" cy="2697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08720"/>
            <a:ext cx="264857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Фотопортрет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ц</a:t>
            </a:r>
            <a:r>
              <a:rPr lang="uk-UA" sz="2400" dirty="0" smtClean="0"/>
              <a:t>е </a:t>
            </a:r>
            <a:r>
              <a:rPr lang="uk-UA" sz="2400" dirty="0"/>
              <a:t>одна з форм зображень людини. Якісно виконаний фотопортрет може передати величезну кількість інформації про </a:t>
            </a:r>
            <a:r>
              <a:rPr lang="uk-UA" sz="2400" dirty="0" smtClean="0"/>
              <a:t>того, кого фотографують. </a:t>
            </a:r>
            <a:r>
              <a:rPr lang="uk-UA" sz="2400" dirty="0"/>
              <a:t>Зокрема, особливості його зовнішності, емоційний стан, становище в суспільстві і т.д. Навіть найпростіший студійний портрет може розкрити характер і глибину душі людини, що особливо виразно виявляється у виразі обличчя і в погляді.</a:t>
            </a:r>
          </a:p>
        </p:txBody>
      </p:sp>
    </p:spTree>
    <p:extLst>
      <p:ext uri="{BB962C8B-B14F-4D97-AF65-F5344CB8AC3E}">
        <p14:creationId xmlns:p14="http://schemas.microsoft.com/office/powerpoint/2010/main" val="14754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244"/>
            <a:ext cx="3764136" cy="2446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5744"/>
            <a:ext cx="5759205" cy="38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Фотовиставка 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публічна демонстрація досягнень в галузі </a:t>
            </a:r>
            <a:r>
              <a:rPr lang="uk-UA" sz="2400" dirty="0" smtClean="0"/>
              <a:t>культури</a:t>
            </a:r>
            <a:r>
              <a:rPr lang="uk-UA" sz="2400" dirty="0"/>
              <a:t>, мистецтва та інших галузях суспільного життя. Поняття може позначати як сам захід, так і місце проведення цього заходу.</a:t>
            </a:r>
          </a:p>
          <a:p>
            <a:pPr marL="0" indent="0">
              <a:buNone/>
            </a:pPr>
            <a:r>
              <a:rPr lang="uk-UA" sz="2400" dirty="0"/>
              <a:t>Розрізняють виставки: місцеві, національні, міжнародні і всесвітні, а також загальні, що охоплюють всі галузі людської діяльності (наприклад, Виставка досягнень народного господарства СРСР ВДНГ), і спеціалізовані, присвячені тільки на одній сфері діяльності людини. </a:t>
            </a:r>
            <a:r>
              <a:rPr lang="uk-UA" sz="2400" dirty="0" smtClean="0"/>
              <a:t>Також </a:t>
            </a:r>
            <a:r>
              <a:rPr lang="uk-UA" sz="2400" dirty="0"/>
              <a:t>розрізняють виставки періодичні (тимчасові) і постійні.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977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Ц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8575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6402288" cy="48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Цифрове зображення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 smtClean="0"/>
              <a:t>масив</a:t>
            </a:r>
            <a:r>
              <a:rPr lang="ru-RU" sz="2400" dirty="0" smtClean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, </a:t>
            </a:r>
            <a:r>
              <a:rPr lang="ru-RU" sz="2400" dirty="0" err="1"/>
              <a:t>отриманий</a:t>
            </a:r>
            <a:r>
              <a:rPr lang="ru-RU" sz="2400" dirty="0"/>
              <a:t> шляхом </a:t>
            </a:r>
            <a:r>
              <a:rPr lang="ru-RU" sz="2400" dirty="0" err="1"/>
              <a:t>дискретизації</a:t>
            </a:r>
            <a:r>
              <a:rPr lang="ru-RU" sz="2400" dirty="0"/>
              <a:t> (аналого-цифрового </a:t>
            </a:r>
            <a:r>
              <a:rPr lang="ru-RU" sz="2400" dirty="0" err="1"/>
              <a:t>перетворення</a:t>
            </a:r>
            <a:r>
              <a:rPr lang="ru-RU" sz="2400" dirty="0"/>
              <a:t>) </a:t>
            </a:r>
            <a:r>
              <a:rPr lang="ru-RU" sz="2400" dirty="0" err="1"/>
              <a:t>оригіналу</a:t>
            </a:r>
            <a:r>
              <a:rPr lang="ru-RU" sz="2400" dirty="0"/>
              <a:t>. </a:t>
            </a:r>
            <a:r>
              <a:rPr lang="ru-RU" sz="2400" dirty="0" err="1"/>
              <a:t>Бувши</a:t>
            </a:r>
            <a:r>
              <a:rPr lang="ru-RU" sz="2400" dirty="0"/>
              <a:t> </a:t>
            </a:r>
            <a:r>
              <a:rPr lang="ru-RU" sz="2400" dirty="0" err="1"/>
              <a:t>закодованим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особливого алгоритму і </a:t>
            </a:r>
            <a:r>
              <a:rPr lang="ru-RU" sz="2400" dirty="0" err="1"/>
              <a:t>записаним</a:t>
            </a:r>
            <a:r>
              <a:rPr lang="ru-RU" sz="2400" dirty="0"/>
              <a:t> на </a:t>
            </a:r>
            <a:r>
              <a:rPr lang="ru-RU" sz="2400" dirty="0" err="1"/>
              <a:t>носій</a:t>
            </a:r>
            <a:r>
              <a:rPr lang="ru-RU" sz="2400" dirty="0"/>
              <a:t>,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масив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 файлом.</a:t>
            </a:r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поліграфічного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ілюстрації</a:t>
            </a:r>
            <a:r>
              <a:rPr lang="ru-RU" sz="2400" dirty="0"/>
              <a:t> й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оформлення</a:t>
            </a:r>
            <a:r>
              <a:rPr lang="ru-RU" sz="2400" dirty="0"/>
              <a:t> </a:t>
            </a:r>
            <a:r>
              <a:rPr lang="ru-RU" sz="2400" dirty="0" err="1"/>
              <a:t>представлені</a:t>
            </a:r>
            <a:r>
              <a:rPr lang="ru-RU" sz="2400" dirty="0"/>
              <a:t> </a:t>
            </a:r>
            <a:r>
              <a:rPr lang="ru-RU" sz="2400" dirty="0" err="1"/>
              <a:t>цифровими</a:t>
            </a:r>
            <a:r>
              <a:rPr lang="ru-RU" sz="2400" dirty="0"/>
              <a:t> </a:t>
            </a:r>
            <a:r>
              <a:rPr lang="ru-RU" sz="2400" dirty="0" err="1"/>
              <a:t>зображеннями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. </a:t>
            </a:r>
            <a:r>
              <a:rPr lang="ru-RU" sz="2400" dirty="0" err="1"/>
              <a:t>Цифрові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за способом </a:t>
            </a:r>
            <a:r>
              <a:rPr lang="ru-RU" sz="2400" dirty="0" err="1"/>
              <a:t>дискретизації</a:t>
            </a:r>
            <a:r>
              <a:rPr lang="ru-RU" sz="2400" dirty="0"/>
              <a:t> </a:t>
            </a:r>
            <a:r>
              <a:rPr lang="ru-RU" sz="2400" dirty="0" err="1"/>
              <a:t>оригіналу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растрові</a:t>
            </a:r>
            <a:r>
              <a:rPr lang="ru-RU" sz="2400" dirty="0"/>
              <a:t>, </a:t>
            </a:r>
            <a:r>
              <a:rPr lang="ru-RU" sz="2400" dirty="0" err="1"/>
              <a:t>векторні</a:t>
            </a:r>
            <a:r>
              <a:rPr lang="ru-RU" sz="2400" dirty="0"/>
              <a:t> та </a:t>
            </a:r>
            <a:r>
              <a:rPr lang="ru-RU" sz="2400" dirty="0" err="1"/>
              <a:t>змішаного</a:t>
            </a:r>
            <a:r>
              <a:rPr lang="ru-RU" sz="2400" dirty="0"/>
              <a:t> типу.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89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Баланс білого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один </a:t>
            </a:r>
            <a:r>
              <a:rPr lang="uk-UA" sz="2400" dirty="0"/>
              <a:t>з параметрів передачі кольорового зображення, що визначає відповідність кольорової гами зображення об'єкта кольоровій гамі об'єкта зйомки.</a:t>
            </a:r>
          </a:p>
          <a:p>
            <a:pPr marL="0" indent="0">
              <a:buNone/>
            </a:pPr>
            <a:r>
              <a:rPr lang="uk-UA" sz="2400" dirty="0" smtClean="0"/>
              <a:t>Баланс </a:t>
            </a:r>
            <a:r>
              <a:rPr lang="uk-UA" sz="2400" dirty="0"/>
              <a:t>білого, корекція балансу білого, </a:t>
            </a:r>
            <a:r>
              <a:rPr lang="uk-UA" sz="2400" dirty="0" smtClean="0"/>
              <a:t>налаштування </a:t>
            </a:r>
            <a:r>
              <a:rPr lang="uk-UA" sz="2400" dirty="0"/>
              <a:t>білої крапки або корекція кольору — технологія корекції кольорів зображення об'єкта до тих кольорів, у яких людина бачить об'єкт у природних умовах (об'єктивний підхід), або до тих кольорів, які є найпривабливішими (суб'єктивний підхід).</a:t>
            </a:r>
          </a:p>
        </p:txBody>
      </p:sp>
    </p:spTree>
    <p:extLst>
      <p:ext uri="{BB962C8B-B14F-4D97-AF65-F5344CB8AC3E}">
        <p14:creationId xmlns:p14="http://schemas.microsoft.com/office/powerpoint/2010/main" val="4248975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Ш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" y="3158128"/>
            <a:ext cx="3062632" cy="3062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03528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Штатив-тринога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це </a:t>
            </a:r>
            <a:r>
              <a:rPr lang="uk-UA" sz="2400" dirty="0" smtClean="0"/>
              <a:t>триноге </a:t>
            </a:r>
            <a:r>
              <a:rPr lang="uk-UA" sz="2400" dirty="0"/>
              <a:t>пристосування для жорсткої фіксації фотоапарата під час зйомки з застосуванням тривалих витримок і / або при зйомці через довгофокусні об'єктиви.</a:t>
            </a:r>
          </a:p>
        </p:txBody>
      </p:sp>
    </p:spTree>
    <p:extLst>
      <p:ext uri="{BB962C8B-B14F-4D97-AF65-F5344CB8AC3E}">
        <p14:creationId xmlns:p14="http://schemas.microsoft.com/office/powerpoint/2010/main" val="3458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Джерела зображень: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1600" u="sng" dirty="0" smtClean="0">
                <a:hlinkClick r:id="rId2"/>
              </a:rPr>
              <a:t>http</a:t>
            </a:r>
            <a:r>
              <a:rPr lang="uk-UA" sz="1600" u="sng" dirty="0">
                <a:hlinkClick r:id="rId2"/>
              </a:rPr>
              <a:t>://portal.prolisok.org/ogoloshennja/729-do-uvagi-vsix-shanuvalnikiv-fotomistectva.html</a:t>
            </a:r>
            <a:endParaRPr lang="uk-UA" sz="1600" dirty="0"/>
          </a:p>
          <a:p>
            <a:r>
              <a:rPr lang="uk-UA" sz="1600" u="sng" dirty="0">
                <a:hlinkClick r:id="rId3"/>
              </a:rPr>
              <a:t>http://mobidevices.ru/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4"/>
              </a:rPr>
              <a:t>http://hostingkartinok.com/foto/548/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5"/>
              </a:rPr>
              <a:t>http://kak-fotografirovat.com/page/2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6"/>
              </a:rPr>
              <a:t>http://myfotopoint.ru/nastroyka-balansa-belogo/</a:t>
            </a:r>
            <a:endParaRPr lang="uk-UA" sz="1600" dirty="0"/>
          </a:p>
          <a:p>
            <a:r>
              <a:rPr lang="uk-UA" sz="1600" u="sng" dirty="0">
                <a:hlinkClick r:id="rId7"/>
              </a:rPr>
              <a:t>http://tvojfotomir.ru/fototeoriya/premudrosti-nastroyki-balansa-belogo-tsveta</a:t>
            </a:r>
            <a:endParaRPr lang="uk-UA" sz="1600" dirty="0"/>
          </a:p>
          <a:p>
            <a:r>
              <a:rPr lang="uk-UA" sz="1600" u="sng" dirty="0">
                <a:hlinkClick r:id="rId8"/>
              </a:rPr>
              <a:t>http://foto-shkola.com/diafragma-obektiva/</a:t>
            </a:r>
            <a:endParaRPr lang="uk-UA" sz="1600" dirty="0"/>
          </a:p>
          <a:p>
            <a:r>
              <a:rPr lang="uk-UA" sz="1600" u="sng" dirty="0">
                <a:hlinkClick r:id="rId9"/>
              </a:rPr>
              <a:t>http://www.novoprint.es/?menu=historia_2&amp;idioma=cast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10"/>
              </a:rPr>
              <a:t>http://photolunch.ru/2011/08/%D1%8D%D0%BA%D1%81%D0%BF%D0%BE%D0%B7%D0%B8%D1%86%D0%B8%D1%8F-%D1%84%D0%BE%D1%82%D0%BE%D0%B3%D1%80%D0%B0%D1%84%D0%B8%D0%B8-%D0%B4%D0%BB%D1%8F-%D0%BD%D0%B0%D1%87%D0%B8%D0%BD%D0%B0%D1%8E%D1%89%D0%B8/</a:t>
            </a:r>
            <a:endParaRPr lang="uk-UA" sz="1600" dirty="0"/>
          </a:p>
          <a:p>
            <a:r>
              <a:rPr lang="uk-UA" sz="1600" u="sng" dirty="0">
                <a:hlinkClick r:id="rId11"/>
              </a:rPr>
              <a:t>http://www.fotopapa.com/article/glubina-rezkosti-v-fotografii.html</a:t>
            </a:r>
            <a:endParaRPr lang="uk-UA" sz="1600" dirty="0"/>
          </a:p>
          <a:p>
            <a:r>
              <a:rPr lang="uk-UA" sz="1600" u="sng" dirty="0">
                <a:hlinkClick r:id="rId12"/>
              </a:rPr>
              <a:t>http://www.livemaster.ru/item/4174021-dlya-doma-interera-zhaba-sadovaya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13"/>
              </a:rPr>
              <a:t>http://geo.web.ru/druza/</a:t>
            </a:r>
            <a:r>
              <a:rPr lang="uk-UA" sz="1600" dirty="0"/>
              <a:t> </a:t>
            </a:r>
          </a:p>
          <a:p>
            <a:pPr marL="0" indent="0">
              <a:buNone/>
            </a:pP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299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1600" u="sng" dirty="0">
                <a:hlinkClick r:id="rId2"/>
              </a:rPr>
              <a:t>http://www.schoolphotography.ru/library/landscape/ls38.htm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3"/>
              </a:rPr>
              <a:t>http://photo-start.com.ua/blog/?p=377</a:t>
            </a:r>
            <a:endParaRPr lang="uk-UA" sz="1600" dirty="0"/>
          </a:p>
          <a:p>
            <a:r>
              <a:rPr lang="uk-UA" sz="1600" u="sng" dirty="0">
                <a:hlinkClick r:id="rId4"/>
              </a:rPr>
              <a:t>http://snowtheartist.com/fotografiya/makrozyomka-vid-fotografa-aimishboy/</a:t>
            </a:r>
            <a:endParaRPr lang="uk-UA" sz="1600" dirty="0"/>
          </a:p>
          <a:p>
            <a:r>
              <a:rPr lang="uk-UA" sz="1600" u="sng" dirty="0">
                <a:hlinkClick r:id="rId5"/>
              </a:rPr>
              <a:t>http://insta.liptontea.ru/</a:t>
            </a:r>
            <a:endParaRPr lang="uk-UA" sz="1600" dirty="0"/>
          </a:p>
          <a:p>
            <a:r>
              <a:rPr lang="uk-UA" sz="1600" u="sng" dirty="0">
                <a:hlinkClick r:id="rId6"/>
              </a:rPr>
              <a:t>http://svit24.net/technology/67-technology/60053-sigma-vypuskaje-novi-objektyvy-u-prodazh</a:t>
            </a:r>
            <a:r>
              <a:rPr lang="uk-UA" sz="1600" dirty="0"/>
              <a:t> </a:t>
            </a:r>
          </a:p>
          <a:p>
            <a:r>
              <a:rPr lang="uk-UA" sz="1600" u="sng" dirty="0">
                <a:hlinkClick r:id="rId7"/>
              </a:rPr>
              <a:t>http://www.digital-photography-student.com/3-important-tips-on-changing-lens/</a:t>
            </a:r>
            <a:endParaRPr lang="uk-UA" sz="1600" dirty="0"/>
          </a:p>
          <a:p>
            <a:r>
              <a:rPr lang="uk-UA" sz="1600" u="sng" dirty="0">
                <a:hlinkClick r:id="rId8"/>
              </a:rPr>
              <a:t>http://kurortnik.org/uchkuevka.html</a:t>
            </a:r>
            <a:endParaRPr lang="uk-UA" sz="1600" dirty="0"/>
          </a:p>
          <a:p>
            <a:r>
              <a:rPr lang="uk-UA" sz="1600" u="sng" dirty="0">
                <a:hlinkClick r:id="rId9"/>
              </a:rPr>
              <a:t>http://www.vesveter.ru/Brugge_panoramas.htm</a:t>
            </a:r>
            <a:endParaRPr lang="uk-UA" sz="1600" dirty="0"/>
          </a:p>
          <a:p>
            <a:r>
              <a:rPr lang="uk-UA" sz="1600" u="sng" dirty="0">
                <a:hlinkClick r:id="rId10"/>
              </a:rPr>
              <a:t>http://depoint.org/photo/49513</a:t>
            </a:r>
            <a:endParaRPr lang="uk-UA" sz="1600" dirty="0"/>
          </a:p>
          <a:p>
            <a:r>
              <a:rPr lang="uk-UA" sz="1600" u="sng" dirty="0">
                <a:hlinkClick r:id="rId11"/>
              </a:rPr>
              <a:t>http://www.it-trade.kiev.ua/product/Oktogonal_nij_Soft_boks_Menik_150_sm_SS_920O</a:t>
            </a:r>
            <a:endParaRPr lang="uk-UA" sz="1600" dirty="0"/>
          </a:p>
          <a:p>
            <a:r>
              <a:rPr lang="uk-UA" sz="1600" u="sng" dirty="0">
                <a:hlinkClick r:id="rId12"/>
              </a:rPr>
              <a:t>http://school.xvatit.com/index.php?title=%D0%A4%D0%BE%D1%82%D0%BE%D0%BC%D0%B5%D1%82%D1%80%D1%96%D1%8F._%D0%A1%D0%B8%D0%BB%D0%B0_%D1%81%D0%B2%D1%96%D1%82%D0%BB%D0%B0_%D1%96_%D0%BE%D1%81%D0%B2%D1%96%D1%82%D0%BB%D0%B5%D0%BD%D1%96%D1%81%D1%82%D1%8C</a:t>
            </a:r>
            <a:endParaRPr lang="uk-UA" sz="1600" dirty="0"/>
          </a:p>
          <a:p>
            <a:r>
              <a:rPr lang="uk-UA" sz="1600" u="sng" dirty="0">
                <a:hlinkClick r:id="rId13"/>
              </a:rPr>
              <a:t>http://www.camera-review.ru/fotoab63.php?foto=4</a:t>
            </a:r>
            <a:endParaRPr lang="uk-UA" sz="1600" dirty="0"/>
          </a:p>
          <a:p>
            <a:r>
              <a:rPr lang="uk-UA" sz="1600" u="sng" dirty="0">
                <a:hlinkClick r:id="rId14"/>
              </a:rPr>
              <a:t>http://screenplay.com.ua/synopsises/?</a:t>
            </a:r>
            <a:r>
              <a:rPr lang="uk-UA" sz="1600" u="sng" dirty="0" smtClean="0">
                <a:hlinkClick r:id="rId14"/>
              </a:rPr>
              <a:t>id=384</a:t>
            </a:r>
            <a:endParaRPr lang="uk-UA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Джерела зображень: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73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1600" u="sng" dirty="0">
                <a:hlinkClick r:id="rId2"/>
              </a:rPr>
              <a:t>http://uk.wikipedia.org/wiki/%D0%9A%D0%B0%D1%82%D0%B5%D0%B3%D0%BE%D1%80%D1%96%D1%8F:%D0%A4%D0%BE%D1%82%D0%BE%D0%B3%D1%80%D0%B0%D1%84%D1%96%D1%87%D0%BD%D1%96_%D1%82%D0%B5%D1%80%D0%BC%D1%96%D0%BD%D0%B8</a:t>
            </a:r>
            <a:endParaRPr lang="uk-UA" sz="1600" dirty="0"/>
          </a:p>
          <a:p>
            <a:r>
              <a:rPr lang="uk-UA" sz="1600" u="sng" dirty="0">
                <a:hlinkClick r:id="rId3"/>
              </a:rPr>
              <a:t>http://bankstatey.com/index.php?newsid=1929</a:t>
            </a:r>
            <a:endParaRPr lang="uk-UA" sz="1600" dirty="0"/>
          </a:p>
          <a:p>
            <a:r>
              <a:rPr lang="uk-UA" sz="1600" u="sng" dirty="0">
                <a:hlinkClick r:id="rId4"/>
              </a:rPr>
              <a:t>http://www.virtual.ks.ua/students/5788-glossary-of-photographic-terms.html</a:t>
            </a:r>
            <a:r>
              <a:rPr lang="uk-UA" sz="1600" dirty="0"/>
              <a:t>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Джерела термінів:</a:t>
            </a:r>
            <a:endParaRPr lang="uk-UA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8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uk-UA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5445224"/>
            <a:ext cx="709228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© </a:t>
            </a:r>
            <a:r>
              <a:rPr lang="uk-UA" sz="2800" dirty="0" err="1" smtClean="0"/>
              <a:t>Гуза</a:t>
            </a:r>
            <a:r>
              <a:rPr lang="uk-UA" sz="2800" dirty="0" smtClean="0"/>
              <a:t> Ю.О.</a:t>
            </a:r>
            <a:r>
              <a:rPr lang="uk-UA" sz="2800" dirty="0" smtClean="0"/>
              <a:t>, </a:t>
            </a:r>
            <a:r>
              <a:rPr lang="uk-UA" sz="2800" dirty="0" smtClean="0"/>
              <a:t>2014</a:t>
            </a:r>
          </a:p>
          <a:p>
            <a:pPr marL="0" indent="0">
              <a:buNone/>
            </a:pPr>
            <a:r>
              <a:rPr lang="uk-UA" sz="2800" dirty="0" smtClean="0"/>
              <a:t>© МБФ «Академія української преси», 2014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9456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chemeClr val="bg1"/>
                </a:solidFill>
              </a:rPr>
              <a:t>В</a:t>
            </a:r>
            <a:endParaRPr lang="uk-UA" sz="9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9768"/>
            <a:ext cx="5269552" cy="394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1432"/>
            <a:ext cx="3524859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7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Витримка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проміжок</a:t>
            </a:r>
            <a:r>
              <a:rPr lang="ru-RU" dirty="0"/>
              <a:t> часу,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камері</a:t>
            </a:r>
            <a:r>
              <a:rPr lang="ru-RU" dirty="0"/>
              <a:t> для </a:t>
            </a:r>
            <a:r>
              <a:rPr lang="ru-RU" dirty="0" err="1"/>
              <a:t>експозиції</a:t>
            </a:r>
            <a:r>
              <a:rPr lang="ru-RU" dirty="0"/>
              <a:t>; час,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 </a:t>
            </a:r>
            <a:r>
              <a:rPr lang="ru-RU" dirty="0" err="1"/>
              <a:t>світло</a:t>
            </a:r>
            <a:r>
              <a:rPr lang="ru-RU" dirty="0"/>
              <a:t> </a:t>
            </a:r>
            <a:r>
              <a:rPr lang="ru-RU" dirty="0" smtClean="0"/>
              <a:t>в</a:t>
            </a:r>
          </a:p>
          <a:p>
            <a:pPr marL="0" indent="0">
              <a:buNone/>
            </a:pPr>
            <a:r>
              <a:rPr lang="ru-RU" dirty="0" err="1"/>
              <a:t>Витримка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</a:t>
            </a:r>
            <a:r>
              <a:rPr lang="ru-RU" dirty="0" err="1"/>
              <a:t>знаменником</a:t>
            </a:r>
            <a:r>
              <a:rPr lang="ru-RU" dirty="0"/>
              <a:t> числа, тому до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витримки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 </a:t>
            </a:r>
            <a:r>
              <a:rPr lang="ru-RU" i="1" dirty="0" err="1"/>
              <a:t>довга</a:t>
            </a:r>
            <a:r>
              <a:rPr lang="ru-RU" dirty="0"/>
              <a:t> і </a:t>
            </a:r>
            <a:r>
              <a:rPr lang="ru-RU" i="1" dirty="0"/>
              <a:t>коротка</a:t>
            </a:r>
            <a:r>
              <a:rPr lang="ru-RU" dirty="0"/>
              <a:t>, а </a:t>
            </a:r>
            <a:r>
              <a:rPr lang="ru-RU" dirty="0" smtClean="0"/>
              <a:t>не </a:t>
            </a:r>
            <a:r>
              <a:rPr lang="ru-RU" i="1" dirty="0" smtClean="0"/>
              <a:t>велика</a:t>
            </a:r>
            <a:r>
              <a:rPr lang="ru-RU" dirty="0"/>
              <a:t> та </a:t>
            </a:r>
            <a:r>
              <a:rPr lang="ru-RU" i="1" dirty="0" smtClean="0"/>
              <a:t>мала</a:t>
            </a:r>
            <a:r>
              <a:rPr lang="ru-RU" dirty="0" smtClean="0"/>
              <a:t> </a:t>
            </a:r>
            <a:r>
              <a:rPr lang="ru-RU" dirty="0" err="1" smtClean="0"/>
              <a:t>пливає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світлочутливий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065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7704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9600" b="1" dirty="0">
                <a:solidFill>
                  <a:schemeClr val="bg1"/>
                </a:solidFill>
              </a:rPr>
              <a:t>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779218" cy="3321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20" y="150560"/>
            <a:ext cx="4503202" cy="29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Дагеротипія</a:t>
            </a:r>
            <a:endParaRPr lang="uk-UA" sz="6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89654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/>
              <a:t>спосіб безпосереднього отримання при фотографуванні позитивного зображення. Винайдений французьким художником Луї Даге́ром в 1839 р. Є першим практичним </a:t>
            </a:r>
            <a:r>
              <a:rPr lang="vi-VN" sz="2400" dirty="0" smtClean="0"/>
              <a:t>способом</a:t>
            </a:r>
            <a:r>
              <a:rPr lang="uk-UA" sz="2400" dirty="0" smtClean="0"/>
              <a:t> </a:t>
            </a:r>
            <a:r>
              <a:rPr lang="vi-VN" sz="2400" dirty="0" smtClean="0"/>
              <a:t>фотографуванн. </a:t>
            </a:r>
            <a:r>
              <a:rPr lang="vi-VN" sz="2400" dirty="0"/>
              <a:t>Полягає в тому, що </a:t>
            </a:r>
            <a:r>
              <a:rPr lang="vi-VN" sz="2400" dirty="0" smtClean="0"/>
              <a:t>посріблену</a:t>
            </a:r>
            <a:r>
              <a:rPr lang="vi-VN" sz="2400" dirty="0"/>
              <a:t> </a:t>
            </a:r>
            <a:r>
              <a:rPr lang="vi-VN" sz="2400" dirty="0" smtClean="0"/>
              <a:t>мідну</a:t>
            </a:r>
            <a:r>
              <a:rPr lang="vi-VN" sz="2400" dirty="0"/>
              <a:t> пластинку старанно </a:t>
            </a:r>
            <a:r>
              <a:rPr lang="vi-VN" sz="2400" dirty="0" smtClean="0"/>
              <a:t>полірують, </a:t>
            </a:r>
            <a:r>
              <a:rPr lang="vi-VN" sz="2400" dirty="0"/>
              <a:t>потім безпосередньо перед зйомкою обробляють парою йоду, внаслідок чого утворюється тонкий шар </a:t>
            </a:r>
            <a:r>
              <a:rPr lang="vi-VN" sz="2400" dirty="0" smtClean="0"/>
              <a:t>світлочутливого</a:t>
            </a:r>
            <a:r>
              <a:rPr lang="uk-UA" sz="2400" dirty="0" smtClean="0"/>
              <a:t> </a:t>
            </a:r>
            <a:r>
              <a:rPr lang="vi-VN" sz="2400" dirty="0" smtClean="0"/>
              <a:t>йодистого </a:t>
            </a:r>
            <a:r>
              <a:rPr lang="vi-VN" sz="2400" dirty="0"/>
              <a:t>срібла. Під дією світла в цьому шарі виникає приховане зображення, яке проявляється випарами </a:t>
            </a:r>
            <a:r>
              <a:rPr lang="vi-VN" sz="2400" dirty="0" smtClean="0"/>
              <a:t>ртут</a:t>
            </a:r>
            <a:r>
              <a:rPr lang="uk-UA" sz="2400" dirty="0" smtClean="0"/>
              <a:t>і</a:t>
            </a:r>
            <a:r>
              <a:rPr lang="vi-VN" sz="2400" dirty="0" smtClean="0"/>
              <a:t>. </a:t>
            </a:r>
            <a:r>
              <a:rPr lang="vi-VN" sz="2400" dirty="0"/>
              <a:t>Отримане зображення фіксують розчином тиосульфату </a:t>
            </a:r>
            <a:r>
              <a:rPr lang="vi-VN" sz="2400" dirty="0" smtClean="0"/>
              <a:t>натрію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27383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791</Words>
  <Application>Microsoft Office PowerPoint</Application>
  <PresentationFormat>Экран (4:3)</PresentationFormat>
  <Paragraphs>125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МедіаАзбука</vt:lpstr>
      <vt:lpstr>А</vt:lpstr>
      <vt:lpstr>Автофокусування</vt:lpstr>
      <vt:lpstr>Б</vt:lpstr>
      <vt:lpstr>Баланс білого</vt:lpstr>
      <vt:lpstr>В</vt:lpstr>
      <vt:lpstr>Витримка</vt:lpstr>
      <vt:lpstr>Д</vt:lpstr>
      <vt:lpstr>Дагеротипія</vt:lpstr>
      <vt:lpstr>Д</vt:lpstr>
      <vt:lpstr>Діафрагма</vt:lpstr>
      <vt:lpstr>Е</vt:lpstr>
      <vt:lpstr>Експозиція</vt:lpstr>
      <vt:lpstr>Ж</vt:lpstr>
      <vt:lpstr>Жаб'яча перспектива</vt:lpstr>
      <vt:lpstr>З</vt:lpstr>
      <vt:lpstr>Затвор фотографічний</vt:lpstr>
      <vt:lpstr>К</vt:lpstr>
      <vt:lpstr>Кадр</vt:lpstr>
      <vt:lpstr>М</vt:lpstr>
      <vt:lpstr>Макрозйомка</vt:lpstr>
      <vt:lpstr>Н</vt:lpstr>
      <vt:lpstr>Насиченість</vt:lpstr>
      <vt:lpstr>Н</vt:lpstr>
      <vt:lpstr>Натюрморт</vt:lpstr>
      <vt:lpstr>О</vt:lpstr>
      <vt:lpstr>Об'єктив</vt:lpstr>
      <vt:lpstr>О</vt:lpstr>
      <vt:lpstr>Освітлення</vt:lpstr>
      <vt:lpstr>П</vt:lpstr>
      <vt:lpstr>Панорама</vt:lpstr>
      <vt:lpstr>Р</vt:lpstr>
      <vt:lpstr>Ракурс</vt:lpstr>
      <vt:lpstr>С</vt:lpstr>
      <vt:lpstr>Софтбокс</vt:lpstr>
      <vt:lpstr>Т</vt:lpstr>
      <vt:lpstr>Тон</vt:lpstr>
      <vt:lpstr>Ф</vt:lpstr>
      <vt:lpstr>Фотографія</vt:lpstr>
      <vt:lpstr>Ф</vt:lpstr>
      <vt:lpstr>Фотограф (світливець)</vt:lpstr>
      <vt:lpstr>Ф</vt:lpstr>
      <vt:lpstr>Фотокамера</vt:lpstr>
      <vt:lpstr>Ф</vt:lpstr>
      <vt:lpstr>Фотопортрет</vt:lpstr>
      <vt:lpstr>Ф</vt:lpstr>
      <vt:lpstr>Фотовиставка </vt:lpstr>
      <vt:lpstr>Ц</vt:lpstr>
      <vt:lpstr>Цифрове зображення</vt:lpstr>
      <vt:lpstr>Ш</vt:lpstr>
      <vt:lpstr>Штатив-тринога</vt:lpstr>
      <vt:lpstr>Джерела зображень:</vt:lpstr>
      <vt:lpstr>Джерела зображень:</vt:lpstr>
      <vt:lpstr>Джерела термінів: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МедіаАзбука</dc:title>
  <dc:creator>user</dc:creator>
  <cp:lastModifiedBy>user</cp:lastModifiedBy>
  <cp:revision>31</cp:revision>
  <dcterms:created xsi:type="dcterms:W3CDTF">2014-07-07T08:21:15Z</dcterms:created>
  <dcterms:modified xsi:type="dcterms:W3CDTF">2014-07-08T06:57:56Z</dcterms:modified>
</cp:coreProperties>
</file>