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2" r:id="rId6"/>
    <p:sldId id="257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53BBE-8DB7-4210-BE0C-D0D439D8CDA2}" type="datetimeFigureOut">
              <a:rPr lang="uk-UA" smtClean="0"/>
              <a:t>22.10.2013</a:t>
            </a:fld>
            <a:endParaRPr lang="uk-U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C347-CE9B-495F-A9DB-2E204BD56D40}" type="slidenum">
              <a:rPr lang="uk-UA" smtClean="0"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53BBE-8DB7-4210-BE0C-D0D439D8CDA2}" type="datetimeFigureOut">
              <a:rPr lang="uk-UA" smtClean="0"/>
              <a:t>22.10.2013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C347-CE9B-495F-A9DB-2E204BD56D40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53BBE-8DB7-4210-BE0C-D0D439D8CDA2}" type="datetimeFigureOut">
              <a:rPr lang="uk-UA" smtClean="0"/>
              <a:t>22.10.2013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C347-CE9B-495F-A9DB-2E204BD56D40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53BBE-8DB7-4210-BE0C-D0D439D8CDA2}" type="datetimeFigureOut">
              <a:rPr lang="uk-UA" smtClean="0"/>
              <a:t>22.10.2013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C347-CE9B-495F-A9DB-2E204BD56D40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53BBE-8DB7-4210-BE0C-D0D439D8CDA2}" type="datetimeFigureOut">
              <a:rPr lang="uk-UA" smtClean="0"/>
              <a:t>22.10.2013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C347-CE9B-495F-A9DB-2E204BD56D40}" type="slidenum">
              <a:rPr lang="uk-UA" smtClean="0"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53BBE-8DB7-4210-BE0C-D0D439D8CDA2}" type="datetimeFigureOut">
              <a:rPr lang="uk-UA" smtClean="0"/>
              <a:t>22.10.2013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C347-CE9B-495F-A9DB-2E204BD56D40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53BBE-8DB7-4210-BE0C-D0D439D8CDA2}" type="datetimeFigureOut">
              <a:rPr lang="uk-UA" smtClean="0"/>
              <a:t>22.10.2013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C347-CE9B-495F-A9DB-2E204BD56D40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53BBE-8DB7-4210-BE0C-D0D439D8CDA2}" type="datetimeFigureOut">
              <a:rPr lang="uk-UA" smtClean="0"/>
              <a:t>22.10.2013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C347-CE9B-495F-A9DB-2E204BD56D40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53BBE-8DB7-4210-BE0C-D0D439D8CDA2}" type="datetimeFigureOut">
              <a:rPr lang="uk-UA" smtClean="0"/>
              <a:t>22.10.2013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C347-CE9B-495F-A9DB-2E204BD56D40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53BBE-8DB7-4210-BE0C-D0D439D8CDA2}" type="datetimeFigureOut">
              <a:rPr lang="uk-UA" smtClean="0"/>
              <a:t>22.10.2013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C347-CE9B-495F-A9DB-2E204BD56D40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53BBE-8DB7-4210-BE0C-D0D439D8CDA2}" type="datetimeFigureOut">
              <a:rPr lang="uk-UA" smtClean="0"/>
              <a:t>22.10.2013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1C2C347-CE9B-495F-A9DB-2E204BD56D40}" type="slidenum">
              <a:rPr lang="uk-UA" smtClean="0"/>
              <a:t>‹№›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053BBE-8DB7-4210-BE0C-D0D439D8CDA2}" type="datetimeFigureOut">
              <a:rPr lang="uk-UA" smtClean="0"/>
              <a:t>22.10.2013</a:t>
            </a:fld>
            <a:endParaRPr lang="uk-U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C2C347-CE9B-495F-A9DB-2E204BD56D40}" type="slidenum">
              <a:rPr lang="uk-UA" smtClean="0"/>
              <a:t>‹№›</a:t>
            </a:fld>
            <a:endParaRPr lang="uk-U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76672"/>
            <a:ext cx="7851648" cy="1872208"/>
          </a:xfrm>
        </p:spPr>
        <p:txBody>
          <a:bodyPr/>
          <a:lstStyle/>
          <a:p>
            <a:pPr algn="ctr"/>
            <a:r>
              <a:rPr lang="uk-UA" dirty="0" smtClean="0"/>
              <a:t>СУЧАСНА ПУБЛІЧНА БІБЛІОТЕКА: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33400" y="2348880"/>
            <a:ext cx="7854696" cy="1224136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НОВІ МОЖЛИВОСТІ ДЛЯ КОРИСТУВАЧІВ ТА МЕДІАОСВІТИ</a:t>
            </a:r>
            <a:endParaRPr lang="uk-UA" sz="3600" dirty="0"/>
          </a:p>
        </p:txBody>
      </p:sp>
      <p:pic>
        <p:nvPicPr>
          <p:cNvPr id="1028" name="Picture 4" descr="http://2.bp.blogspot.com/_cd9DH12c5gY/TU17RvMfmPI/AAAAAAAAAJA/aIMxhOKEVy4/s1600/virtual_libra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46723"/>
            <a:ext cx="3971925" cy="305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91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w8QDhQUEA8QFhAXFRAUDw8QDxUUDxUVFhYWFhUSFBUZHCggGBomGxcUITEhJykrLi4vGB8zODMsNygtLisBCgoKDg0OGxAQGiwlICQsMjQyLC8sLCwsLyw0LCwsLSwsLCwsLCwsLCwsLCwsLCwsLCwsLCwsLCwsLCwsLCwsLP/AABEIAHABwwMBIgACEQEDEQH/xAAbAAACAgMBAAAAAAAAAAAAAAAAAgYHAQQFA//EAEkQAAEEAAIECAgLBgYDAQAAAAEAAgMRBBIFBiExBxMiQVFhcZEXMlNyc4GSshQWIyRCk6Gxs9LTJVJUYnTRM0OCosLwNKPBlP/EABkBAQEBAQEBAAAAAAAAAAAAAAADBAIBBf/EACYRAAIDAAIBAwUBAQEAAAAAAAABAgMREiExBBMyIjNBUWGBFHH/2gAMAwEAAhEDEQA/ALO1s1lGEAZGA6dwsA+KwfvO6eof9NdY3Sc8xuWZ7uouOX1NGwLGlsYZ8RJIfpPcR5u5o9QoLUtfQrrUV/TDZY5MZCW0WqkxrQltFoBkJbRaAa0JUWgGQltFoBrRaW0WgGtCW0WgGQltFoBkWltFoBkJbQgGRaW0WgGQltFoBkJbRaAZCW0WgGQltFoBrQltFoBkJbRaAZCW0WgGQltFoBrQltFoBkJbRaAZCW0WgGRaW0WgGQltFoBkWltFoBkJbRaA9IpnNNtc5p6WuIPeFK9XNcpI3BmJcXxGhxh8dnWT9Ifb9yiFotcygpLGdRk4+C8wQRY3cxG5CgOg9bxFho43i3NBbZ6ATlHqFBCwumW+DYrY4Qi0WltFr6BhGtFpbUv4PNDNmldNILZEQI2ncZDtzHzRXrdfMuZyUVrOox5PDS0ZqfjZ2h2RsbDuMxLXEdIaAT30uh4PsT5eHuf/AGVjIWN+omalRErnwfYny8Pc/wDsjwfYny8Pc/8AsrGQvPfme+zArnwfYny8Pc/+yPB9ifLw9z/7KxkJ78x7MCt5OD/FAcmWAnoJePtylR3Sei58M/LPGWk+Kd7Hea4bD2b1dS1NK6OjxMLopBbSNh52nmc3oIXUfUS3s5lQs6KUtFp8VA6KR8b/ABmOcx1braasdXOvK1tMo1otLaLQ8GtFpbRaAa0WltFoBrRaW0WgGtFpbRaAa0WltFoBrRaW0WgGtFpbRaAa0WltFoBrRaW0WgGtFpbRaAa0WltFoBrRaW0WgGtFpbRaAa0WltFoBrRaW0WgGtFpbRaAa0WltFoBrRaW0WgGtFpbRaAa0WltFoBrQltCAS0WltFoBrVm8GX/AIT/AE7/AHI1WFqzuDD/AMJ/p3+5Goeo+Baj5EvQhCwmwrzE8IMzZHtGHiprntBzu+iSL+xefhFn/h4vbcohpA/Ly+kl98qV6o6p4fGYbjJHzB2d7aY5obQAre09K3ShXFa0ZFOcniZ7x8I0t8rCxkfyyuB+1pUr1e1jgxoPF22Rot8T6zAbswrY4dffSrnW/V4YGRgbIXxvDi0uAzgtIzA1sPjDb2rz1Llc3SMGXnc5pHS0sdYP3+pcyqhKHKJ7Gyalki40IQsZqKc1w2aRxHnj3GrU0Po2TFTCKMsDiHEF5IbsFncCtnXI/tLEee33GLb4PT+0WeZL7q+juV6v0Yc2ef03fB9jfKYb25P01GMdhnQyvjeRmY5zXFpJbY6LAV6KlNZz8+xHpZPvU6bJTeMpbWoro8tG6OmxMmSCMvdvNUGtHS5x2BSFnB/jSNr8MOrjHn/gptqnogYTCMaQONcM8x5855r6AKHqXQxmPhhrjZo2X4vGPa2+yztU5Xy3InUaVn1FITMLHuaatrnNNbraSDXVsXS0Lq/isXtiYMl0ZXnLHfOAaJcewFeuhtFjG6Rcy/kuMlkkc0/5Yedx67aL67VvQQtY0NY0NY0ANa0UABuACrbdx6Xk4rq5dvwQOHg5dXLxYvobDY7y7b3LxxfB3MBcWIjceZr2Fn+4F33Ls6d15hw0zomROle01IQ4NYDztBokkc+z/wCroatazQ44ODWuZI2i6N1HZ+80jeObm+5R52pcvwU4VN4VVpHR82HkyTRljt4vcR0tI2Edi1SVdOn9Dx4yAxvAvfG+trH8zh/9HOLVLTxuY9zHintc5rx0OaaI7wtFVnNf0jZXwZLvB9jfKYb25PyLi6e0JLgntbK6MlwLhxZcRQNbbaFc6rfhS/x4PRv94KVVspSxlLKoxjqIaNp+xS3wfY3ymG9uT8iiMR5Q7R96vtd32OGYc1QUt0pjTmhJsHI1kroy5wzNMbnEb6220LteD7G+Uw3tyfkXpwnOrFwnojv/AHldfwj4TyGK9iL9ReOdjinE94wUmmcTwfY3ymG9uT8iPB9jfKYb25P01N9XtPxY5j3RMkaGuDSJQ0GyL2ZXHZtW9pHGNghklcHFrGOe4NrMQ0WQLIF+tSd1ieFFVBrSuvB9jfKYb25PyLhaS0PLBiRA4sdKTGG5HHKS800W4DnU48I+E8hivYi/UUU0ppmLE6TinaHMjD8NfG5QQGPGZxokV61aErN+pEpqvOjp4bg9xTv8SaFnm5pD69jR9q3BwcGv/M2/0+z3109I6/YOI1Hxkp6YwBH7Tqv1Arms4SW3ysI4DpbMCe4tH3qe3Ps7ypGpiuDzENHyc8T+pzXRn/korj8DNh5Mk0bmP307nHSCNhHWFcWhNMQ4yLjISastc1wp7XCjlcOwjd0rna86ObNgZHEDPE10sbucZRbh2FoI7uhIXSUskJVRa2JVWFhMkjI21me9jGk7re4NBPVZUp8H2N8phvbk/TUc0EfnmG/qMP8AitV4Lu6yUGsOKq1JdlKac0TJg5hHKWFxY19xkltEuHOBt5JWphoHyvDI2Oc92xrWiyf+9KknCYfn7fQR+/KpDwb6IEeHM7h8pL4hO8RA7K84i+sZV07crUmeKvZ8UR+HUHHOFkwN/ldI4uHblYR9q0MPqxiH4yTDB0PGxtzOcXO4simHYct3yxzdKtvE4mOJuaR7GN53PcGt7yq7drFBh9MYic5pInMaxroCx1nLFtsuArkkb1KFs5adzrhHDz8H2N8phvbk/IjwfY3ymG9uT9Ndvwj4PyGK9iL9RS7DTCSNrxdOa1wB30RYteSttj5Oo11y8FbeD7G+Uw3tyfkR4Psb5TDe3J+mprrFrFDgQwysldnLg3ig01lq7zOHSuL4RsJ5DFexF+ovVZa1qPHCtdMrVrrC7GhdXMVi9sTAI93GyHLH6thLvUFnUzQnwzEBr/8ACYA6aucbmsvms36gVb/IiZ9FsbG81BrWtH2AAKlt3HpeTiqrl2yCQ8HLq5eLF9DYdneXrxxnB3MATFiI3nma9hZ/uBd9ybHcIz854iBvFg7HSk5nDpyisv2qT6q6xsx0bjkySMIEjLsUbyuaecGj3HtMnK6K1najVJ4iqMdg5YJDHMwseN7T0dII2EdYWvatrXbQ7cThHED5WMOfE7n2bXM7CB30eZVFa0VWc1pGyHBj2i0trFqhMe0JLWUAlotJaLXoHtWbwZO+Yv8ATv8AcjVX2rM4NnfMXenk9yJQ9R8C1HyJlmWQ5a+dDX7VgNhSWkD8vL6SX3yu7q/rhJg4OKbCxwzOdmc8g7a2UB1LgaRPy8vpZffKluqOrGFxWF4yXjM+d7eS/KKFVsrrX0bHFR+owwUnL6Tgae07NjZA+XKA0EMYwENaDtO82SaG3qClPBxo2DMZjNG6cNIZC08qMHYXuB23zbNgs7TezX1m1Nhhw75sO+S2DM+OQhwLb2lpABBG/n3KGYbEPie18bi2RptjhvB/t1c656nDIdHvcJbIvrOjMtDR2N46COSqzxxvrozNDq+1bGdYDaVJrmf2liPPb7jFt8Hh/aLPMl91aOuR/aOI85n4bFtcH7v2g3zJvdX0H9r/AAxL7n+lu51F4tT4vhzsTJKX3IZGRZA1oddjMbOajt5ty7fGqP4XWsO0g/CvjDac9kUgcTmc3c0itli666HOsUOXfE1S49aSqbENY1znkBrQXOcdwAFkn1Kk9OaTdisTJK6+UTkB+iweI3q2b+slXEZR/cHcql1r0P8ABMQQ0fIvt0J6B9KPtaSB2FvSrema1/snfuEp4K4h84fz/IsHVWcn7x3KdzTZWuPQHHuFqvODHEgDEM5/kXjs5bXf8e9Th7g4EHcQQfXsU7vuM7q+CKQMhdynG3HlOPSTtJ713dRsQWaSho7HGRjusFjjXeGn1LgPjcwlrhTmktcOgtNEd4Xc1HhL9IxEbmcZI49ADHAH2nNHrW6zOD/8MkPki486qDXuIM0lNW53Fv72Nv7QT61aXGqqddsQH6Rlrc3i2etrG5vtsepZPTfL/DRf8S4y9c3SuhcLinNdPFnLQQ053toHaRySF7yS8o9pUR121hxOFkiED2gOa8utjXbQQBvClBNyxFZtJaztDVDRoN/Bv/bL+Zd/Oqkj130gXAcazeP8lnT2Kz3yUT2ldWRlHOTOa5RfxRAuFE/OYfRH3yoXal/CY654fRO98qG2tlPwRlt+bLJ4LHfIT+lb7gUi1qf+z8T6Cb3SotwZvrDzelHuBSDWSS8DifQTe4Vks+7/AKaYfbKgtNGxznBrQS4kBrWi3EncAOleVqYcGuGaZ5ZSLMbWtZ1GTNbh100j/UVtnLjFsyRjyeGzorg+kcA7EzCO/wDKjAc8drzyQewHtXdh1DwDfGEz/OlI90Bd3jVVukdc8bM4lkpijs5WRgAgc1vqyfXXUssXZY+maZKEF2i0NE6Kw+Ea5sEeUOILuW51kbL5RKxrC/5jifQT/huUY4PsfLLBMZZZHnjAAZHucQMg2CzsC7um5LweI9BiPw3KUk1PGUTTjqKq0CfnuG/qMN+I1XfnVHaAPz3Df1GG/Eark41V9T5RL0/hnH0/qpHjMU2WSZwYGMY6JrdrsrnO8e9l5q3etSOINa0NaAGgANaNwA2ABRTTOtYwuMjiewcU5rHPmzG2ZnPbeWtoGUE9VqQGVRlyxb4Kx468Ky170z8JxZa11xRWxnQXfTf37P8AT1qOWpZwgaH4uX4RGORIamA3Nk/e7HfeD0qIWt9TXBYY7N5PRidivPRL/m0PoovcCoknYrs0fJUEXoovcao+q8It6fyyM8KjuRh/Om+5ir21O+E59x4fzpvuYoDapR8ETu+bLM4Log3Cyv53S5b6mMbQ73O71LNIYds8L4nlwa9rmOLTTqIo1YUM4NcUPgsrL2tlzEdT2No97Hdyk2kJJTDIITU2R/FGgeXRy7Ds30slu+4zTX8EcXwfYLymJ9tn5F1NAat4fBPc6J8pLmhrhI5pFA2NzRtVcfHLSP8AEbecGGIEHoIy70fHPSP8R/6ovyqzqtaxskrK14RcJcDsO47FQe7Z0bFIMPrZpSR1Ryve4AuIZh43EAb3EBm7rUczKlNbhunFs1LMHtFpLRauRHtCS0IBLRaW0WgGtWVwdO+Yu9PL7kSrO1Y/B875ifTy+5Eoeo+Baj5EszrLX7QtfMgPWA2FPaSPziX0svvuUn1X1sgwmG4qSOYuzvdbAwtp1dLgeZe+K1GL5Hu+FgZnvdXwfdmcTXj9a8viCf4wf/nP6i3SsrksbMihZF6kJrHroMRC6KGJzWvoSPkIzZbBytaLAutpvdeznUUw8L5HtZG0ue4hrGjeSdymDNQdu3F7OesPt+2RSHQugsPhNsbSZCKM0hBkrnDaADR2Dbzkrn3a4LInvtzm/qOrgIRDDHGDYYyNl9OVobf2L3zrwzIzLGairtcT+0Z/OZ+GxbOobvnw9HN7q1NcD+0Z/OZ+GxaOjNIyYaXjI8uanN5QttOFHZa+jm14v0Ydye/0t7jVVusryNITkEgiZxaRvBBsEda2/jni/wB2D6o/mXExuKdNK+R9Z3uLnUKFnoCnTVKD7O7bFJdFpaA0wMVh2ybM/izNHM8byB0EU4dtcyNPaPbi8O6MkB/jQuP0XjdZ6DtB7epVronTE2Fc4xFvKADmvbmaaNg1e8bdvWV0/jni/wB2D6o/mXDokpbE6V0XHJGnoLSTsHig9zXbC6OePc7LdObX7wIB7Wq0YcUx7GvY4OY4Wx7dxH/ebmVRaSx78RK6R4YHurNkblaaFXV76AXpozTGIwxPFSU0m3RuAdG49JaefrFHrVLaeff5OK7eHX4LB0vq3hcTIZHcYyQ+O6JzQHdbg5pF9YrrtbWh9F4fCNIhBt1Z5HuzSOrcCQAAOoAKIxa8SVy8NGT0skewdxzfevPEa7TkfJwxM/mdmkcOyyG94Kl7VrWfgr7laek101plmFhMjqLtoij53u6PNHOebtIVUSSue4ucbc5xc53S5xsnvJTYzGSTPL5Xue87MzjzdAG4DqGxeFrRVVwRCyzmy7ZpeW7td96gnCO65IPMl94LQdrrjCbIgs7T8kfzLmaX0xLii0y5OSCG5G5RtNm9pUaqZRlrK2WxlHEakJ5bfOb96ueaXlO7T96pRrqII5qIUidrrjCbIgvn+SP5l3dW55hxVYo7pvcIzrlg9G/3yoha3dL6XlxTmmXJbQWtDG5RRN7dpWharXFxikyc5bJtFgcHb6w0vpR7jV29PSXgsR6Cf3HKuNE6fnwrHNi4stc7Mc7MxugNm0cwWzitbcVJG9jhDle1zHZYyHU4EGjm6Cs8qZOfItG2KhhxbUp4Pse2Od8TjXGtbk63sshvaQ53rAHOonayHd/MQdvatM48o4RjLi9LpE3WoziNTcG95cHzMBJJjY5mUdTczSQO21H8HrniWNqRsctfTdbZPW5po9pF9aMXrniXCo2Rx/zAF8nqLjQ7rWSNNkX0aJW1yXZPNG4OHDR8XC0NF27lZnlxA5TzvsiujZuRpWS8LP6DE/hPVa6M1ixGHDwwsdndne6Vpe4uqru7WzPrfinscwiGnNexxEZBpzS01yt9Eo6J8tHvRzDR0AfnuG/qMN+I1WxxqpvC4h0cjHtrMxzHtsWLaQ4WOcWF3fjni/3YPqj+ZVuqlNrCdViiuzY4Q3Xi4/QM/ElXd1J01x0HFPPysQAF73Rbmn/Tsaf9PSoLpbSkmKkD5cuYNDBkblbQLnbrO23Feej8dJBK2SMgPF7xbSCKLSOcUvXVtfF+TxWZPS28XHHNG6OQWx4LXDn7R1g0R1gKp9J4F+HmdE/e07HAbHNO1rx1EUfsXW+OeL/dg+qP5lzdL6YlxTmmUR20FoLGZSQTdHabo3XaeleU1zg+/B1bOMl15NEnYriwklRR+ji9xqpu1II9ccW1oFQUA1oJiN0AAL5XUvbq3PMOapqO6dzhGfcUHny+6xQW10dL6dnxTWiXi6aXFuRmXaQAb2noC5lruqLjHGc2SUpajtasaZ+CYjM6zE4ZJgN9XYeBzkH7CRzqzosS17Q5jmuY4W17TbSOkFUva3dHaWxGHJ4mVzQdrmbHRnrLHWCeveuLaefa8nddvHpljaT0DhMS4ukjIkPjSROyOPW4UWk9ZFrSi1NwLTZOId/K+VoH+xjT9q4MOu848eGB3W3Ow+8R9iaTXiWuTh4QelznuHcCFFV3LpMo51Psm+Gw8UMbmQxsY2nWGCrNHa473HrKp9h2DsC6uO1lxcwIdLlYd7IgGNI6CRyiOokrk2r01uO7+SVs1LMGtFpbRasSGtZSWhALaLS2i0A1qXag6VaxzoHms5D4Sd2eqcztIDa621vIUPtFrmcFJYdRlxelz8Yscaq6wGuGKjaGvDJQNxkvjOzO0jN67PWtv48yfw0X1j1ifp5mpXwJ1xqONUF+PMn8NF9Y9Hx5k/hovrHrz/nn+j33oE641HGqC/HmT+Gi+sej48yfw0X1j0/55/oe9AnXGrzxWOZDG6SQ1G0W4856Gt6XHcAoS7XmWtmGhvmJfIR3WFwdK6XnxLgZX2B4kbRljb2N6es2etdR9PJvs5lfHOjxxuKdNK+R/jPc55A3DMbodQ3epeNpbRa3GQa0WltFoBrRaW0WgGtFpbRaAa0WltFoBrRaW0WgGtFpbRaAa0WltFoBrRaW0WgGtFpbRaAa0WltFoBrRaW0WgGtFpbRaAa0WltFoBrRaW0WgGtFpbRaAa0WltFoBrRaW0WgGtFpbRaAa0WltFoBrRaW0WgGtFpbRaAa0JbQgNzTeBdh8VLE4Vke4DrbdtPraQVo2rj121QGOaJIiG4looE+LI3mY7oPQf8AoqnSOiMTh3ETQSMrnLTkPY4bD6ipVWqS/pSytxZpWi1hCqTM2i1hCAzaLWEIDNotYQgM2i1hCAzaLWEWgM2i1hCAzaLWEIDNotYQgM2i1i0IDNotYQgM2i1hCAzaLWEIDNotYQgM2i1hCAzaLWEIDNotYQgM2i1hFoDNotYQgM2i1hCAzaLWEIDNotYRaAzaLWEIDNotYQgM2i1hCAzaLWEIDNotPDC95pjHOP7rGlx7gprqnqDNK8SYxhZCKPEu/wASTqcPot6b29m9cymorWdRi5Po2tXNRhPhIpZDlc8F1EbaLjlPrbR9awrMa0AUBQGwAbkLA7pt+TYqo4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51" name="Picture 3" descr="C:\Users\bibliotekar\Desktop\фото для презентации 2013\logo-vkontak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94" y="1289994"/>
            <a:ext cx="5381255" cy="96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ibliotekar\Desktop\фото для презентации 2013\logo-odnoklassni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264" y="1772816"/>
            <a:ext cx="3465736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bibliotekar\Desktop\фото для презентации 2013\facebook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64732"/>
            <a:ext cx="292100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bibliotekar\Desktop\фото для презентации 2013\pic_13589010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33056"/>
            <a:ext cx="3698552" cy="277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37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1" dirty="0" smtClean="0"/>
              <a:t>Бібліотеки – партнери ЗМІ</a:t>
            </a:r>
            <a:endParaRPr lang="uk-UA" sz="54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Участь бібліотекарів </a:t>
            </a:r>
            <a:endParaRPr lang="uk-UA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у 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тренінгах та семінарах з </a:t>
            </a:r>
            <a:r>
              <a:rPr lang="uk-UA" dirty="0" err="1" smtClean="0">
                <a:solidFill>
                  <a:schemeClr val="accent5">
                    <a:lumMod val="50000"/>
                  </a:schemeClr>
                </a:solidFill>
              </a:rPr>
              <a:t>медіаосвіти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 та </a:t>
            </a:r>
            <a:r>
              <a:rPr lang="uk-UA" dirty="0" err="1" smtClean="0">
                <a:solidFill>
                  <a:schemeClr val="accent5">
                    <a:lumMod val="50000"/>
                  </a:schemeClr>
                </a:solidFill>
              </a:rPr>
              <a:t>медіаграмотності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Використання знань на практиці, в тому числі 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при 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створенні прес-релізів, </a:t>
            </a:r>
            <a:r>
              <a:rPr lang="uk-UA" dirty="0" err="1" smtClean="0">
                <a:solidFill>
                  <a:schemeClr val="accent5">
                    <a:lumMod val="50000"/>
                  </a:schemeClr>
                </a:solidFill>
              </a:rPr>
              <a:t>прес-кітів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bibliotekar\Desktop\DSC_09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28" y="3997058"/>
            <a:ext cx="3709747" cy="161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ibliotekar\Desktop\905751fcbe7d79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3856038"/>
            <a:ext cx="2869133" cy="191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29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/>
              <a:t>ЗМІ, створені бібліотеками</a:t>
            </a:r>
            <a:endParaRPr lang="uk-UA" sz="54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chemeClr val="accent5">
                    <a:lumMod val="50000"/>
                  </a:schemeClr>
                </a:solidFill>
              </a:rPr>
              <a:t>Сайти та </a:t>
            </a:r>
            <a:r>
              <a:rPr lang="uk-UA" sz="4000" dirty="0" err="1" smtClean="0">
                <a:solidFill>
                  <a:schemeClr val="accent5">
                    <a:lumMod val="50000"/>
                  </a:schemeClr>
                </a:solidFill>
              </a:rPr>
              <a:t>блоґи</a:t>
            </a:r>
            <a:r>
              <a:rPr lang="uk-UA" sz="4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sz="4000" dirty="0" smtClean="0">
                <a:solidFill>
                  <a:schemeClr val="accent5">
                    <a:lumMod val="50000"/>
                  </a:schemeClr>
                </a:solidFill>
              </a:rPr>
              <a:t>бібліотек різноманітної тематики</a:t>
            </a:r>
          </a:p>
          <a:p>
            <a:pPr marL="0" indent="0">
              <a:buNone/>
            </a:pPr>
            <a:endParaRPr lang="uk-UA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bibliotekar\Desktop\blog-blogg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99274"/>
            <a:ext cx="4176464" cy="316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ibliotekar\Desktop\блог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2976"/>
            <a:ext cx="2857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69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0580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Сайт Кіровоградської МЦБС</a:t>
            </a:r>
            <a:br>
              <a:rPr lang="uk-UA" b="1" dirty="0" smtClean="0"/>
            </a:br>
            <a:r>
              <a:rPr lang="en-US" b="1" dirty="0"/>
              <a:t>http://</a:t>
            </a:r>
            <a:r>
              <a:rPr lang="en-US" b="1" dirty="0" smtClean="0"/>
              <a:t>citylib-kirovograd.com.ua</a:t>
            </a:r>
            <a:endParaRPr lang="uk-UA" b="1" dirty="0"/>
          </a:p>
        </p:txBody>
      </p:sp>
      <p:pic>
        <p:nvPicPr>
          <p:cNvPr id="4098" name="Picture 2" descr="C:\Users\bibliotekar\Desktop\фото сайт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124" y="2204864"/>
            <a:ext cx="5474155" cy="427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34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70416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 smtClean="0"/>
              <a:t>Проект </a:t>
            </a:r>
            <a:br>
              <a:rPr lang="uk-UA" sz="4800" b="1" dirty="0" smtClean="0"/>
            </a:br>
            <a:r>
              <a:rPr lang="uk-UA" sz="4800" b="1" dirty="0" smtClean="0"/>
              <a:t>«Привабливий бібліотекар»</a:t>
            </a:r>
            <a:endParaRPr lang="uk-UA" sz="48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4038600" cy="4824535"/>
          </a:xfrm>
        </p:spPr>
        <p:txBody>
          <a:bodyPr/>
          <a:lstStyle/>
          <a:p>
            <a:r>
              <a:rPr lang="uk-UA" dirty="0" smtClean="0"/>
              <a:t>Стереотип </a:t>
            </a:r>
            <a:r>
              <a:rPr lang="uk-UA" dirty="0" smtClean="0"/>
              <a:t>бібліотекаря: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</a:t>
            </a:r>
            <a:r>
              <a:rPr lang="uk-UA" dirty="0" smtClean="0"/>
              <a:t>сувора </a:t>
            </a:r>
            <a:r>
              <a:rPr lang="uk-UA" dirty="0" smtClean="0"/>
              <a:t>бабуся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Спроби зламати стереотипи: ми молоді, активні, привабливі!!!</a:t>
            </a:r>
            <a:endParaRPr lang="uk-UA" dirty="0"/>
          </a:p>
        </p:txBody>
      </p:sp>
      <p:pic>
        <p:nvPicPr>
          <p:cNvPr id="1026" name="Picture 2" descr="C:\Users\bibliotekar\Desktop\librari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379095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ibliotekar\Desktop\20121206-DSC_11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685" y="3381970"/>
            <a:ext cx="453701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58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992888" cy="1872208"/>
          </a:xfrm>
        </p:spPr>
        <p:txBody>
          <a:bodyPr>
            <a:noAutofit/>
          </a:bodyPr>
          <a:lstStyle/>
          <a:p>
            <a:pPr algn="ctr"/>
            <a:r>
              <a:rPr lang="uk-UA" sz="6000" b="1" dirty="0" smtClean="0"/>
              <a:t>БЛОҐ </a:t>
            </a:r>
            <a:r>
              <a:rPr lang="uk-UA" sz="6000" b="1" dirty="0" smtClean="0"/>
              <a:t>«СВІТ БЕЗ ЗВУКІВ»</a:t>
            </a:r>
            <a:br>
              <a:rPr lang="uk-UA" sz="6000" b="1" dirty="0" smtClean="0"/>
            </a:br>
            <a:endParaRPr lang="uk-UA" sz="60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124745"/>
            <a:ext cx="8507288" cy="108012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В рамках проекту «Чути тих, хто не чує» Кіровоградських міських бібліотек</a:t>
            </a:r>
            <a:endParaRPr lang="uk-UA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bibliotekar\Desktop\важные фото\фото Мир без звук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90" y="2204865"/>
            <a:ext cx="828486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05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/>
          </a:bodyPr>
          <a:lstStyle/>
          <a:p>
            <a:r>
              <a:rPr lang="uk-UA" sz="5400" b="1" dirty="0"/>
              <a:t>БЛОҐ </a:t>
            </a:r>
            <a:r>
              <a:rPr lang="uk-UA" sz="5400" b="1" dirty="0" smtClean="0"/>
              <a:t>«БІБЛІОДИВАНЧИК»</a:t>
            </a:r>
            <a:endParaRPr lang="uk-UA" sz="54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pic>
        <p:nvPicPr>
          <p:cNvPr id="3074" name="Picture 2" descr="C:\Users\bibliotekar\Desktop\важные фото\Фото Библиодиванч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43" y="1340769"/>
            <a:ext cx="8667681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23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1656184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/>
              <a:t>БЛО</a:t>
            </a:r>
            <a:r>
              <a:rPr lang="uk-UA" sz="5400" b="1" dirty="0"/>
              <a:t>Ґ</a:t>
            </a:r>
            <a:r>
              <a:rPr lang="ru-RU" sz="5400" b="1" dirty="0" smtClean="0"/>
              <a:t> </a:t>
            </a:r>
            <a:r>
              <a:rPr lang="ru-RU" sz="5400" b="1" dirty="0" smtClean="0"/>
              <a:t>«Библиотечное кафе приглашает»</a:t>
            </a:r>
            <a:endParaRPr lang="uk-UA" sz="5400" b="1" dirty="0"/>
          </a:p>
        </p:txBody>
      </p:sp>
      <p:pic>
        <p:nvPicPr>
          <p:cNvPr id="4098" name="Picture 2" descr="C:\Users\bibliotekar\Desktop\важные фото\фото блог Библиот каф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64445"/>
            <a:ext cx="7729535" cy="497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84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305800" cy="108012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БЛО</a:t>
            </a:r>
            <a:r>
              <a:rPr lang="uk-UA" sz="6000" b="1" dirty="0"/>
              <a:t>Ґ</a:t>
            </a:r>
            <a:r>
              <a:rPr lang="ru-RU" sz="6000" b="1" dirty="0" smtClean="0"/>
              <a:t> </a:t>
            </a:r>
            <a:r>
              <a:rPr lang="ru-RU" sz="6000" b="1" dirty="0" smtClean="0"/>
              <a:t>«</a:t>
            </a:r>
            <a:r>
              <a:rPr lang="ru-RU" sz="6000" b="1" dirty="0" err="1" smtClean="0"/>
              <a:t>Библионовичок</a:t>
            </a:r>
            <a:r>
              <a:rPr lang="ru-RU" sz="6000" b="1" dirty="0" smtClean="0"/>
              <a:t>»</a:t>
            </a:r>
            <a:endParaRPr lang="uk-UA" sz="6000" b="1" dirty="0"/>
          </a:p>
        </p:txBody>
      </p:sp>
      <p:pic>
        <p:nvPicPr>
          <p:cNvPr id="5122" name="Picture 2" descr="C:\Users\bibliotekar\Desktop\важные фото\фото Библионович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1700808"/>
            <a:ext cx="8507734" cy="491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19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80920" cy="1656184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Сучасним читачам – сучасна бібліотека!</a:t>
            </a:r>
            <a:endParaRPr lang="uk-UA" b="1" dirty="0"/>
          </a:p>
        </p:txBody>
      </p:sp>
      <p:pic>
        <p:nvPicPr>
          <p:cNvPr id="1026" name="Picture 2" descr="C:\Users\bibliotekar\Desktop\DSC_42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47170"/>
            <a:ext cx="6667456" cy="442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68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88640"/>
            <a:ext cx="7772400" cy="2520280"/>
          </a:xfrm>
        </p:spPr>
        <p:txBody>
          <a:bodyPr/>
          <a:lstStyle/>
          <a:p>
            <a:pPr algn="ctr"/>
            <a:r>
              <a:rPr lang="uk-UA" sz="4800" dirty="0" smtClean="0"/>
              <a:t>Кіровоградська міська централізована бібліотечна система: 20 бібліотек</a:t>
            </a:r>
            <a:endParaRPr lang="uk-UA" sz="480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995936" y="2780928"/>
            <a:ext cx="4752528" cy="3240360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>Партнери: представники влади, програма «</a:t>
            </a:r>
            <a:r>
              <a:rPr lang="uk-UA" sz="3200" dirty="0" err="1" smtClean="0"/>
              <a:t>Бібліоміст</a:t>
            </a:r>
            <a:r>
              <a:rPr lang="uk-UA" sz="3200" dirty="0" smtClean="0"/>
              <a:t>». </a:t>
            </a:r>
          </a:p>
          <a:p>
            <a:pPr algn="ctr"/>
            <a:r>
              <a:rPr lang="uk-UA" sz="3200" dirty="0" smtClean="0"/>
              <a:t>Результат – </a:t>
            </a:r>
            <a:r>
              <a:rPr lang="uk-UA" sz="3200" dirty="0"/>
              <a:t>користь </a:t>
            </a:r>
            <a:r>
              <a:rPr lang="uk-UA" sz="3200" dirty="0" smtClean="0"/>
              <a:t>громаді, нова техніка, ліцензоване програмне забезпечення, </a:t>
            </a:r>
            <a:endParaRPr lang="uk-UA" sz="3200" dirty="0"/>
          </a:p>
        </p:txBody>
      </p:sp>
      <p:pic>
        <p:nvPicPr>
          <p:cNvPr id="3074" name="Picture 2" descr="C:\Users\bibliotekar\Desktop\Логотип МЦБ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23" y="2996952"/>
            <a:ext cx="322996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84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ibliotekar\Desktop\важные фото\P41100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99457"/>
            <a:ext cx="6372200" cy="477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1187624" y="399128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accent5">
                    <a:lumMod val="50000"/>
                  </a:schemeClr>
                </a:solidFill>
              </a:rPr>
              <a:t>В КОЖНІЙ БІБЛІОТЕЦІ </a:t>
            </a:r>
            <a:endParaRPr lang="uk-UA" sz="3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uk-UA" sz="3600" b="1" dirty="0" smtClean="0">
                <a:solidFill>
                  <a:schemeClr val="accent5">
                    <a:lumMod val="50000"/>
                  </a:schemeClr>
                </a:solidFill>
              </a:rPr>
              <a:t>Є </a:t>
            </a:r>
            <a:r>
              <a:rPr lang="uk-UA" sz="3600" b="1" dirty="0">
                <a:solidFill>
                  <a:schemeClr val="accent5">
                    <a:lumMod val="50000"/>
                  </a:schemeClr>
                </a:solidFill>
              </a:rPr>
              <a:t>КОМП’ЮТЕР!!! </a:t>
            </a:r>
          </a:p>
        </p:txBody>
      </p:sp>
    </p:spTree>
    <p:extLst>
      <p:ext uri="{BB962C8B-B14F-4D97-AF65-F5344CB8AC3E}">
        <p14:creationId xmlns:p14="http://schemas.microsoft.com/office/powerpoint/2010/main" val="287109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228968"/>
          </a:xfrm>
        </p:spPr>
        <p:txBody>
          <a:bodyPr>
            <a:noAutofit/>
          </a:bodyPr>
          <a:lstStyle/>
          <a:p>
            <a:pPr algn="ctr"/>
            <a:r>
              <a:rPr lang="uk-UA" sz="5400" b="1" dirty="0" smtClean="0"/>
              <a:t>У </a:t>
            </a:r>
            <a:r>
              <a:rPr lang="uk-UA" sz="5400" b="1" dirty="0"/>
              <a:t>двох раундах </a:t>
            </a:r>
            <a:r>
              <a:rPr lang="uk-UA" sz="5400" b="1" dirty="0" smtClean="0"/>
              <a:t> програми </a:t>
            </a:r>
            <a:r>
              <a:rPr lang="uk-UA" sz="5400" b="1" dirty="0"/>
              <a:t>«</a:t>
            </a:r>
            <a:r>
              <a:rPr lang="uk-UA" sz="5400" b="1" dirty="0" err="1"/>
              <a:t>Бібліоміст</a:t>
            </a:r>
            <a:r>
              <a:rPr lang="uk-UA" sz="5400" b="1" dirty="0"/>
              <a:t>» </a:t>
            </a:r>
            <a:r>
              <a:rPr lang="uk-UA" sz="5400" b="1" dirty="0" smtClean="0"/>
              <a:t>бібліотеки Кіровоградської МЦБС отримали гранти</a:t>
            </a:r>
            <a:endParaRPr lang="uk-UA" sz="5400" b="1" dirty="0"/>
          </a:p>
        </p:txBody>
      </p:sp>
      <p:pic>
        <p:nvPicPr>
          <p:cNvPr id="1026" name="Picture 2" descr="C:\Users\bibliotekar\Desktop\важные фото\bibliomi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365104"/>
            <a:ext cx="547260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67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29286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РЕЗУЛЬТАТ: сучасні комп’ютери, безкоштовний Інтернет для користувачів, </a:t>
            </a:r>
            <a:r>
              <a:rPr lang="en-US" dirty="0" smtClean="0"/>
              <a:t>Wi-Fi</a:t>
            </a:r>
            <a:endParaRPr lang="uk-UA" dirty="0"/>
          </a:p>
        </p:txBody>
      </p:sp>
      <p:pic>
        <p:nvPicPr>
          <p:cNvPr id="2050" name="Picture 2" descr="C:\Users\bibliotekar\Desktop\интерьер библиотеки\DSC_3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140968"/>
            <a:ext cx="504056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96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7200" dirty="0" smtClean="0"/>
              <a:t>Порівняймо бібліотеки</a:t>
            </a:r>
            <a:endParaRPr lang="uk-UA" sz="720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2800" dirty="0" smtClean="0"/>
              <a:t>Бібліотека ХХ сторіччя</a:t>
            </a:r>
            <a:endParaRPr lang="uk-UA" sz="280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uk-UA" sz="2800" dirty="0" smtClean="0"/>
              <a:t>Бібліотека ХХІ сторіччя</a:t>
            </a:r>
            <a:endParaRPr lang="uk-UA" sz="2800" dirty="0"/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accent5">
                    <a:lumMod val="50000"/>
                  </a:schemeClr>
                </a:solidFill>
              </a:rPr>
              <a:t>Черги за книжками</a:t>
            </a:r>
          </a:p>
          <a:p>
            <a:pPr marL="0" indent="0">
              <a:buNone/>
            </a:pPr>
            <a:endParaRPr lang="uk-UA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</a:rPr>
              <a:t>Черги зайняти місце за комп’ютером</a:t>
            </a:r>
          </a:p>
          <a:p>
            <a:pPr marL="0" indent="0">
              <a:buNone/>
            </a:pPr>
            <a:endParaRPr lang="uk-UA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biblioteka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3863140" cy="289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ibliotekar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19506"/>
            <a:ext cx="39624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2363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dirty="0" smtClean="0"/>
              <a:t>ІНТЕРНЕТ ЗМІНИВ СВІТ</a:t>
            </a:r>
            <a:endParaRPr lang="uk-UA" sz="66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pic>
        <p:nvPicPr>
          <p:cNvPr id="5122" name="Picture 2" descr="C:\Users\bibliotekar\Desktop\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7848872" cy="46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56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20688"/>
            <a:ext cx="7851648" cy="1944216"/>
          </a:xfrm>
        </p:spPr>
        <p:txBody>
          <a:bodyPr/>
          <a:lstStyle/>
          <a:p>
            <a:pPr algn="ctr"/>
            <a:r>
              <a:rPr lang="uk-UA" dirty="0" smtClean="0"/>
              <a:t>БІБЛІОТЕКИ ТА ЗМІ:</a:t>
            </a:r>
            <a:br>
              <a:rPr lang="uk-UA" dirty="0" smtClean="0"/>
            </a:br>
            <a:r>
              <a:rPr lang="uk-UA" dirty="0" smtClean="0"/>
              <a:t>ТРИ ФУНКЦІЇ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33400" y="2564904"/>
            <a:ext cx="7854696" cy="3744416"/>
          </a:xfrm>
        </p:spPr>
        <p:txBody>
          <a:bodyPr>
            <a:normAutofit/>
          </a:bodyPr>
          <a:lstStyle/>
          <a:p>
            <a:pPr marL="742950" indent="-742950" algn="l">
              <a:buAutoNum type="arabicPeriod"/>
            </a:pPr>
            <a:r>
              <a:rPr lang="uk-UA" sz="4000" dirty="0" smtClean="0"/>
              <a:t>Бібліотеки – як посередники між читачами та ЗМІ</a:t>
            </a:r>
          </a:p>
          <a:p>
            <a:pPr marL="742950" indent="-742950" algn="l">
              <a:buAutoNum type="arabicPeriod"/>
            </a:pPr>
            <a:r>
              <a:rPr lang="uk-UA" sz="4000" dirty="0" smtClean="0"/>
              <a:t>Бібліотеки – як партнери ЗМІ</a:t>
            </a:r>
          </a:p>
          <a:p>
            <a:pPr marL="742950" indent="-742950" algn="l">
              <a:buAutoNum type="arabicPeriod"/>
            </a:pPr>
            <a:r>
              <a:rPr lang="uk-UA" sz="4000" dirty="0" smtClean="0"/>
              <a:t>Бібліотеки – як творці власних ЗМІ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98915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Autofit/>
          </a:bodyPr>
          <a:lstStyle/>
          <a:p>
            <a:pPr algn="ctr"/>
            <a:r>
              <a:rPr lang="uk-UA" sz="5400" b="1" dirty="0" smtClean="0"/>
              <a:t> Бібліотеки – посередники між читачами та ЗМІ</a:t>
            </a:r>
            <a:endParaRPr lang="uk-UA" sz="54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ПРИНЦИПИ: 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- Широкий 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доступ 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до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всіх типів ЗМІ на всіх носіях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- Охоплення незахищених верств населення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- Демократичний підхід</a:t>
            </a:r>
          </a:p>
          <a:p>
            <a:pPr marL="0" indent="0">
              <a:buNone/>
            </a:pPr>
            <a:endParaRPr lang="uk-UA" dirty="0" smtClean="0"/>
          </a:p>
        </p:txBody>
      </p:sp>
      <p:pic>
        <p:nvPicPr>
          <p:cNvPr id="1027" name="Picture 3" descr="C:\Users\bibliotekar\Desktop\DSC_32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67998"/>
            <a:ext cx="3240360" cy="254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ibliotekar\Desktop\IMG_44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28999"/>
            <a:ext cx="4384192" cy="297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58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ік">
  <a:themeElements>
    <a:clrScheme name="Поті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і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і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850</TotalTime>
  <Words>238</Words>
  <Application>Microsoft Office PowerPoint</Application>
  <PresentationFormat>Екран (4:3)</PresentationFormat>
  <Paragraphs>41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0" baseType="lpstr">
      <vt:lpstr>Потік</vt:lpstr>
      <vt:lpstr>СУЧАСНА ПУБЛІЧНА БІБЛІОТЕКА:</vt:lpstr>
      <vt:lpstr>Кіровоградська міська централізована бібліотечна система: 20 бібліотек</vt:lpstr>
      <vt:lpstr>Презентація PowerPoint</vt:lpstr>
      <vt:lpstr>У двох раундах  програми «Бібліоміст» бібліотеки Кіровоградської МЦБС отримали гранти</vt:lpstr>
      <vt:lpstr>РЕЗУЛЬТАТ: сучасні комп’ютери, безкоштовний Інтернет для користувачів, Wi-Fi</vt:lpstr>
      <vt:lpstr>Порівняймо бібліотеки</vt:lpstr>
      <vt:lpstr>ІНТЕРНЕТ ЗМІНИВ СВІТ</vt:lpstr>
      <vt:lpstr>БІБЛІОТЕКИ ТА ЗМІ: ТРИ ФУНКЦІЇ</vt:lpstr>
      <vt:lpstr> Бібліотеки – посередники між читачами та ЗМІ</vt:lpstr>
      <vt:lpstr>Презентація PowerPoint</vt:lpstr>
      <vt:lpstr>Бібліотеки – партнери ЗМІ</vt:lpstr>
      <vt:lpstr>ЗМІ, створені бібліотеками</vt:lpstr>
      <vt:lpstr>Сайт Кіровоградської МЦБС http://citylib-kirovograd.com.ua</vt:lpstr>
      <vt:lpstr>Проект  «Привабливий бібліотекар»</vt:lpstr>
      <vt:lpstr>БЛОҐ «СВІТ БЕЗ ЗВУКІВ» </vt:lpstr>
      <vt:lpstr>БЛОҐ «БІБЛІОДИВАНЧИК»</vt:lpstr>
      <vt:lpstr>БЛОҐ «Библиотечное кафе приглашает»</vt:lpstr>
      <vt:lpstr>БЛОҐ «Библионовичок»</vt:lpstr>
      <vt:lpstr>Сучасним читачам – сучасна бібліотека!</vt:lpstr>
    </vt:vector>
  </TitlesOfParts>
  <Company>MCBS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СУЧАСНА ПУБЛІЧНА БІБЛІОТЕКА</dc:title>
  <dc:creator>bibliotekar</dc:creator>
  <cp:lastModifiedBy>MediaManager</cp:lastModifiedBy>
  <cp:revision>80</cp:revision>
  <dcterms:created xsi:type="dcterms:W3CDTF">2013-10-16T10:29:08Z</dcterms:created>
  <dcterms:modified xsi:type="dcterms:W3CDTF">2013-10-22T14:46:58Z</dcterms:modified>
</cp:coreProperties>
</file>