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4.xml" ContentType="application/vnd.openxmlformats-officedocument.presentationml.notesSlid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5.xml" ContentType="application/vnd.openxmlformats-officedocument.presentationml.notesSl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6.xml" ContentType="application/vnd.openxmlformats-officedocument.presentationml.notesSl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0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17.xml" ContentType="application/vnd.openxmlformats-officedocument.presentationml.notesSlide+xml"/>
  <Override PartName="/ppt/charts/chart31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2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18.xml" ContentType="application/vnd.openxmlformats-officedocument.presentationml.notesSlide+xml"/>
  <Override PartName="/ppt/charts/chart33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4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5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drawings/drawing7.xml" ContentType="application/vnd.openxmlformats-officedocument.drawingml.chartshapes+xml"/>
  <Override PartName="/ppt/charts/chart36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drawings/drawing8.xml" ContentType="application/vnd.openxmlformats-officedocument.drawingml.chartshapes+xml"/>
  <Override PartName="/ppt/charts/chart37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drawings/drawing9.xml" ContentType="application/vnd.openxmlformats-officedocument.drawingml.chartshapes+xml"/>
  <Override PartName="/ppt/charts/chart38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drawings/drawing10.xml" ContentType="application/vnd.openxmlformats-officedocument.drawingml.chartshapes+xml"/>
  <Override PartName="/ppt/charts/chart39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40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21.xml" ContentType="application/vnd.openxmlformats-officedocument.presentationml.notesSlide+xml"/>
  <Override PartName="/ppt/charts/chart41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2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3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4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22.xml" ContentType="application/vnd.openxmlformats-officedocument.presentationml.notesSlide+xml"/>
  <Override PartName="/ppt/charts/chart45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6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7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8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9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notesSlides/notesSlide23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52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notesSlides/notesSlide24.xml" ContentType="application/vnd.openxmlformats-officedocument.presentationml.notesSlide+xml"/>
  <Override PartName="/ppt/charts/chart53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4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5.xml" ContentType="application/vnd.openxmlformats-officedocument.drawingml.chart+xml"/>
  <Override PartName="/ppt/drawings/drawing11.xml" ContentType="application/vnd.openxmlformats-officedocument.drawingml.chartshapes+xml"/>
  <Override PartName="/ppt/charts/chart56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7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8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9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1"/>
    <p:sldMasterId id="2147483702" r:id="rId2"/>
  </p:sldMasterIdLst>
  <p:notesMasterIdLst>
    <p:notesMasterId r:id="rId37"/>
  </p:notesMasterIdLst>
  <p:handoutMasterIdLst>
    <p:handoutMasterId r:id="rId38"/>
  </p:handoutMasterIdLst>
  <p:sldIdLst>
    <p:sldId id="256" r:id="rId3"/>
    <p:sldId id="731" r:id="rId4"/>
    <p:sldId id="289" r:id="rId5"/>
    <p:sldId id="1592" r:id="rId6"/>
    <p:sldId id="1493" r:id="rId7"/>
    <p:sldId id="1492" r:id="rId8"/>
    <p:sldId id="1599" r:id="rId9"/>
    <p:sldId id="1495" r:id="rId10"/>
    <p:sldId id="1494" r:id="rId11"/>
    <p:sldId id="1594" r:id="rId12"/>
    <p:sldId id="1510" r:id="rId13"/>
    <p:sldId id="1511" r:id="rId14"/>
    <p:sldId id="1512" r:id="rId15"/>
    <p:sldId id="1513" r:id="rId16"/>
    <p:sldId id="1588" r:id="rId17"/>
    <p:sldId id="1595" r:id="rId18"/>
    <p:sldId id="1509" r:id="rId19"/>
    <p:sldId id="1578" r:id="rId20"/>
    <p:sldId id="1598" r:id="rId21"/>
    <p:sldId id="1575" r:id="rId22"/>
    <p:sldId id="1576" r:id="rId23"/>
    <p:sldId id="1577" r:id="rId24"/>
    <p:sldId id="1507" r:id="rId25"/>
    <p:sldId id="1508" r:id="rId26"/>
    <p:sldId id="1497" r:id="rId27"/>
    <p:sldId id="1596" r:id="rId28"/>
    <p:sldId id="1514" r:id="rId29"/>
    <p:sldId id="1564" r:id="rId30"/>
    <p:sldId id="1566" r:id="rId31"/>
    <p:sldId id="1565" r:id="rId32"/>
    <p:sldId id="1567" r:id="rId33"/>
    <p:sldId id="753" r:id="rId34"/>
    <p:sldId id="755" r:id="rId35"/>
    <p:sldId id="336" r:id="rId36"/>
  </p:sldIdLst>
  <p:sldSz cx="12192000" cy="6858000"/>
  <p:notesSz cx="6886575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ya Antoniv" initials="NA" lastIdx="12" clrIdx="0">
    <p:extLst>
      <p:ext uri="{19B8F6BF-5375-455C-9EA6-DF929625EA0E}">
        <p15:presenceInfo xmlns:p15="http://schemas.microsoft.com/office/powerpoint/2012/main" userId="a69835ddea313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FFFFFF"/>
    <a:srgbClr val="FFF353"/>
    <a:srgbClr val="FFD83D"/>
    <a:srgbClr val="DEC8EE"/>
    <a:srgbClr val="EBF0F4"/>
    <a:srgbClr val="D1E3F3"/>
    <a:srgbClr val="D5F1F3"/>
    <a:srgbClr val="B85DF5"/>
    <a:srgbClr val="2A2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Помірний стиль 3 –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7CE84F3-28C3-443E-9E96-99CF82512B78}" styleName="Темний стиль 1 –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ий стиль 1 –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ітлий стиль 3 –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із теми 1 –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2DE63D5-997A-4646-A377-4702673A728D}" styleName="Світлий стиль 2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ітлий стиль 2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Помірний стиль 1 –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Світлий стиль 1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ітлий стиль 3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3072" autoAdjust="0"/>
  </p:normalViewPr>
  <p:slideViewPr>
    <p:cSldViewPr snapToGrid="0" showGuides="1">
      <p:cViewPr varScale="1">
        <p:scale>
          <a:sx n="110" d="100"/>
          <a:sy n="110" d="100"/>
        </p:scale>
        <p:origin x="552" y="184"/>
      </p:cViewPr>
      <p:guideLst>
        <p:guide orient="horz" pos="2160"/>
        <p:guide pos="3840"/>
      </p:guideLst>
    </p:cSldViewPr>
  </p:slid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96;&#1082;&#1086;&#1083;&#1080;\&#1058;&#1072;&#1073;&#1083;&#1080;&#1095;&#1082;&#108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5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6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96;&#1082;&#1086;&#1083;&#1080;\&#1058;&#1072;&#1073;&#1083;&#1080;&#1095;&#1082;&#1080;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7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8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9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0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1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2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3.xlsx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chartUserShapes" Target="../drawings/drawing7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4.xlsx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chartUserShapes" Target="../drawings/drawing8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5.xlsx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chartUserShapes" Target="../drawings/drawing9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6.xlsx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chartUserShapes" Target="../drawings/drawing10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7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8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9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0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1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2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3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4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5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6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7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96;&#1082;&#1086;&#1083;&#1080;\&#1058;&#1072;&#1073;&#1083;&#1080;&#1095;&#1082;&#1080;.xlsx" TargetMode="Externa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8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9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0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1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52.xlsx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3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4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5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6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987765586154962E-2"/>
          <c:y val="1.211924353528898E-2"/>
          <c:w val="0.80698527262661657"/>
          <c:h val="0.97170347818832203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F-B4F4-4E35-BF83-452C77F99B92}"/>
              </c:ext>
            </c:extLst>
          </c:dPt>
          <c:cat>
            <c:strRef>
              <c:f>Таблички!$B$63:$B$65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Таблички!$C$63:$C$65</c:f>
              <c:numCache>
                <c:formatCode>###0%</c:formatCode>
                <c:ptCount val="3"/>
                <c:pt idx="0">
                  <c:v>0.82973902288187962</c:v>
                </c:pt>
                <c:pt idx="1">
                  <c:v>0.14340228818800299</c:v>
                </c:pt>
                <c:pt idx="2">
                  <c:v>2.6858688930117555E-2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F4-4E35-BF83-452C77F99B92}"/>
            </c:ext>
          </c:extLst>
        </c:ser>
        <c:ser>
          <c:idx val="2"/>
          <c:order val="1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4F4-4E35-BF83-452C77F99B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4F4-4E35-BF83-452C77F99B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4F4-4E35-BF83-452C77F99B92}"/>
              </c:ext>
            </c:extLst>
          </c:dPt>
          <c:dLbls>
            <c:dLbl>
              <c:idx val="1"/>
              <c:layout>
                <c:manualLayout>
                  <c:x val="6.7853974684590323E-3"/>
                  <c:y val="1.960924877166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4F4-4E35-BF83-452C77F99B92}"/>
                </c:ext>
              </c:extLst>
            </c:dLbl>
            <c:dLbl>
              <c:idx val="2"/>
              <c:layout>
                <c:manualLayout>
                  <c:x val="-8.6090843471209877E-3"/>
                  <c:y val="-6.3569699409406488E-2"/>
                </c:manualLayout>
              </c:layout>
              <c:tx>
                <c:rich>
                  <a:bodyPr/>
                  <a:lstStyle/>
                  <a:p>
                    <a:fld id="{5F1EAC01-1BCB-40FB-80F9-A22B46B4D331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4F4-4E35-BF83-452C77F99B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Таблички!$B$63:$B$65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Таблички!$C$63:$C$65</c:f>
              <c:numCache>
                <c:formatCode>###0%</c:formatCode>
                <c:ptCount val="3"/>
                <c:pt idx="0">
                  <c:v>0.82973902288187962</c:v>
                </c:pt>
                <c:pt idx="1">
                  <c:v>0.14340228818800299</c:v>
                </c:pt>
                <c:pt idx="2">
                  <c:v>2.6858688930117555E-2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4F4-4E35-BF83-452C77F99B92}"/>
            </c:ext>
          </c:extLst>
        </c:ser>
        <c:ser>
          <c:idx val="0"/>
          <c:order val="2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4F4-4E35-BF83-452C77F99B9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4F4-4E35-BF83-452C77F99B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4F4-4E35-BF83-452C77F99B92}"/>
              </c:ext>
            </c:extLst>
          </c:dPt>
          <c:cat>
            <c:strRef>
              <c:f>Таблички!$B$63:$B$65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Таблички!$C$63:$C$65</c:f>
              <c:numCache>
                <c:formatCode>###0%</c:formatCode>
                <c:ptCount val="3"/>
                <c:pt idx="0">
                  <c:v>0.82973902288187962</c:v>
                </c:pt>
                <c:pt idx="1">
                  <c:v>0.14340228818800299</c:v>
                </c:pt>
                <c:pt idx="2">
                  <c:v>2.6858688930117555E-2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4F4-4E35-BF83-452C77F99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</c:plotArea>
    <c:legend>
      <c:legendPos val="l"/>
      <c:layout>
        <c:manualLayout>
          <c:xMode val="edge"/>
          <c:yMode val="edge"/>
          <c:x val="0.28944119135194857"/>
          <c:y val="0.32776826235366124"/>
          <c:w val="0.38971778979835969"/>
          <c:h val="0.311880359319080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dirty="0">
                <a:solidFill>
                  <a:schemeClr val="accent3"/>
                </a:solidFill>
              </a:rPr>
              <a:t>Зріз за типом поселення</a:t>
            </a:r>
            <a:r>
              <a:rPr lang="uk-UA" sz="1600" baseline="0" dirty="0">
                <a:solidFill>
                  <a:schemeClr val="accent3"/>
                </a:solidFill>
              </a:rPr>
              <a:t> </a:t>
            </a:r>
            <a:endParaRPr lang="en-US" sz="16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6539212588971427E-2"/>
          <c:y val="0.24888091913841429"/>
          <c:w val="0.94692157482205719"/>
          <c:h val="0.57697411192940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Так, значною мірою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Обласний центр</c:v>
                </c:pt>
                <c:pt idx="1">
                  <c:v>Інше місто чи селище</c:v>
                </c:pt>
                <c:pt idx="2">
                  <c:v>Село</c:v>
                </c:pt>
              </c:strCache>
            </c:strRef>
          </c:cat>
          <c:val>
            <c:numRef>
              <c:f>Sheet1!$B$2:$D$2</c:f>
              <c:numCache>
                <c:formatCode>###0%</c:formatCode>
                <c:ptCount val="3"/>
                <c:pt idx="0">
                  <c:v>0.86111111111111138</c:v>
                </c:pt>
                <c:pt idx="1">
                  <c:v>0.90322580645161299</c:v>
                </c:pt>
                <c:pt idx="2">
                  <c:v>0.79183673469387783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5-4A68-B825-8E5B3037D2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29070992"/>
        <c:axId val="526517279"/>
      </c:barChart>
      <c:catAx>
        <c:axId val="192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26517279"/>
        <c:crosses val="autoZero"/>
        <c:auto val="1"/>
        <c:lblAlgn val="ctr"/>
        <c:lblOffset val="100"/>
        <c:noMultiLvlLbl val="0"/>
      </c:catAx>
      <c:valAx>
        <c:axId val="526517279"/>
        <c:scaling>
          <c:orientation val="minMax"/>
          <c:max val="1"/>
        </c:scaling>
        <c:delete val="1"/>
        <c:axPos val="l"/>
        <c:numFmt formatCode="###0%" sourceLinked="1"/>
        <c:majorTickMark val="out"/>
        <c:minorTickMark val="none"/>
        <c:tickLblPos val="nextTo"/>
        <c:crossAx val="192907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0DB-4576-8C7B-ADAE44B4B43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DB-4576-8C7B-ADAE44B4B43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0.34</c:v>
                </c:pt>
                <c:pt idx="1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B-4576-8C7B-ADAE44B4B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60-48BD-AD3A-48EA4B6B776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60-48BD-AD3A-48EA4B6B776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0.09</c:v>
                </c:pt>
                <c:pt idx="1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60-48BD-AD3A-48EA4B6B7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B4-4192-81D7-5C141E083E5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B4-4192-81D7-5C141E083E5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B4-4192-81D7-5C141E083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1A-4604-A48A-52BDBBC3B09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1A-4604-A48A-52BDBBC3B09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0.04</c:v>
                </c:pt>
                <c:pt idx="1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1A-4604-A48A-52BDBBC3B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DC-4717-BE6B-30EF007146A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DC-4717-BE6B-30EF007146A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0.23</c:v>
                </c:pt>
                <c:pt idx="1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DC-4717-BE6B-30EF00714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0E-49EA-BD19-51D80897759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B0E-49EA-BD19-51D80897759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0.06</c:v>
                </c:pt>
                <c:pt idx="1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0E-49EA-BD19-51D808977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97081692913386"/>
          <c:y val="3.0288760073126648E-2"/>
          <c:w val="0.48310433070866143"/>
          <c:h val="0.939422479853746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D6B-4EE9-AA05-989E143036F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74-44D7-8732-82D27DDDBEB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B74-44D7-8732-82D27DDDBEB0}"/>
              </c:ext>
            </c:extLst>
          </c:dPt>
          <c:dLbls>
            <c:dLbl>
              <c:idx val="0"/>
              <c:layout>
                <c:manualLayout>
                  <c:x val="-1.577140748031496E-3"/>
                  <c:y val="0"/>
                </c:manualLayout>
              </c:layout>
              <c:tx>
                <c:rich>
                  <a:bodyPr/>
                  <a:lstStyle/>
                  <a:p>
                    <a:fld id="{19385E06-8F13-4521-9603-89F1BBB823D2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D6B-4EE9-AA05-989E143036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Важко відповісти</c:v>
                </c:pt>
                <c:pt idx="1">
                  <c:v>Організація, яка проводила тренінги</c:v>
                </c:pt>
                <c:pt idx="2">
                  <c:v>Інше </c:v>
                </c:pt>
                <c:pt idx="3">
                  <c:v>Міністерство освіти і науки України</c:v>
                </c:pt>
                <c:pt idx="4">
                  <c:v>Вчителі (з особистої ініціативи)</c:v>
                </c:pt>
                <c:pt idx="5">
                  <c:v>Адміністрація закладу</c:v>
                </c:pt>
                <c:pt idx="6">
                  <c:v>Департамент/ управління/ відділ освіти області/ міста/ громади</c:v>
                </c:pt>
              </c:strCache>
            </c:strRef>
          </c:cat>
          <c:val>
            <c:numRef>
              <c:f>Sheet1!$B$2:$B$8</c:f>
              <c:numCache>
                <c:formatCode>###0%</c:formatCode>
                <c:ptCount val="7"/>
                <c:pt idx="0">
                  <c:v>2.0711596138595613E-2</c:v>
                </c:pt>
                <c:pt idx="1">
                  <c:v>2.9455432261449824E-2</c:v>
                </c:pt>
                <c:pt idx="2">
                  <c:v>5.5872527741173947E-2</c:v>
                </c:pt>
                <c:pt idx="3">
                  <c:v>7.937501117994665E-2</c:v>
                </c:pt>
                <c:pt idx="4">
                  <c:v>0.16476483355295779</c:v>
                </c:pt>
                <c:pt idx="5">
                  <c:v>0.32060024387189906</c:v>
                </c:pt>
                <c:pt idx="6">
                  <c:v>0.32922035525397897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6B-4EE9-AA05-989E14303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359993792"/>
        <c:axId val="929509471"/>
      </c:barChart>
      <c:catAx>
        <c:axId val="359993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929509471"/>
        <c:crosses val="autoZero"/>
        <c:auto val="1"/>
        <c:lblAlgn val="ctr"/>
        <c:lblOffset val="100"/>
        <c:noMultiLvlLbl val="0"/>
      </c:catAx>
      <c:valAx>
        <c:axId val="929509471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35999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 w="38100">
              <a:solidFill>
                <a:schemeClr val="accent3">
                  <a:lumMod val="50000"/>
                  <a:lumOff val="50000"/>
                </a:schemeClr>
              </a:solidFill>
            </a:ln>
            <a:effectLst/>
          </c:spPr>
          <c:invertIfNegative val="0"/>
          <c:dLbls>
            <c:dLbl>
              <c:idx val="11"/>
              <c:tx>
                <c:rich>
                  <a:bodyPr/>
                  <a:lstStyle/>
                  <a:p>
                    <a:fld id="{6D5EBAD4-CE50-49EF-9C1D-1298D213C912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279-4BDF-98E7-19A17192CA1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90FA4C68-77AC-4FC8-89F1-FDBC291DD642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279-4BDF-98E7-19A17192CA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Sheet1!$A$2:$A$19</c:f>
              <c:strCache>
                <c:ptCount val="18"/>
                <c:pt idx="0">
                  <c:v>Українська мова та література</c:v>
                </c:pt>
                <c:pt idx="1">
                  <c:v>Зарубіжна література</c:v>
                </c:pt>
                <c:pt idx="2">
                  <c:v>Математика</c:v>
                </c:pt>
                <c:pt idx="3">
                  <c:v>Історія</c:v>
                </c:pt>
                <c:pt idx="4">
                  <c:v>Географія</c:v>
                </c:pt>
                <c:pt idx="5">
                  <c:v>Біологія</c:v>
                </c:pt>
                <c:pt idx="6">
                  <c:v>Хімія</c:v>
                </c:pt>
                <c:pt idx="7">
                  <c:v>Фізика/ Астрономія</c:v>
                </c:pt>
                <c:pt idx="8">
                  <c:v>Інформатика</c:v>
                </c:pt>
                <c:pt idx="9">
                  <c:v>Мистецтво</c:v>
                </c:pt>
                <c:pt idx="10">
                  <c:v>Фізкультура</c:v>
                </c:pt>
                <c:pt idx="11">
                  <c:v>Іноземна мова</c:v>
                </c:pt>
                <c:pt idx="12">
                  <c:v>Економіка</c:v>
                </c:pt>
                <c:pt idx="13">
                  <c:v>Право</c:v>
                </c:pt>
                <c:pt idx="14">
                  <c:v>Трудове навчання</c:v>
                </c:pt>
                <c:pt idx="15">
                  <c:v>Предмети початкової школи</c:v>
                </c:pt>
                <c:pt idx="16">
                  <c:v>Інше</c:v>
                </c:pt>
                <c:pt idx="17">
                  <c:v>Важко відповісти</c:v>
                </c:pt>
              </c:strCache>
            </c:strRef>
          </c:cat>
          <c:val>
            <c:numRef>
              <c:f>Sheet1!$B$2:$B$19</c:f>
              <c:numCache>
                <c:formatCode>###0%</c:formatCode>
                <c:ptCount val="18"/>
                <c:pt idx="0">
                  <c:v>0.67217577253072436</c:v>
                </c:pt>
                <c:pt idx="1">
                  <c:v>0.48265653246117368</c:v>
                </c:pt>
                <c:pt idx="2">
                  <c:v>0.61528408541344703</c:v>
                </c:pt>
                <c:pt idx="3">
                  <c:v>0.58914441842661869</c:v>
                </c:pt>
                <c:pt idx="4">
                  <c:v>0.48571306462243025</c:v>
                </c:pt>
                <c:pt idx="5">
                  <c:v>0.48246983394329002</c:v>
                </c:pt>
                <c:pt idx="6">
                  <c:v>0.46169643720743997</c:v>
                </c:pt>
                <c:pt idx="7">
                  <c:v>0.45577007140281056</c:v>
                </c:pt>
                <c:pt idx="8">
                  <c:v>0.61540855109203607</c:v>
                </c:pt>
                <c:pt idx="9">
                  <c:v>0.43237577238076597</c:v>
                </c:pt>
                <c:pt idx="10">
                  <c:v>0.32570118789743757</c:v>
                </c:pt>
                <c:pt idx="11">
                  <c:v>0.547659857794213</c:v>
                </c:pt>
                <c:pt idx="12">
                  <c:v>0.20717387180485067</c:v>
                </c:pt>
                <c:pt idx="13">
                  <c:v>0.34042375315006912</c:v>
                </c:pt>
                <c:pt idx="14">
                  <c:v>0.35533301692058428</c:v>
                </c:pt>
                <c:pt idx="15">
                  <c:v>0.59719382380308605</c:v>
                </c:pt>
                <c:pt idx="16">
                  <c:v>0.14834584363361861</c:v>
                </c:pt>
                <c:pt idx="17">
                  <c:v>1.4784798091926192E-2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79-4BDF-98E7-19A17192C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-27"/>
        <c:axId val="1545184415"/>
        <c:axId val="1706055359"/>
      </c:barChart>
      <c:catAx>
        <c:axId val="1545184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706055359"/>
        <c:crosses val="autoZero"/>
        <c:auto val="1"/>
        <c:lblAlgn val="ctr"/>
        <c:lblOffset val="100"/>
        <c:noMultiLvlLbl val="0"/>
      </c:catAx>
      <c:valAx>
        <c:axId val="170605535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545184415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187500000000001E-2"/>
          <c:y val="6.5789899696304499E-2"/>
          <c:w val="0.96562499999999996"/>
          <c:h val="0.761639826200698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 w="50800">
              <a:gradFill flip="none" rotWithShape="1">
                <a:gsLst>
                  <a:gs pos="0">
                    <a:schemeClr val="accent4">
                      <a:lumMod val="90000"/>
                    </a:schemeClr>
                  </a:gs>
                  <a:gs pos="35000">
                    <a:schemeClr val="accent4">
                      <a:lumMod val="75000"/>
                    </a:schemeClr>
                  </a:gs>
                  <a:gs pos="100000">
                    <a:schemeClr val="accent4">
                      <a:lumMod val="5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</a:ln>
            <a:effectLst/>
          </c:spPr>
          <c:invertIfNegative val="0"/>
          <c:dPt>
            <c:idx val="4"/>
            <c:invertIfNegative val="0"/>
            <c:bubble3D val="0"/>
            <c:spPr>
              <a:noFill/>
              <a:ln w="50800">
                <a:solidFill>
                  <a:schemeClr val="bg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75-4FEB-8332-471109679E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До 25%</c:v>
                </c:pt>
                <c:pt idx="1">
                  <c:v>Від 26% до 50%</c:v>
                </c:pt>
                <c:pt idx="2">
                  <c:v>Від 51% до 75%</c:v>
                </c:pt>
                <c:pt idx="3">
                  <c:v>Понад 75%</c:v>
                </c:pt>
                <c:pt idx="4">
                  <c:v>Важко відповісти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0.14988246149626497</c:v>
                </c:pt>
                <c:pt idx="1">
                  <c:v>0.17375611915736069</c:v>
                </c:pt>
                <c:pt idx="2">
                  <c:v>0.15633030928203936</c:v>
                </c:pt>
                <c:pt idx="3">
                  <c:v>0.50831079953014391</c:v>
                </c:pt>
                <c:pt idx="4">
                  <c:v>1.172031053419278E-2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5-4FEB-8332-471109679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2213887"/>
        <c:axId val="929530799"/>
      </c:barChart>
      <c:catAx>
        <c:axId val="81221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929530799"/>
        <c:crosses val="autoZero"/>
        <c:auto val="1"/>
        <c:lblAlgn val="ctr"/>
        <c:lblOffset val="100"/>
        <c:noMultiLvlLbl val="0"/>
      </c:catAx>
      <c:valAx>
        <c:axId val="92953079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812213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BD-499F-A30F-CEB6FF1342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BD-499F-A30F-CEB6FF1342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Sheet1!$B$2:$B$3</c:f>
              <c:numCache>
                <c:formatCode>###0%</c:formatCode>
                <c:ptCount val="2"/>
                <c:pt idx="0">
                  <c:v>0.80016787516559928</c:v>
                </c:pt>
                <c:pt idx="1">
                  <c:v>0.19983212483439997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8E-4CC0-8412-C6037A73C9B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Так, постійно працюю</c:v>
                </c:pt>
              </c:strCache>
            </c:strRef>
          </c:tx>
          <c:spPr>
            <a:solidFill>
              <a:schemeClr val="accent1"/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uk-UA" dirty="0">
                        <a:solidFill>
                          <a:schemeClr val="accent3"/>
                        </a:solidFill>
                      </a:rPr>
                      <a:t>Так, постійно працюю </a:t>
                    </a:r>
                    <a:fld id="{883A6C00-FD7E-4F92-8F5B-2213254FF8BE}" type="VALUE">
                      <a:rPr lang="en-US" sz="1400" b="1" smtClean="0">
                        <a:solidFill>
                          <a:schemeClr val="accent3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uk-UA" dirty="0">
                      <a:solidFill>
                        <a:schemeClr val="accent3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598691707654192"/>
                      <c:h val="0.37451487535950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A65-48E8-91CF-3C91AC71F8FE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1455B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###0%</c:formatCode>
                <c:ptCount val="1"/>
                <c:pt idx="0">
                  <c:v>0.29997433518862099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65-48E8-91CF-3C91AC71F8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Так, час від часу працюю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>
                        <a:solidFill>
                          <a:schemeClr val="accent3"/>
                        </a:solidFill>
                      </a:rPr>
                      <a:t>Так, час </a:t>
                    </a:r>
                    <a:r>
                      <a:rPr lang="ru-RU" baseline="0" dirty="0" err="1">
                        <a:solidFill>
                          <a:schemeClr val="accent3"/>
                        </a:solidFill>
                      </a:rPr>
                      <a:t>від</a:t>
                    </a:r>
                    <a:r>
                      <a:rPr lang="ru-RU" baseline="0" dirty="0">
                        <a:solidFill>
                          <a:schemeClr val="accent3"/>
                        </a:solidFill>
                      </a:rPr>
                      <a:t> часу </a:t>
                    </a:r>
                    <a:r>
                      <a:rPr lang="ru-RU" baseline="0" dirty="0" err="1">
                        <a:solidFill>
                          <a:schemeClr val="accent3"/>
                        </a:solidFill>
                      </a:rPr>
                      <a:t>працюю</a:t>
                    </a:r>
                    <a:r>
                      <a:rPr lang="ru-RU" baseline="0" dirty="0">
                        <a:solidFill>
                          <a:schemeClr val="accent3"/>
                        </a:solidFill>
                      </a:rPr>
                      <a:t> </a:t>
                    </a:r>
                    <a:fld id="{430B772D-E42A-498D-8C2E-A15E151A2C7F}" type="VALUE">
                      <a:rPr lang="ru-RU" sz="1400" b="1" baseline="0" smtClean="0">
                        <a:solidFill>
                          <a:schemeClr val="accent3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 baseline="0" dirty="0">
                      <a:solidFill>
                        <a:schemeClr val="accent3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1349289059455803"/>
                      <c:h val="0.306082159671846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AA65-48E8-91CF-3C91AC71F8FE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1455B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###0%</c:formatCode>
                <c:ptCount val="1"/>
                <c:pt idx="0">
                  <c:v>0.36094681508967208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65-48E8-91CF-3C91AC71F8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Раніше працював/-ла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0849673202614381E-3"/>
                  <c:y val="-0.34216357843830614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uk-UA" dirty="0">
                        <a:solidFill>
                          <a:schemeClr val="accent3"/>
                        </a:solidFill>
                      </a:rPr>
                      <a:t>Раніше працював/-ла </a:t>
                    </a:r>
                    <a:fld id="{FBB68CDE-8AB6-42FA-99B1-F13D12D1865D}" type="VALUE">
                      <a:rPr lang="en-US" sz="1400" b="1" smtClean="0">
                        <a:solidFill>
                          <a:schemeClr val="accent3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uk-UA" dirty="0">
                      <a:solidFill>
                        <a:schemeClr val="accent3"/>
                      </a:solidFill>
                    </a:endParaRPr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EBF0F4">
                      <a:lumMod val="50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486150628230296"/>
                      <c:h val="0.203433086140354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A65-48E8-91CF-3C91AC71F8FE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1455B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###0%</c:formatCode>
                <c:ptCount val="1"/>
                <c:pt idx="0">
                  <c:v>4.3992578849721797E-2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65-48E8-91CF-3C91AC71F8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Ні, не працюю</c:v>
                </c:pt>
              </c:strCache>
            </c:strRef>
          </c:tx>
          <c:spPr>
            <a:solidFill>
              <a:schemeClr val="accent2"/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uk-UA" baseline="0" dirty="0">
                        <a:solidFill>
                          <a:schemeClr val="bg1"/>
                        </a:solidFill>
                      </a:rPr>
                      <a:t>Ні, не працюю </a:t>
                    </a:r>
                    <a:fld id="{D3EFAFD1-1633-4F09-88AB-F9A0AC8EF16C}" type="VALUE">
                      <a:rPr lang="en-US" sz="1400" b="1" baseline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uk-UA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UA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AA65-48E8-91CF-3C91AC71F8FE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1455B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###0%</c:formatCode>
                <c:ptCount val="1"/>
                <c:pt idx="0">
                  <c:v>0.29019820655534956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65-48E8-91CF-3C91AC71F8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5.8356676003734828E-3"/>
                  <c:y val="0.30794722059447555"/>
                </c:manualLayout>
              </c:layout>
              <c:tx>
                <c:rich>
                  <a:bodyPr/>
                  <a:lstStyle/>
                  <a:p>
                    <a:r>
                      <a:rPr lang="uk-UA" baseline="0" dirty="0">
                        <a:solidFill>
                          <a:schemeClr val="accent3"/>
                        </a:solidFill>
                      </a:rPr>
                      <a:t> ВВ </a:t>
                    </a:r>
                    <a:fld id="{44DEFD52-53A1-4012-B4A6-54F4DFA0E8A0}" type="VALUE">
                      <a:rPr lang="en-US" sz="1400" b="1" baseline="0" smtClean="0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uk-UA" baseline="0" dirty="0">
                      <a:solidFill>
                        <a:schemeClr val="accent3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A65-48E8-91CF-3C91AC71F8FE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1455B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###0%</c:formatCode>
                <c:ptCount val="1"/>
                <c:pt idx="0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65-48E8-91CF-3C91AC71F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1967914256"/>
        <c:axId val="1967875936"/>
      </c:barChart>
      <c:catAx>
        <c:axId val="1967914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67875936"/>
        <c:crosses val="autoZero"/>
        <c:auto val="1"/>
        <c:lblAlgn val="ctr"/>
        <c:lblOffset val="100"/>
        <c:noMultiLvlLbl val="0"/>
      </c:catAx>
      <c:valAx>
        <c:axId val="196787593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679142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 w="38100">
              <a:solidFill>
                <a:schemeClr val="accent3">
                  <a:lumMod val="50000"/>
                  <a:lumOff val="50000"/>
                </a:schemeClr>
              </a:solidFill>
            </a:ln>
            <a:effectLst/>
          </c:spPr>
          <c:invertIfNegative val="0"/>
          <c:dLbls>
            <c:dLbl>
              <c:idx val="7"/>
              <c:layout>
                <c:manualLayout>
                  <c:x val="0"/>
                  <c:y val="0.108433745307104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87-4DF7-9569-E47BCE4D4F40}"/>
                </c:ext>
              </c:extLst>
            </c:dLbl>
            <c:dLbl>
              <c:idx val="8"/>
              <c:layout>
                <c:manualLayout>
                  <c:x val="-1.6500572219444646E-16"/>
                  <c:y val="-9.9666216056909351E-3"/>
                </c:manualLayout>
              </c:layout>
              <c:tx>
                <c:rich>
                  <a:bodyPr/>
                  <a:lstStyle/>
                  <a:p>
                    <a:fld id="{B35333CD-D01F-42C5-ADEB-0DFF7720A811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0-4253-8BA4-B144664D50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Мовно-літературну</c:v>
                </c:pt>
                <c:pt idx="1">
                  <c:v>Соціальну і збереження здоров'я</c:v>
                </c:pt>
                <c:pt idx="2">
                  <c:v>Громадянську та історичну</c:v>
                </c:pt>
                <c:pt idx="3">
                  <c:v>Природничу</c:v>
                </c:pt>
                <c:pt idx="4">
                  <c:v>Математичну</c:v>
                </c:pt>
                <c:pt idx="5">
                  <c:v>Мистецьку</c:v>
                </c:pt>
                <c:pt idx="6">
                  <c:v>Позашкільну освіту</c:v>
                </c:pt>
                <c:pt idx="7">
                  <c:v>Факультатив з медіаосвіти</c:v>
                </c:pt>
                <c:pt idx="8">
                  <c:v>Дошкільну освіту</c:v>
                </c:pt>
              </c:strCache>
            </c:strRef>
          </c:cat>
          <c:val>
            <c:numRef>
              <c:f>Sheet1!$B$2:$B$10</c:f>
              <c:numCache>
                <c:formatCode>###0%</c:formatCode>
                <c:ptCount val="9"/>
                <c:pt idx="0">
                  <c:v>0.46132550719636073</c:v>
                </c:pt>
                <c:pt idx="1">
                  <c:v>0.32669132950419688</c:v>
                </c:pt>
                <c:pt idx="2">
                  <c:v>0.30566922451164513</c:v>
                </c:pt>
                <c:pt idx="3">
                  <c:v>0.26728702330937593</c:v>
                </c:pt>
                <c:pt idx="4">
                  <c:v>0.26025529734507774</c:v>
                </c:pt>
                <c:pt idx="5">
                  <c:v>0.14554713114032522</c:v>
                </c:pt>
                <c:pt idx="6">
                  <c:v>0.10079086007684132</c:v>
                </c:pt>
                <c:pt idx="7">
                  <c:v>6.2774023376285154E-2</c:v>
                </c:pt>
                <c:pt idx="8">
                  <c:v>3.4574046618749736E-2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20-4253-8BA4-B144664D5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-27"/>
        <c:axId val="1545184415"/>
        <c:axId val="1706055359"/>
      </c:barChart>
      <c:catAx>
        <c:axId val="1545184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706055359"/>
        <c:crosses val="autoZero"/>
        <c:auto val="1"/>
        <c:lblAlgn val="ctr"/>
        <c:lblOffset val="100"/>
        <c:noMultiLvlLbl val="0"/>
      </c:catAx>
      <c:valAx>
        <c:axId val="170605535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545184415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8D-44BC-944E-8DF57E687386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8D-44BC-944E-8DF57E687386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47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8D-44BC-944E-8DF57E687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09-488E-8155-C25C378A0E0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09-488E-8155-C25C378A0E0A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09-488E-8155-C25C378A0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99-4E13-8F72-57B1692E2BDF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99-4E13-8F72-57B1692E2BDF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37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99-4E13-8F72-57B1692E2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44-4B39-B699-45DB5FFAA57F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44-4B39-B699-45DB5FFAA57F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29</c:v>
                </c:pt>
                <c:pt idx="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44-4B39-B699-45DB5FFAA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30-43BB-A1FF-24A149FE64E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30-43BB-A1FF-24A149FE64E2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</c:v>
                </c:pt>
                <c:pt idx="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30-43BB-A1FF-24A149FE6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E7-4CFF-AD48-4808ABFC132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E7-4CFF-AD48-4808ABFC1323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7-4CFF-AD48-4808ABFC1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24-4708-927F-05534B799D0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24-4708-927F-05534B799D08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24-4708-927F-05534B799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7F-405F-8218-DBD39C50CB6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7F-405F-8218-DBD39C50CB6C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3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7F-405F-8218-DBD39C50C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51439416651598E-2"/>
          <c:y val="1.8436845818610471E-2"/>
          <c:w val="0.83763172043676803"/>
          <c:h val="0.98156315418138951"/>
        </c:manualLayout>
      </c:layout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Продаж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EF-44DF-B7FB-A92D5A54F60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EF-44DF-B7FB-A92D5A54F600}"/>
              </c:ext>
            </c:extLst>
          </c:dPt>
          <c:cat>
            <c:strRef>
              <c:f>Аркуш1!$A$2:$A$3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EF-44DF-B7FB-A92D5A54F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 типом поселення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Обласний центр</c:v>
                </c:pt>
              </c:strCache>
            </c:strRef>
          </c:tx>
          <c:spPr>
            <a:solidFill>
              <a:schemeClr val="accent3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Учні початкової школи (у школах або на заняттях з позашкільної освіти, у бібліотеках тощо)</c:v>
                </c:pt>
                <c:pt idx="1">
                  <c:v>Учні основної (повної) школи (у школах або на заняттях з позашкільної освіти, у бібліотеках тощо)</c:v>
                </c:pt>
                <c:pt idx="2">
                  <c:v>Учні старшої школи (у школах або на заняттях з позашкільної освіти, у бібліотеках тощо)</c:v>
                </c:pt>
                <c:pt idx="3">
                  <c:v>Освітяни</c:v>
                </c:pt>
              </c:strCache>
            </c:strRef>
          </c:cat>
          <c:val>
            <c:numRef>
              <c:f>Sheet1!$B$2:$B$5</c:f>
              <c:numCache>
                <c:formatCode>###0%</c:formatCode>
                <c:ptCount val="4"/>
                <c:pt idx="0">
                  <c:v>0.12857142857142881</c:v>
                </c:pt>
                <c:pt idx="1">
                  <c:v>0.32857142857142918</c:v>
                </c:pt>
                <c:pt idx="2">
                  <c:v>0.31428571428571483</c:v>
                </c:pt>
                <c:pt idx="3">
                  <c:v>0.54285714285714359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25-4409-8CA7-8347493FEF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Інше місто чи селище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Учні початкової школи (у школах або на заняттях з позашкільної освіти, у бібліотеках тощо)</c:v>
                </c:pt>
                <c:pt idx="1">
                  <c:v>Учні основної (повної) школи (у школах або на заняттях з позашкільної освіти, у бібліотеках тощо)</c:v>
                </c:pt>
                <c:pt idx="2">
                  <c:v>Учні старшої школи (у школах або на заняттях з позашкільної освіти, у бібліотеках тощо)</c:v>
                </c:pt>
                <c:pt idx="3">
                  <c:v>Освітяни</c:v>
                </c:pt>
              </c:strCache>
            </c:strRef>
          </c:cat>
          <c:val>
            <c:numRef>
              <c:f>Sheet1!$C$2:$C$5</c:f>
              <c:numCache>
                <c:formatCode>###0%</c:formatCode>
                <c:ptCount val="4"/>
                <c:pt idx="0">
                  <c:v>0.15053763440860249</c:v>
                </c:pt>
                <c:pt idx="1">
                  <c:v>0.34408602150537709</c:v>
                </c:pt>
                <c:pt idx="2">
                  <c:v>0.36559139784946315</c:v>
                </c:pt>
                <c:pt idx="3">
                  <c:v>0.44086021505376416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25-4409-8CA7-8347493FEF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3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Учні початкової школи (у школах або на заняттях з позашкільної освіти, у бібліотеках тощо)</c:v>
                </c:pt>
                <c:pt idx="1">
                  <c:v>Учні основної (повної) школи (у школах або на заняттях з позашкільної освіти, у бібліотеках тощо)</c:v>
                </c:pt>
                <c:pt idx="2">
                  <c:v>Учні старшої школи (у школах або на заняттях з позашкільної освіти, у бібліотеках тощо)</c:v>
                </c:pt>
                <c:pt idx="3">
                  <c:v>Освітяни</c:v>
                </c:pt>
              </c:strCache>
            </c:strRef>
          </c:cat>
          <c:val>
            <c:numRef>
              <c:f>Sheet1!$D$2:$D$5</c:f>
              <c:numCache>
                <c:formatCode>###0%</c:formatCode>
                <c:ptCount val="4"/>
                <c:pt idx="0">
                  <c:v>0.2326530612244907</c:v>
                </c:pt>
                <c:pt idx="1">
                  <c:v>0.39183673469387842</c:v>
                </c:pt>
                <c:pt idx="2">
                  <c:v>0.2530612244897969</c:v>
                </c:pt>
                <c:pt idx="3">
                  <c:v>0.46122448979591918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25-4409-8CA7-8347493FEF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</a:t>
            </a:r>
            <a:r>
              <a:rPr lang="en-US" sz="1600" b="0" i="0" u="none" strike="noStrike" kern="1200" spc="0" baseline="0" dirty="0">
                <a:solidFill>
                  <a:schemeClr val="accent3"/>
                </a:solidFill>
              </a:rPr>
              <a:t> </a:t>
            </a: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наявністю у школі гуртка з </a:t>
            </a:r>
            <a:r>
              <a:rPr lang="uk-UA" sz="1600" b="0" i="0" u="none" strike="noStrike" kern="1200" spc="0" baseline="0" dirty="0" err="1">
                <a:solidFill>
                  <a:schemeClr val="accent3"/>
                </a:solidFill>
              </a:rPr>
              <a:t>медіаграмотності</a:t>
            </a: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 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1.2512088899063358E-2"/>
          <c:y val="0.37834859536874094"/>
          <c:w val="0.97497582220187329"/>
          <c:h val="0.2870684386543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Є гурток/ факультатив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Учні початкової школи (у школах або на заняттях з позашкільної освіти, у бібліотеках тощо)</c:v>
                </c:pt>
                <c:pt idx="1">
                  <c:v>Учні основної (повної) школи (у школах або на заняттях з позашкільної освіти, у бібліотеках тощо)</c:v>
                </c:pt>
                <c:pt idx="2">
                  <c:v>Учні старшої школи (у школах або на заняттях з позашкільної освіти, у бібліотеках тощо)</c:v>
                </c:pt>
                <c:pt idx="3">
                  <c:v>Освітяни</c:v>
                </c:pt>
                <c:pt idx="4">
                  <c:v>Не транслював / -ла свої знання з медіаграмотності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0.20395050897315123</c:v>
                </c:pt>
                <c:pt idx="1">
                  <c:v>0.48990955888993482</c:v>
                </c:pt>
                <c:pt idx="2">
                  <c:v>0.53112799803893684</c:v>
                </c:pt>
                <c:pt idx="3">
                  <c:v>0.53241301010205211</c:v>
                </c:pt>
                <c:pt idx="4">
                  <c:v>8.1151866234888764E-2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D9-42FB-9B30-7494F11ACE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Немає гуртка/факультативу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Учні початкової школи (у школах або на заняттях з позашкільної освіти, у бібліотеках тощо)</c:v>
                </c:pt>
                <c:pt idx="1">
                  <c:v>Учні основної (повної) школи (у школах або на заняттях з позашкільної освіти, у бібліотеках тощо)</c:v>
                </c:pt>
                <c:pt idx="2">
                  <c:v>Учні старшої школи (у школах або на заняттях з позашкільної освіти, у бібліотеках тощо)</c:v>
                </c:pt>
                <c:pt idx="3">
                  <c:v>Освітяни</c:v>
                </c:pt>
                <c:pt idx="4">
                  <c:v>Не транслював / -ла свої знання з медіаграмотності</c:v>
                </c:pt>
              </c:strCache>
            </c:strRef>
          </c:cat>
          <c:val>
            <c:numRef>
              <c:f>Sheet1!$C$2:$C$6</c:f>
              <c:numCache>
                <c:formatCode>###0%</c:formatCode>
                <c:ptCount val="5"/>
                <c:pt idx="0">
                  <c:v>0.19447507331792802</c:v>
                </c:pt>
                <c:pt idx="1">
                  <c:v>0.353381280425483</c:v>
                </c:pt>
                <c:pt idx="2">
                  <c:v>0.25661292197333307</c:v>
                </c:pt>
                <c:pt idx="3">
                  <c:v>0.46225782826311163</c:v>
                </c:pt>
                <c:pt idx="4">
                  <c:v>0.27325037687940734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D9-42FB-9B30-7494F11ACEB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 w="50800"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48000">
                    <a:schemeClr val="accent4">
                      <a:lumMod val="75000"/>
                    </a:schemeClr>
                  </a:gs>
                  <a:gs pos="100000">
                    <a:schemeClr val="accent4">
                      <a:lumMod val="75000"/>
                    </a:schemeClr>
                  </a:gs>
                </a:gsLst>
                <a:lin ang="16200000" scaled="1"/>
                <a:tileRect/>
              </a:gradFill>
            </a:ln>
            <a:effectLst/>
          </c:spPr>
          <c:invertIfNegative val="0"/>
          <c:dPt>
            <c:idx val="4"/>
            <c:invertIfNegative val="0"/>
            <c:bubble3D val="0"/>
            <c:spPr>
              <a:noFill/>
              <a:ln w="50800">
                <a:gradFill flip="none" rotWithShape="1">
                  <a:gsLst>
                    <a:gs pos="0">
                      <a:schemeClr val="accent4">
                        <a:lumMod val="50000"/>
                      </a:schemeClr>
                    </a:gs>
                    <a:gs pos="48000">
                      <a:schemeClr val="accent4">
                        <a:lumMod val="75000"/>
                      </a:schemeClr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16200000" scaled="1"/>
                  <a:tileRect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75-4FEB-8332-471109679E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До 10 осіб</c:v>
                </c:pt>
                <c:pt idx="1">
                  <c:v>10-50 осіб</c:v>
                </c:pt>
                <c:pt idx="2">
                  <c:v>51-100 осіб</c:v>
                </c:pt>
                <c:pt idx="3">
                  <c:v>101-300 осіб</c:v>
                </c:pt>
                <c:pt idx="4">
                  <c:v>більше 300 осіб</c:v>
                </c:pt>
                <c:pt idx="5">
                  <c:v>Не транслював / -ла</c:v>
                </c:pt>
                <c:pt idx="6">
                  <c:v>Важко відповісти</c:v>
                </c:pt>
              </c:strCache>
            </c:strRef>
          </c:cat>
          <c:val>
            <c:numRef>
              <c:f>Sheet1!$B$2:$B$8</c:f>
              <c:numCache>
                <c:formatCode>###0%</c:formatCode>
                <c:ptCount val="7"/>
                <c:pt idx="0">
                  <c:v>9.9615027829313807E-2</c:v>
                </c:pt>
                <c:pt idx="1">
                  <c:v>0.28983889919604233</c:v>
                </c:pt>
                <c:pt idx="2">
                  <c:v>0.17818336425479336</c:v>
                </c:pt>
                <c:pt idx="3">
                  <c:v>9.7812615955473359E-2</c:v>
                </c:pt>
                <c:pt idx="4">
                  <c:v>3.19007421150279E-2</c:v>
                </c:pt>
                <c:pt idx="5">
                  <c:v>0.26591187384044551</c:v>
                </c:pt>
                <c:pt idx="6">
                  <c:v>3.6737476808905455E-2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5-4FEB-8332-471109679E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12213887"/>
        <c:axId val="929530799"/>
      </c:barChart>
      <c:catAx>
        <c:axId val="81221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929530799"/>
        <c:crosses val="autoZero"/>
        <c:auto val="1"/>
        <c:lblAlgn val="ctr"/>
        <c:lblOffset val="100"/>
        <c:noMultiLvlLbl val="0"/>
      </c:catAx>
      <c:valAx>
        <c:axId val="92953079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812213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 типом поселення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Обласний центр</c:v>
                </c:pt>
              </c:strCache>
            </c:strRef>
          </c:tx>
          <c:spPr>
            <a:solidFill>
              <a:schemeClr val="accent3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До 10 осіб</c:v>
                </c:pt>
                <c:pt idx="1">
                  <c:v>10-50 осіб</c:v>
                </c:pt>
                <c:pt idx="2">
                  <c:v>51-100 осіб</c:v>
                </c:pt>
                <c:pt idx="3">
                  <c:v>101-300 осіб</c:v>
                </c:pt>
                <c:pt idx="4">
                  <c:v>більше 300 осіб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5.555555555555565E-2</c:v>
                </c:pt>
                <c:pt idx="1">
                  <c:v>0.30555555555555614</c:v>
                </c:pt>
                <c:pt idx="2">
                  <c:v>6.9444444444444559E-2</c:v>
                </c:pt>
                <c:pt idx="3">
                  <c:v>0.13888888888888914</c:v>
                </c:pt>
                <c:pt idx="4">
                  <c:v>5.555555555555565E-2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2-49A6-8CE0-D58303A9D3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Інше місто чи селище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До 10 осіб</c:v>
                </c:pt>
                <c:pt idx="1">
                  <c:v>10-50 осіб</c:v>
                </c:pt>
                <c:pt idx="2">
                  <c:v>51-100 осіб</c:v>
                </c:pt>
                <c:pt idx="3">
                  <c:v>101-300 осіб</c:v>
                </c:pt>
                <c:pt idx="4">
                  <c:v>більше 300 осіб</c:v>
                </c:pt>
              </c:strCache>
            </c:strRef>
          </c:cat>
          <c:val>
            <c:numRef>
              <c:f>Sheet1!$C$2:$C$6</c:f>
              <c:numCache>
                <c:formatCode>###0%</c:formatCode>
                <c:ptCount val="5"/>
                <c:pt idx="0">
                  <c:v>5.3763440860215159E-2</c:v>
                </c:pt>
                <c:pt idx="1">
                  <c:v>0.19354838709677458</c:v>
                </c:pt>
                <c:pt idx="2">
                  <c:v>0.29032258064516192</c:v>
                </c:pt>
                <c:pt idx="3">
                  <c:v>0.11827956989247337</c:v>
                </c:pt>
                <c:pt idx="4">
                  <c:v>5.3763440860215159E-2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02-49A6-8CE0-D58303A9D3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3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До 10 осіб</c:v>
                </c:pt>
                <c:pt idx="1">
                  <c:v>10-50 осіб</c:v>
                </c:pt>
                <c:pt idx="2">
                  <c:v>51-100 осіб</c:v>
                </c:pt>
                <c:pt idx="3">
                  <c:v>101-300 осіб</c:v>
                </c:pt>
                <c:pt idx="4">
                  <c:v>більше 300 осіб</c:v>
                </c:pt>
              </c:strCache>
            </c:strRef>
          </c:cat>
          <c:val>
            <c:numRef>
              <c:f>Sheet1!$D$2:$D$6</c:f>
              <c:numCache>
                <c:formatCode>###0%</c:formatCode>
                <c:ptCount val="5"/>
                <c:pt idx="0">
                  <c:v>0.13061224489795947</c:v>
                </c:pt>
                <c:pt idx="1">
                  <c:v>0.32244897959183771</c:v>
                </c:pt>
                <c:pt idx="2">
                  <c:v>0.16734693877551071</c:v>
                </c:pt>
                <c:pt idx="3">
                  <c:v>7.7551020408163446E-2</c:v>
                </c:pt>
                <c:pt idx="4">
                  <c:v>1.6326530612244941E-2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02-49A6-8CE0-D58303A9D3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5592900859616"/>
          <c:y val="7.6246005262071578E-2"/>
          <c:w val="0.77938107253223765"/>
          <c:h val="0.88201556925623603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Lbls>
            <c:dLbl>
              <c:idx val="0"/>
              <c:layout>
                <c:manualLayout>
                  <c:x val="1.7424244780181033E-2"/>
                  <c:y val="-3.1549967632194073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487E2CB2-19CD-47EB-9D1D-E888D7418335}" type="CATEGORYNAME">
                      <a:rPr lang="uk-UA" sz="160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[ИМЯ КАТЕГОРИИ]</a:t>
                    </a:fld>
                    <a:r>
                      <a:rPr lang="uk-UA" sz="1600" baseline="0" dirty="0">
                        <a:solidFill>
                          <a:schemeClr val="bg1"/>
                        </a:solidFill>
                      </a:rPr>
                      <a:t> </a:t>
                    </a:r>
                    <a:fld id="{C12ED2C2-6CB2-41D8-B123-10D66C9583E6}" type="PERCENTAGE">
                      <a:rPr lang="uk-UA" sz="1600" b="1" baseline="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[ПРОЦЕНТ]</a:t>
                    </a:fld>
                    <a:endParaRPr lang="uk-UA" sz="16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14988911594778473"/>
                      <c:h val="0.120094393506813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5CEC-4E51-BD85-E86D4FE2D018}"/>
                </c:ext>
              </c:extLst>
            </c:dLbl>
            <c:dLbl>
              <c:idx val="1"/>
              <c:layout>
                <c:manualLayout>
                  <c:x val="2.7878791648289609E-2"/>
                  <c:y val="7.8875177857315425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>
                        <a:solidFill>
                          <a:schemeClr val="bg1"/>
                        </a:solidFill>
                      </a:defRPr>
                    </a:pPr>
                    <a:fld id="{8644E8AA-2241-4CB4-8346-E76199152C37}" type="CATEGORYNAME">
                      <a:rPr lang="uk-UA" sz="1600" smtClean="0"/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[ИМЯ КАТЕГОРИИ]</a:t>
                    </a:fld>
                    <a:r>
                      <a:rPr lang="uk-UA" sz="1600" baseline="0" dirty="0"/>
                      <a:t> </a:t>
                    </a:r>
                    <a:fld id="{EAE73CA3-2E5E-47D0-A07A-D9BCD57604A5}" type="PERCENTAGE">
                      <a:rPr lang="uk-UA" sz="1600" b="1" baseline="0" smtClean="0"/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[ПРОЦЕНТ]</a:t>
                    </a:fld>
                    <a:endParaRPr lang="uk-UA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18978908157491758"/>
                      <c:h val="9.870721306255754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CEC-4E51-BD85-E86D4FE2D018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1455B">
                    <a:lumMod val="65000"/>
                    <a:lumOff val="35000"/>
                  </a:srgbClr>
                </a:solidFill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Таблички!$B$30:$B$31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Таблички!$C$30:$C$31</c:f>
              <c:numCache>
                <c:formatCode>###0%</c:formatCode>
                <c:ptCount val="2"/>
                <c:pt idx="0">
                  <c:v>0.12230426716141043</c:v>
                </c:pt>
                <c:pt idx="1">
                  <c:v>0.87769573283858915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C-4E51-BD85-E86D4FE2D018}"/>
            </c:ext>
          </c:extLst>
        </c:ser>
        <c:ser>
          <c:idx val="0"/>
          <c:order val="1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CEC-4E51-BD85-E86D4FE2D01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CEC-4E51-BD85-E86D4FE2D0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CEC-4E51-BD85-E86D4FE2D018}"/>
              </c:ext>
            </c:extLst>
          </c:dPt>
          <c:cat>
            <c:strRef>
              <c:f>Таблички!$B$30:$B$31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Таблички!$C$30:$C$32</c:f>
              <c:numCache>
                <c:formatCode>###0%</c:formatCode>
                <c:ptCount val="3"/>
                <c:pt idx="0">
                  <c:v>0.12230426716141043</c:v>
                </c:pt>
                <c:pt idx="1">
                  <c:v>0.87769573283858915</c:v>
                </c:pt>
                <c:pt idx="2" formatCode="###0.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CEC-4E51-BD85-E86D4FE2D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</c:plotArea>
    <c:plotVisOnly val="1"/>
    <c:dispBlanksAs val="gap"/>
    <c:showDLblsOverMax val="0"/>
    <c:extLst/>
  </c:chart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dirty="0">
                <a:solidFill>
                  <a:schemeClr val="accent3"/>
                </a:solidFill>
              </a:rPr>
              <a:t>Зріз за типом поселення</a:t>
            </a:r>
            <a:r>
              <a:rPr lang="uk-UA" sz="1600" baseline="0" dirty="0">
                <a:solidFill>
                  <a:schemeClr val="accent3"/>
                </a:solidFill>
              </a:rPr>
              <a:t> </a:t>
            </a:r>
            <a:endParaRPr lang="en-US" sz="16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6539212588971427E-2"/>
          <c:y val="0.24888091913841429"/>
          <c:w val="0.94692157482205719"/>
          <c:h val="0.57697411192940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Так, значною мірою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Обласний центр</c:v>
                </c:pt>
                <c:pt idx="1">
                  <c:v>Інше місто чи селище</c:v>
                </c:pt>
                <c:pt idx="2">
                  <c:v>Село</c:v>
                </c:pt>
              </c:strCache>
            </c:strRef>
          </c:cat>
          <c:val>
            <c:numRef>
              <c:f>Sheet1!$B$2:$D$2</c:f>
              <c:numCache>
                <c:formatCode>###0%</c:formatCode>
                <c:ptCount val="3"/>
                <c:pt idx="0">
                  <c:v>0.23611111111111152</c:v>
                </c:pt>
                <c:pt idx="1">
                  <c:v>0.10752688172043035</c:v>
                </c:pt>
                <c:pt idx="2">
                  <c:v>9.3877551020408359E-2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25-4A4B-9FEB-8FA53432AF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29070992"/>
        <c:axId val="526517279"/>
      </c:barChart>
      <c:catAx>
        <c:axId val="192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26517279"/>
        <c:crosses val="autoZero"/>
        <c:auto val="1"/>
        <c:lblAlgn val="ctr"/>
        <c:lblOffset val="100"/>
        <c:noMultiLvlLbl val="0"/>
      </c:catAx>
      <c:valAx>
        <c:axId val="526517279"/>
        <c:scaling>
          <c:orientation val="minMax"/>
          <c:max val="0.35000000000000003"/>
        </c:scaling>
        <c:delete val="1"/>
        <c:axPos val="l"/>
        <c:numFmt formatCode="###0%" sourceLinked="1"/>
        <c:majorTickMark val="out"/>
        <c:minorTickMark val="none"/>
        <c:tickLblPos val="nextTo"/>
        <c:crossAx val="192907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dirty="0">
                <a:solidFill>
                  <a:schemeClr val="accent3"/>
                </a:solidFill>
              </a:rPr>
              <a:t>Зріз за регіоном</a:t>
            </a:r>
            <a:endParaRPr lang="en-US" sz="16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6539152720098234E-2"/>
          <c:y val="0.24295137947021134"/>
          <c:w val="0.94692157482205719"/>
          <c:h val="0.57697411192940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Так, значною мірою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Захід</c:v>
                </c:pt>
                <c:pt idx="1">
                  <c:v>Центр та Північ</c:v>
                </c:pt>
                <c:pt idx="2">
                  <c:v>Схід та Південь</c:v>
                </c:pt>
              </c:strCache>
            </c:strRef>
          </c:cat>
          <c:val>
            <c:numRef>
              <c:f>Sheet1!$B$2:$D$2</c:f>
              <c:numCache>
                <c:formatCode>###0%</c:formatCode>
                <c:ptCount val="3"/>
                <c:pt idx="0">
                  <c:v>7.8317262198676657E-2</c:v>
                </c:pt>
                <c:pt idx="1">
                  <c:v>9.9595496085721477E-2</c:v>
                </c:pt>
                <c:pt idx="2">
                  <c:v>0.2085925698057034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5B-437E-9C6C-7745E0F69C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29070992"/>
        <c:axId val="526517279"/>
      </c:barChart>
      <c:catAx>
        <c:axId val="192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26517279"/>
        <c:crosses val="autoZero"/>
        <c:auto val="1"/>
        <c:lblAlgn val="ctr"/>
        <c:lblOffset val="100"/>
        <c:noMultiLvlLbl val="0"/>
      </c:catAx>
      <c:valAx>
        <c:axId val="526517279"/>
        <c:scaling>
          <c:orientation val="minMax"/>
          <c:max val="0.35000000000000003"/>
        </c:scaling>
        <c:delete val="1"/>
        <c:axPos val="l"/>
        <c:numFmt formatCode="###0%" sourceLinked="1"/>
        <c:majorTickMark val="out"/>
        <c:minorTickMark val="none"/>
        <c:tickLblPos val="nextTo"/>
        <c:crossAx val="192907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10-478E-AB5C-02B3DCFC277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8E-4C35-888A-E5FA0BE9D49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98E-4C35-888A-E5FA0BE9D49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8E-4C35-888A-E5FA0BE9D497}"/>
              </c:ext>
            </c:extLst>
          </c:dPt>
          <c:dLbls>
            <c:dLbl>
              <c:idx val="1"/>
              <c:layout>
                <c:manualLayout>
                  <c:x val="-6.063672099739541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8E-4C35-888A-E5FA0BE9D497}"/>
                </c:ext>
              </c:extLst>
            </c:dLbl>
            <c:dLbl>
              <c:idx val="2"/>
              <c:layout>
                <c:manualLayout>
                  <c:x val="-8.308073462027422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8E-4C35-888A-E5FA0BE9D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Одноразовий захід протягом останнього року (2023)</c:v>
                </c:pt>
                <c:pt idx="1">
                  <c:v>Одноразовий курс протягом останнього року (2023)</c:v>
                </c:pt>
                <c:pt idx="2">
                  <c:v>Раз на рік (курс на певний період – тиждень чи місяць)</c:v>
                </c:pt>
                <c:pt idx="3">
                  <c:v>Постійно протягом року (зустрічі раз на тиждень чи місяць)</c:v>
                </c:pt>
              </c:strCache>
            </c:strRef>
          </c:cat>
          <c:val>
            <c:numRef>
              <c:f>Sheet1!$B$2:$B$5</c:f>
              <c:numCache>
                <c:formatCode>###0%</c:formatCode>
                <c:ptCount val="4"/>
                <c:pt idx="0">
                  <c:v>1.9773368526440318E-2</c:v>
                </c:pt>
                <c:pt idx="1">
                  <c:v>4.0386112880879378E-2</c:v>
                </c:pt>
                <c:pt idx="2">
                  <c:v>0.15986569986752</c:v>
                </c:pt>
                <c:pt idx="3">
                  <c:v>0.7799748187251595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8E-4C35-888A-E5FA0BE9D4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2223007"/>
        <c:axId val="1049149599"/>
      </c:barChart>
      <c:valAx>
        <c:axId val="1049149599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812223007"/>
        <c:crosses val="autoZero"/>
        <c:crossBetween val="between"/>
      </c:valAx>
      <c:catAx>
        <c:axId val="8122230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04914959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280806341054784E-2"/>
          <c:y val="3.2416497932259036E-2"/>
          <c:w val="0.94343838731789043"/>
          <c:h val="0.762161059641251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 w="50800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3500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10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A3-4684-96D1-70051101A58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A3-4684-96D1-70051101A58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A3-4684-96D1-70051101A58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A3-4684-96D1-70051101A5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1-2 роки</c:v>
                </c:pt>
                <c:pt idx="1">
                  <c:v>3-5 роки</c:v>
                </c:pt>
                <c:pt idx="2">
                  <c:v>6-10 роки</c:v>
                </c:pt>
                <c:pt idx="3">
                  <c:v>Більше 10</c:v>
                </c:pt>
              </c:strCache>
            </c:strRef>
          </c:cat>
          <c:val>
            <c:numRef>
              <c:f>Sheet1!$B$2:$B$5</c:f>
              <c:numCache>
                <c:formatCode>###0%</c:formatCode>
                <c:ptCount val="4"/>
                <c:pt idx="0">
                  <c:v>0.29767281707228466</c:v>
                </c:pt>
                <c:pt idx="1">
                  <c:v>0.48881063762821514</c:v>
                </c:pt>
                <c:pt idx="2">
                  <c:v>0.14950623693632847</c:v>
                </c:pt>
                <c:pt idx="3">
                  <c:v>6.4010308363170676E-2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A3-4684-96D1-70051101A5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12223007"/>
        <c:axId val="1049149599"/>
      </c:barChart>
      <c:valAx>
        <c:axId val="104914959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812223007"/>
        <c:crosses val="autoZero"/>
        <c:crossBetween val="between"/>
      </c:valAx>
      <c:catAx>
        <c:axId val="81222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04914959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 w="38100">
              <a:solidFill>
                <a:schemeClr val="accent3">
                  <a:lumMod val="50000"/>
                  <a:lumOff val="50000"/>
                </a:schemeClr>
              </a:solidFill>
            </a:ln>
            <a:effectLst/>
          </c:spPr>
          <c:invertIfNegative val="0"/>
          <c:dLbls>
            <c:dLbl>
              <c:idx val="11"/>
              <c:tx>
                <c:rich>
                  <a:bodyPr/>
                  <a:lstStyle/>
                  <a:p>
                    <a:fld id="{6D5EBAD4-CE50-49EF-9C1D-1298D213C912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279-4BDF-98E7-19A17192CA1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90FA4C68-77AC-4FC8-89F1-FDBC291DD642}" type="VALUE">
                      <a:rPr lang="en-US">
                        <a:solidFill>
                          <a:schemeClr val="accent3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279-4BDF-98E7-19A17192CA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1 класів</c:v>
                </c:pt>
                <c:pt idx="1">
                  <c:v>2 класів</c:v>
                </c:pt>
                <c:pt idx="2">
                  <c:v>3 класів</c:v>
                </c:pt>
                <c:pt idx="3">
                  <c:v>4 класів</c:v>
                </c:pt>
                <c:pt idx="4">
                  <c:v>5 класів</c:v>
                </c:pt>
                <c:pt idx="5">
                  <c:v>6 класів</c:v>
                </c:pt>
                <c:pt idx="6">
                  <c:v>7 класів</c:v>
                </c:pt>
                <c:pt idx="7">
                  <c:v>8 класів</c:v>
                </c:pt>
                <c:pt idx="8">
                  <c:v>9 класів</c:v>
                </c:pt>
                <c:pt idx="9">
                  <c:v>10 класів</c:v>
                </c:pt>
                <c:pt idx="10">
                  <c:v>11 класів</c:v>
                </c:pt>
                <c:pt idx="11">
                  <c:v>12 класів</c:v>
                </c:pt>
                <c:pt idx="12">
                  <c:v>Важко відповісти</c:v>
                </c:pt>
              </c:strCache>
            </c:strRef>
          </c:cat>
          <c:val>
            <c:numRef>
              <c:f>Sheet1!$B$2:$B$14</c:f>
              <c:numCache>
                <c:formatCode>###0%</c:formatCode>
                <c:ptCount val="13"/>
                <c:pt idx="0">
                  <c:v>0.28510237520803999</c:v>
                </c:pt>
                <c:pt idx="1">
                  <c:v>0.28510237520803999</c:v>
                </c:pt>
                <c:pt idx="2">
                  <c:v>0.3052832574281692</c:v>
                </c:pt>
                <c:pt idx="3">
                  <c:v>0.36668257879730054</c:v>
                </c:pt>
                <c:pt idx="4">
                  <c:v>0.57020475041607999</c:v>
                </c:pt>
                <c:pt idx="5">
                  <c:v>0.52941464862144982</c:v>
                </c:pt>
                <c:pt idx="6">
                  <c:v>0.63117573443083952</c:v>
                </c:pt>
                <c:pt idx="7">
                  <c:v>0.8364112554671066</c:v>
                </c:pt>
                <c:pt idx="8">
                  <c:v>0.8364112554671066</c:v>
                </c:pt>
                <c:pt idx="9">
                  <c:v>0.49076623359867838</c:v>
                </c:pt>
                <c:pt idx="10">
                  <c:v>0.40875769265504608</c:v>
                </c:pt>
                <c:pt idx="11">
                  <c:v>4.1218439149002008E-2</c:v>
                </c:pt>
                <c:pt idx="12">
                  <c:v>2.0609219574501004E-2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79-4BDF-98E7-19A17192C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overlap val="-27"/>
        <c:axId val="1545184415"/>
        <c:axId val="1706055359"/>
      </c:barChart>
      <c:catAx>
        <c:axId val="15451844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706055359"/>
        <c:crosses val="autoZero"/>
        <c:auto val="1"/>
        <c:lblAlgn val="ctr"/>
        <c:lblOffset val="100"/>
        <c:noMultiLvlLbl val="0"/>
      </c:catAx>
      <c:valAx>
        <c:axId val="170605535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545184415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 w="50800">
              <a:gradFill flip="none" rotWithShape="1">
                <a:gsLst>
                  <a:gs pos="0">
                    <a:schemeClr val="accent4">
                      <a:lumMod val="90000"/>
                    </a:schemeClr>
                  </a:gs>
                  <a:gs pos="35000">
                    <a:schemeClr val="accent4">
                      <a:lumMod val="75000"/>
                    </a:schemeClr>
                  </a:gs>
                  <a:gs pos="100000">
                    <a:schemeClr val="accent4">
                      <a:lumMod val="5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</a:ln>
            <a:effectLst/>
          </c:spPr>
          <c:invertIfNegative val="0"/>
          <c:dPt>
            <c:idx val="4"/>
            <c:invertIfNegative val="0"/>
            <c:bubble3D val="0"/>
            <c:spPr>
              <a:noFill/>
              <a:ln w="50800">
                <a:solidFill>
                  <a:schemeClr val="bg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75-4FEB-8332-471109679E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До 25%</c:v>
                </c:pt>
                <c:pt idx="1">
                  <c:v>Від 26% до 50%</c:v>
                </c:pt>
                <c:pt idx="2">
                  <c:v>Від 51% до 75%</c:v>
                </c:pt>
                <c:pt idx="3">
                  <c:v>Понад 75%</c:v>
                </c:pt>
                <c:pt idx="4">
                  <c:v>Важко відповісти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0.18089813213595846</c:v>
                </c:pt>
                <c:pt idx="1">
                  <c:v>0.17963906839396032</c:v>
                </c:pt>
                <c:pt idx="2">
                  <c:v>0.19983212483439997</c:v>
                </c:pt>
                <c:pt idx="3">
                  <c:v>0.41943761819524034</c:v>
                </c:pt>
                <c:pt idx="4">
                  <c:v>2.0193056440439689E-2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5-4FEB-8332-471109679E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12213887"/>
        <c:axId val="929530799"/>
      </c:barChart>
      <c:catAx>
        <c:axId val="81221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929530799"/>
        <c:crosses val="autoZero"/>
        <c:auto val="1"/>
        <c:lblAlgn val="ctr"/>
        <c:lblOffset val="100"/>
        <c:noMultiLvlLbl val="0"/>
      </c:catAx>
      <c:valAx>
        <c:axId val="92953079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812213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0DB-4576-8C7B-ADAE44B4B43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DB-4576-8C7B-ADAE44B4B43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 formatCode="###0%">
                  <c:v>0.54666711828928616</c:v>
                </c:pt>
                <c:pt idx="1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B-4576-8C7B-ADAE44B4B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2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B4-4192-81D7-5C141E083E5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B4-4192-81D7-5C141E083E5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 formatCode="###0%">
                  <c:v>0.42396208110189254</c:v>
                </c:pt>
                <c:pt idx="1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B4-4192-81D7-5C141E083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85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DC-4717-BE6B-30EF007146A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DC-4717-BE6B-30EF007146A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 formatCode="###0%">
                  <c:v>0.30880608174079399</c:v>
                </c:pt>
                <c:pt idx="1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DC-4717-BE6B-30EF00714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5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0E-49EA-BD19-51D808977599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1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B0E-49EA-BD19-51D80897759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0.01</c:v>
                </c:pt>
                <c:pt idx="1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0E-49EA-BD19-51D808977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dirty="0">
                <a:solidFill>
                  <a:schemeClr val="accent3"/>
                </a:solidFill>
              </a:rPr>
              <a:t>Зріз за</a:t>
            </a:r>
            <a:r>
              <a:rPr lang="uk-UA" sz="1800" baseline="0" dirty="0">
                <a:solidFill>
                  <a:schemeClr val="accent3"/>
                </a:solidFill>
              </a:rPr>
              <a:t> типом поселення</a:t>
            </a:r>
            <a:endParaRPr lang="en-US" sz="18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Обласний центр</c:v>
                </c:pt>
              </c:strCache>
            </c:strRef>
          </c:tx>
          <c:spPr>
            <a:solidFill>
              <a:schemeClr val="accent3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Інтегрувати елементи медіаграмотності у навчальну програму</c:v>
                </c:pt>
                <c:pt idx="1">
                  <c:v>3апровадити медіаграмотність як окремий предмет</c:v>
                </c:pt>
                <c:pt idx="2">
                  <c:v>Медіаграмотність як позакласна активність (виховні години, факультатив)</c:v>
                </c:pt>
              </c:strCache>
            </c:strRef>
          </c:cat>
          <c:val>
            <c:numRef>
              <c:f>Аркуш1!$B$2:$B$4</c:f>
              <c:numCache>
                <c:formatCode>###0%</c:formatCode>
                <c:ptCount val="3"/>
                <c:pt idx="0">
                  <c:v>0.60000000000000064</c:v>
                </c:pt>
                <c:pt idx="1">
                  <c:v>0.47142857142857231</c:v>
                </c:pt>
                <c:pt idx="2">
                  <c:v>0.24285714285714327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7-4988-A30A-350A1A7EF425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Інше місто чи селище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Інтегрувати елементи медіаграмотності у навчальну програму</c:v>
                </c:pt>
                <c:pt idx="1">
                  <c:v>3апровадити медіаграмотність як окремий предмет</c:v>
                </c:pt>
                <c:pt idx="2">
                  <c:v>Медіаграмотність як позакласна активність (виховні години, факультатив)</c:v>
                </c:pt>
              </c:strCache>
            </c:strRef>
          </c:cat>
          <c:val>
            <c:numRef>
              <c:f>Аркуш1!$C$2:$C$4</c:f>
              <c:numCache>
                <c:formatCode>###0%</c:formatCode>
                <c:ptCount val="3"/>
                <c:pt idx="0">
                  <c:v>0.52688172043010806</c:v>
                </c:pt>
                <c:pt idx="1">
                  <c:v>0.37634408602150615</c:v>
                </c:pt>
                <c:pt idx="2">
                  <c:v>0.35483870967742015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F7-4988-A30A-350A1A7EF425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3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Інтегрувати елементи медіаграмотності у навчальну програму</c:v>
                </c:pt>
                <c:pt idx="1">
                  <c:v>3апровадити медіаграмотність як окремий предмет</c:v>
                </c:pt>
                <c:pt idx="2">
                  <c:v>Медіаграмотність як позакласна активність (виховні години, факультатив)</c:v>
                </c:pt>
              </c:strCache>
            </c:strRef>
          </c:cat>
          <c:val>
            <c:numRef>
              <c:f>Аркуш1!$D$2:$D$4</c:f>
              <c:numCache>
                <c:formatCode>###0%</c:formatCode>
                <c:ptCount val="3"/>
                <c:pt idx="0">
                  <c:v>0.53877551020408232</c:v>
                </c:pt>
                <c:pt idx="1">
                  <c:v>0.42857142857142938</c:v>
                </c:pt>
                <c:pt idx="2">
                  <c:v>0.31020408163265406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F7-4988-A30A-350A1A7EF4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33994968"/>
        <c:axId val="1433995952"/>
      </c:barChart>
      <c:catAx>
        <c:axId val="143399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433995952"/>
        <c:crosses val="autoZero"/>
        <c:auto val="1"/>
        <c:lblAlgn val="ctr"/>
        <c:lblOffset val="100"/>
        <c:noMultiLvlLbl val="0"/>
      </c:catAx>
      <c:valAx>
        <c:axId val="143399595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43399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dirty="0">
                <a:solidFill>
                  <a:schemeClr val="accent3"/>
                </a:solidFill>
              </a:rPr>
              <a:t>Зріз за</a:t>
            </a:r>
            <a:r>
              <a:rPr lang="uk-UA" sz="1800" baseline="0" dirty="0">
                <a:solidFill>
                  <a:schemeClr val="accent3"/>
                </a:solidFill>
              </a:rPr>
              <a:t> регіоном</a:t>
            </a:r>
            <a:endParaRPr lang="en-US" sz="18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Захід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Інтегрувати елементи медіаграмотності у навчальну програму</c:v>
                </c:pt>
                <c:pt idx="1">
                  <c:v>3апровадити медіаграмотність як окремий предмет</c:v>
                </c:pt>
                <c:pt idx="2">
                  <c:v>Медіаграмотність як позакласна активність (виховні години, факультатив)</c:v>
                </c:pt>
              </c:strCache>
            </c:strRef>
          </c:cat>
          <c:val>
            <c:numRef>
              <c:f>Аркуш1!$B$2:$B$4</c:f>
              <c:numCache>
                <c:formatCode>###0%</c:formatCode>
                <c:ptCount val="3"/>
                <c:pt idx="0">
                  <c:v>0.59769097511795355</c:v>
                </c:pt>
                <c:pt idx="1">
                  <c:v>0.33759291339753039</c:v>
                </c:pt>
                <c:pt idx="2">
                  <c:v>0.33127207751136661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82-4D77-AD6D-FBCEDC800D90}"/>
            </c:ext>
          </c:extLst>
        </c:ser>
        <c:ser>
          <c:idx val="1"/>
          <c:order val="1"/>
          <c:tx>
            <c:strRef>
              <c:f>Аркуш1!$C$1</c:f>
              <c:strCache>
                <c:ptCount val="1"/>
                <c:pt idx="0">
                  <c:v>Центр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Інтегрувати елементи медіаграмотності у навчальну програму</c:v>
                </c:pt>
                <c:pt idx="1">
                  <c:v>3апровадити медіаграмотність як окремий предмет</c:v>
                </c:pt>
                <c:pt idx="2">
                  <c:v>Медіаграмотність як позакласна активність (виховні години, факультатив)</c:v>
                </c:pt>
              </c:strCache>
            </c:strRef>
          </c:cat>
          <c:val>
            <c:numRef>
              <c:f>Аркуш1!$C$2:$C$4</c:f>
              <c:numCache>
                <c:formatCode>###0%</c:formatCode>
                <c:ptCount val="3"/>
                <c:pt idx="0">
                  <c:v>0.48915855816507525</c:v>
                </c:pt>
                <c:pt idx="1">
                  <c:v>0.46732649064770093</c:v>
                </c:pt>
                <c:pt idx="2">
                  <c:v>0.31254555274862267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82-4D77-AD6D-FBCEDC800D90}"/>
            </c:ext>
          </c:extLst>
        </c:ser>
        <c:ser>
          <c:idx val="2"/>
          <c:order val="2"/>
          <c:tx>
            <c:strRef>
              <c:f>Аркуш1!$D$1</c:f>
              <c:strCache>
                <c:ptCount val="1"/>
                <c:pt idx="0">
                  <c:v>Південний Схід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Аркуш1!$A$2:$A$4</c:f>
              <c:strCache>
                <c:ptCount val="3"/>
                <c:pt idx="0">
                  <c:v>Інтегрувати елементи медіаграмотності у навчальну програму</c:v>
                </c:pt>
                <c:pt idx="1">
                  <c:v>3апровадити медіаграмотність як окремий предмет</c:v>
                </c:pt>
                <c:pt idx="2">
                  <c:v>Медіаграмотність як позакласна активність (виховні години, факультатив)</c:v>
                </c:pt>
              </c:strCache>
            </c:strRef>
          </c:cat>
          <c:val>
            <c:numRef>
              <c:f>Аркуш1!$D$2:$D$4</c:f>
              <c:numCache>
                <c:formatCode>###0%</c:formatCode>
                <c:ptCount val="3"/>
                <c:pt idx="0">
                  <c:v>0.54912433140877503</c:v>
                </c:pt>
                <c:pt idx="1">
                  <c:v>0.4869737237917276</c:v>
                </c:pt>
                <c:pt idx="2">
                  <c:v>0.27372681108125341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82-4D77-AD6D-FBCEDC800D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33994968"/>
        <c:axId val="1433995952"/>
      </c:barChart>
      <c:catAx>
        <c:axId val="143399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433995952"/>
        <c:crosses val="autoZero"/>
        <c:auto val="1"/>
        <c:lblAlgn val="ctr"/>
        <c:lblOffset val="100"/>
        <c:noMultiLvlLbl val="0"/>
      </c:catAx>
      <c:valAx>
        <c:axId val="143399595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43399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38468720821661E-2"/>
          <c:y val="8.5540894609576534E-2"/>
          <c:w val="0.97432306255835666"/>
          <c:h val="0.8118100318589316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Так</c:v>
                </c:pt>
              </c:strCache>
            </c:strRef>
          </c:tx>
          <c:spPr>
            <a:solidFill>
              <a:schemeClr val="accent1"/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4.6685340802987861E-3"/>
                  <c:y val="0"/>
                </c:manualLayout>
              </c:layout>
              <c:tx>
                <c:rich>
                  <a:bodyPr/>
                  <a:lstStyle/>
                  <a:p>
                    <a:fld id="{883A6C00-FD7E-4F92-8F5B-2213254FF8BE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0CD-49CB-BA8E-AA7748D2DC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###0%</c:formatCode>
                <c:ptCount val="1"/>
                <c:pt idx="0">
                  <c:v>0.39732498453927001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4A-4289-802A-5377423774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Скоріше так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###0%</c:formatCode>
                <c:ptCount val="1"/>
                <c:pt idx="0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4A-4289-802A-5377423774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Скоріше ні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B68CDE-8AB6-42FA-99B1-F13D12D1865D}" type="VALUE">
                      <a:rPr lang="en-US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UA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2CB-4CFD-B7DA-46D2522F29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###0%</c:formatCode>
                <c:ptCount val="1"/>
                <c:pt idx="0">
                  <c:v>8.5669449598021211E-2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4A-4289-802A-5377423774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Ні</c:v>
                </c:pt>
              </c:strCache>
            </c:strRef>
          </c:tx>
          <c:spPr>
            <a:solidFill>
              <a:schemeClr val="accent2"/>
            </a:solidFill>
            <a:ln w="6350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###0%</c:formatCode>
                <c:ptCount val="1"/>
                <c:pt idx="0">
                  <c:v>7.8260358688930276E-2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CD-49CB-BA8E-AA7748D2DC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 w="63500">
              <a:solidFill>
                <a:schemeClr val="bg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###0%</c:formatCode>
                <c:ptCount val="1"/>
                <c:pt idx="0">
                  <c:v>2.4183673469387809E-3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CD-49CB-BA8E-AA7748D2D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4"/>
        <c:overlap val="100"/>
        <c:axId val="1967914256"/>
        <c:axId val="1967875936"/>
      </c:barChart>
      <c:catAx>
        <c:axId val="1967914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67875936"/>
        <c:crosses val="autoZero"/>
        <c:auto val="1"/>
        <c:lblAlgn val="ctr"/>
        <c:lblOffset val="100"/>
        <c:noMultiLvlLbl val="0"/>
      </c:catAx>
      <c:valAx>
        <c:axId val="196787593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679142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dirty="0">
                <a:solidFill>
                  <a:schemeClr val="accent3"/>
                </a:solidFill>
              </a:rPr>
              <a:t>Зріз за типом поселення</a:t>
            </a:r>
            <a:r>
              <a:rPr lang="uk-UA" sz="1600" baseline="0" dirty="0">
                <a:solidFill>
                  <a:schemeClr val="accent3"/>
                </a:solidFill>
              </a:rPr>
              <a:t> </a:t>
            </a:r>
            <a:endParaRPr lang="en-US" sz="16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6539212588971427E-2"/>
          <c:y val="0.24888091913841429"/>
          <c:w val="0.94692157482205719"/>
          <c:h val="0.57697411192940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Так, значною мірою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Обласний центр</c:v>
                </c:pt>
                <c:pt idx="1">
                  <c:v>Інше місто чи селище</c:v>
                </c:pt>
                <c:pt idx="2">
                  <c:v>Село</c:v>
                </c:pt>
              </c:strCache>
            </c:strRef>
          </c:cat>
          <c:val>
            <c:numRef>
              <c:f>Sheet1!$B$2:$D$2</c:f>
              <c:numCache>
                <c:formatCode>###0%</c:formatCode>
                <c:ptCount val="3"/>
                <c:pt idx="0">
                  <c:v>0.71</c:v>
                </c:pt>
                <c:pt idx="1">
                  <c:v>0.83</c:v>
                </c:pt>
                <c:pt idx="2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8-4BF3-97DD-046B2F286C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29070992"/>
        <c:axId val="526517279"/>
      </c:barChart>
      <c:catAx>
        <c:axId val="192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26517279"/>
        <c:crosses val="autoZero"/>
        <c:auto val="1"/>
        <c:lblAlgn val="ctr"/>
        <c:lblOffset val="100"/>
        <c:noMultiLvlLbl val="0"/>
      </c:catAx>
      <c:valAx>
        <c:axId val="526517279"/>
        <c:scaling>
          <c:orientation val="minMax"/>
          <c:max val="1"/>
        </c:scaling>
        <c:delete val="1"/>
        <c:axPos val="l"/>
        <c:numFmt formatCode="###0%" sourceLinked="1"/>
        <c:majorTickMark val="out"/>
        <c:minorTickMark val="none"/>
        <c:tickLblPos val="nextTo"/>
        <c:crossAx val="192907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dirty="0">
                <a:solidFill>
                  <a:schemeClr val="accent3"/>
                </a:solidFill>
              </a:rPr>
              <a:t>Зріз за тим, чи проходили вчителі та члени адміністрації навчання з медіаграмотності</a:t>
            </a:r>
            <a:endParaRPr lang="en-US" sz="16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4.0666665502266795E-2"/>
          <c:y val="0.4183171470578867"/>
          <c:w val="0.91866666899546645"/>
          <c:h val="0.371557587431872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Так, значною мірою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Навчались</c:v>
                </c:pt>
                <c:pt idx="1">
                  <c:v>Не навчались</c:v>
                </c:pt>
              </c:strCache>
            </c:strRef>
          </c:cat>
          <c:val>
            <c:numRef>
              <c:f>Sheet1!$B$2:$C$2</c:f>
              <c:numCache>
                <c:formatCode>###0%</c:formatCode>
                <c:ptCount val="2"/>
                <c:pt idx="0">
                  <c:v>0.83</c:v>
                </c:pt>
                <c:pt idx="1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4-4BF9-8382-292CE1FB7D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29070992"/>
        <c:axId val="526517279"/>
      </c:barChart>
      <c:catAx>
        <c:axId val="192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26517279"/>
        <c:crosses val="autoZero"/>
        <c:auto val="1"/>
        <c:lblAlgn val="ctr"/>
        <c:lblOffset val="100"/>
        <c:noMultiLvlLbl val="0"/>
      </c:catAx>
      <c:valAx>
        <c:axId val="526517279"/>
        <c:scaling>
          <c:orientation val="minMax"/>
          <c:max val="1"/>
        </c:scaling>
        <c:delete val="1"/>
        <c:axPos val="l"/>
        <c:numFmt formatCode="###0%" sourceLinked="1"/>
        <c:majorTickMark val="out"/>
        <c:minorTickMark val="none"/>
        <c:tickLblPos val="nextTo"/>
        <c:crossAx val="192907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dirty="0">
                <a:solidFill>
                  <a:schemeClr val="accent3"/>
                </a:solidFill>
              </a:rPr>
              <a:t>Зріз за регіоном</a:t>
            </a:r>
            <a:endParaRPr lang="en-US" sz="160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6539212588971427E-2"/>
          <c:y val="0.24888091913841429"/>
          <c:w val="0.94692157482205719"/>
          <c:h val="0.57697411192940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Так, значною мірою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Захід</c:v>
                </c:pt>
                <c:pt idx="1">
                  <c:v>Центр та Північ</c:v>
                </c:pt>
                <c:pt idx="2">
                  <c:v>Схід та Південь</c:v>
                </c:pt>
              </c:strCache>
            </c:strRef>
          </c:cat>
          <c:val>
            <c:numRef>
              <c:f>Sheet1!$B$2:$D$2</c:f>
              <c:numCache>
                <c:formatCode>###0%</c:formatCode>
                <c:ptCount val="3"/>
                <c:pt idx="0">
                  <c:v>0.83</c:v>
                </c:pt>
                <c:pt idx="1">
                  <c:v>0.79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B3-4AE8-9126-ED54BE9E25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929070992"/>
        <c:axId val="526517279"/>
      </c:barChart>
      <c:catAx>
        <c:axId val="19290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26517279"/>
        <c:crosses val="autoZero"/>
        <c:auto val="1"/>
        <c:lblAlgn val="ctr"/>
        <c:lblOffset val="100"/>
        <c:noMultiLvlLbl val="0"/>
      </c:catAx>
      <c:valAx>
        <c:axId val="526517279"/>
        <c:scaling>
          <c:orientation val="minMax"/>
          <c:max val="1"/>
        </c:scaling>
        <c:delete val="1"/>
        <c:axPos val="l"/>
        <c:numFmt formatCode="###0%" sourceLinked="1"/>
        <c:majorTickMark val="out"/>
        <c:minorTickMark val="none"/>
        <c:tickLblPos val="nextTo"/>
        <c:crossAx val="192907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5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35174452933692E-2"/>
          <c:y val="5.5938548822020828E-3"/>
          <c:w val="0.88555557783704653"/>
          <c:h val="0.99440614511779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accent3">
                  <a:lumMod val="25000"/>
                  <a:lumOff val="75000"/>
                </a:schemeClr>
              </a:solidFill>
            </a:ln>
          </c:spPr>
          <c:dPt>
            <c:idx val="0"/>
            <c:bubble3D val="0"/>
            <c:spPr>
              <a:solidFill>
                <a:schemeClr val="accent3">
                  <a:lumMod val="25000"/>
                  <a:lumOff val="75000"/>
                </a:schemeClr>
              </a:solidFill>
              <a:ln w="19050">
                <a:solidFill>
                  <a:schemeClr val="accent3">
                    <a:lumMod val="25000"/>
                    <a:lumOff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090-4747-A117-F9DDD930EA0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accent3">
                    <a:lumMod val="25000"/>
                    <a:lumOff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090-4747-A117-F9DDD930EA08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accent3">
                    <a:lumMod val="25000"/>
                    <a:lumOff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090-4747-A117-F9DDD930EA08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accent3">
                    <a:lumMod val="25000"/>
                    <a:lumOff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090-4747-A117-F9DDD930EA08}"/>
              </c:ext>
            </c:extLst>
          </c:dPt>
          <c:cat>
            <c:strRef>
              <c:f>Sheet1!$A$2:$A$3</c:f>
              <c:strCache>
                <c:ptCount val="2"/>
                <c:pt idx="0">
                  <c:v>Садовий А.</c:v>
                </c:pt>
                <c:pt idx="1">
                  <c:v>Синютка О.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0.02</c:v>
                </c:pt>
                <c:pt idx="1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090-4747-A117-F9DDD930E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35174452933692E-2"/>
          <c:y val="5.5938548822020828E-3"/>
          <c:w val="0.88555557783704653"/>
          <c:h val="0.99440614511779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83C-2C47-9F33-29924A60DE7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83C-2C47-9F33-29924A60DE7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83C-2C47-9F33-29924A60DE7A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83C-2C47-9F33-29924A60DE7A}"/>
              </c:ext>
            </c:extLst>
          </c:dPt>
          <c:cat>
            <c:strRef>
              <c:f>Sheet1!$A$2:$A$3</c:f>
              <c:strCache>
                <c:ptCount val="2"/>
                <c:pt idx="0">
                  <c:v>Садовий А.</c:v>
                </c:pt>
                <c:pt idx="1">
                  <c:v>Синютка О.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0.12</c:v>
                </c:pt>
                <c:pt idx="1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3C-2C47-9F33-29924A60D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35174452933692E-2"/>
          <c:y val="5.5938548822020828E-3"/>
          <c:w val="0.88555557783704653"/>
          <c:h val="0.99440614511779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accent4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AB-0149-B7C8-28D709412AB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AB-0149-B7C8-28D709412AB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accent4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AB-0149-B7C8-28D709412ABB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accent4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AB-0149-B7C8-28D709412ABB}"/>
              </c:ext>
            </c:extLst>
          </c:dPt>
          <c:cat>
            <c:strRef>
              <c:f>Sheet1!$A$2:$A$3</c:f>
              <c:strCache>
                <c:ptCount val="2"/>
                <c:pt idx="0">
                  <c:v>Садовий А.</c:v>
                </c:pt>
                <c:pt idx="1">
                  <c:v>Синютка О.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0.47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AB-0149-B7C8-28D709412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35174452933692E-2"/>
          <c:y val="5.5938548822020828E-3"/>
          <c:w val="0.88555557783704653"/>
          <c:h val="0.99440614511779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96-474B-9E70-185F21D4EB66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bg1">
                    <a:lumMod val="9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D7-2B4E-B3D9-BB01AE3CD75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5D7-2B4E-B3D9-BB01AE3CD753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96-474B-9E70-185F21D4EB66}"/>
              </c:ext>
            </c:extLst>
          </c:dPt>
          <c:cat>
            <c:strRef>
              <c:f>Sheet1!$A$2:$A$3</c:f>
              <c:strCache>
                <c:ptCount val="2"/>
                <c:pt idx="0">
                  <c:v>Садовий А.</c:v>
                </c:pt>
                <c:pt idx="1">
                  <c:v>Синютка О.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D7-2B4E-B3D9-BB01AE3CD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 тим, чи проходили вчителі та члени адміністрації навчання з медіаграмотності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1.4066156244084561E-2"/>
          <c:y val="0.41240281649185589"/>
          <c:w val="0.97186768751183084"/>
          <c:h val="0.325432413838242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Так - для підвищення рівня власної медіаграмотності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Навчались</c:v>
                </c:pt>
                <c:pt idx="1">
                  <c:v>Не навчались</c:v>
                </c:pt>
              </c:strCache>
            </c:strRef>
          </c:cat>
          <c:val>
            <c:numRef>
              <c:f>Sheet1!$B$2:$C$2</c:f>
              <c:numCache>
                <c:formatCode>###0%</c:formatCode>
                <c:ptCount val="2"/>
                <c:pt idx="0">
                  <c:v>0.76593966713678663</c:v>
                </c:pt>
                <c:pt idx="1">
                  <c:v>0.66021006419226991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C-4337-BC9E-6D99B4BC276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Так - з методики викладання медіаграмотності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Навчались</c:v>
                </c:pt>
                <c:pt idx="1">
                  <c:v>Не навчались</c:v>
                </c:pt>
              </c:strCache>
            </c:strRef>
          </c:cat>
          <c:val>
            <c:numRef>
              <c:f>Sheet1!$B$3:$C$3</c:f>
              <c:numCache>
                <c:formatCode>###0%</c:formatCode>
                <c:ptCount val="2"/>
                <c:pt idx="0">
                  <c:v>0.47330023745952038</c:v>
                </c:pt>
                <c:pt idx="1">
                  <c:v>0.49156789135830065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8C-4337-BC9E-6D99B4BC276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Ні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Навчались</c:v>
                </c:pt>
                <c:pt idx="1">
                  <c:v>Не навчались</c:v>
                </c:pt>
              </c:strCache>
            </c:strRef>
          </c:cat>
          <c:val>
            <c:numRef>
              <c:f>Sheet1!$B$4:$C$4</c:f>
              <c:numCache>
                <c:formatCode>###0%</c:formatCode>
                <c:ptCount val="2"/>
                <c:pt idx="0">
                  <c:v>0.13056674621973038</c:v>
                </c:pt>
                <c:pt idx="1">
                  <c:v>6.781481058212914E-2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C5-478E-996D-2F61921D4F7B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Навчались</c:v>
                </c:pt>
                <c:pt idx="1">
                  <c:v>Не навчались</c:v>
                </c:pt>
              </c:strCache>
            </c:strRef>
          </c:cat>
          <c:val>
            <c:numRef>
              <c:f>Sheet1!$B$5:$C$5</c:f>
              <c:numCache>
                <c:formatCode>###0%</c:formatCode>
                <c:ptCount val="2"/>
                <c:pt idx="0">
                  <c:v>1.7716864574593608E-2</c:v>
                </c:pt>
                <c:pt idx="1">
                  <c:v>6.781481058212914E-2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C5-478E-996D-2F61921D4F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0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428993250843658E-2"/>
          <c:y val="3.6836275405806064E-2"/>
          <c:w val="0.82719576068616418"/>
          <c:h val="0.91187093256680385"/>
        </c:manualLayout>
      </c:layout>
      <c:doughnutChart>
        <c:varyColors val="1"/>
        <c:ser>
          <c:idx val="1"/>
          <c:order val="0"/>
          <c:dPt>
            <c:idx val="0"/>
            <c:bubble3D val="0"/>
            <c:spPr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C-B6F0-4C2C-9DED-82CF8525CB8E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1D-B6F0-4C2C-9DED-82CF8525CB8E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accent4">
                    <a:lumMod val="5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1E-B6F0-4C2C-9DED-82CF8525CB8E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1F-B6F0-4C2C-9DED-82CF8525CB8E}"/>
              </c:ext>
            </c:extLst>
          </c:dPt>
          <c:cat>
            <c:strRef>
              <c:f>Таблички!$B$129:$B$132</c:f>
              <c:strCache>
                <c:ptCount val="4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  <c:pt idx="3">
                  <c:v>Без різниці</c:v>
                </c:pt>
              </c:strCache>
            </c:strRef>
          </c:cat>
          <c:val>
            <c:numRef>
              <c:f>Таблички!$C$129:$C$132</c:f>
              <c:numCache>
                <c:formatCode>###0%</c:formatCode>
                <c:ptCount val="4"/>
                <c:pt idx="0">
                  <c:v>0.45</c:v>
                </c:pt>
                <c:pt idx="1">
                  <c:v>0.16936354399626918</c:v>
                </c:pt>
                <c:pt idx="2">
                  <c:v>0.27523685311935936</c:v>
                </c:pt>
                <c:pt idx="3">
                  <c:v>0.10012866095372608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F0-4C2C-9DED-82CF8525CB8E}"/>
            </c:ext>
          </c:extLst>
        </c:ser>
        <c:ser>
          <c:idx val="2"/>
          <c:order val="1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F0-4C2C-9DED-82CF8525CB8E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6F0-4C2C-9DED-82CF8525CB8E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accent4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B6F0-4C2C-9DED-82CF8525CB8E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6F0-4C2C-9DED-82CF8525CB8E}"/>
              </c:ext>
            </c:extLst>
          </c:dPt>
          <c:dLbls>
            <c:dLbl>
              <c:idx val="2"/>
              <c:layout>
                <c:manualLayout>
                  <c:x val="-1.7857142857142856E-2"/>
                  <c:y val="-4.92126842399866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F0-4C2C-9DED-82CF8525CB8E}"/>
                </c:ext>
              </c:extLst>
            </c:dLbl>
            <c:dLbl>
              <c:idx val="3"/>
              <c:layout>
                <c:manualLayout>
                  <c:x val="1.4369148300896752E-3"/>
                  <c:y val="4.815299562473934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6F0-4C2C-9DED-82CF8525CB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ru-UA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Таблички!$B$129:$B$132</c:f>
              <c:strCache>
                <c:ptCount val="4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  <c:pt idx="3">
                  <c:v>Без різниці</c:v>
                </c:pt>
              </c:strCache>
            </c:strRef>
          </c:cat>
          <c:val>
            <c:numRef>
              <c:f>Таблички!$C$129:$C$132</c:f>
              <c:numCache>
                <c:formatCode>###0%</c:formatCode>
                <c:ptCount val="4"/>
                <c:pt idx="0">
                  <c:v>0.45</c:v>
                </c:pt>
                <c:pt idx="1">
                  <c:v>0.16936354399626918</c:v>
                </c:pt>
                <c:pt idx="2">
                  <c:v>0.27523685311935936</c:v>
                </c:pt>
                <c:pt idx="3">
                  <c:v>0.10012866095372608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6F0-4C2C-9DED-82CF8525CB8E}"/>
            </c:ext>
          </c:extLst>
        </c:ser>
        <c:ser>
          <c:idx val="3"/>
          <c:order val="2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6F0-4C2C-9DED-82CF8525CB8E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6F0-4C2C-9DED-82CF8525CB8E}"/>
              </c:ext>
            </c:extLst>
          </c:dPt>
          <c:dPt>
            <c:idx val="2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6F0-4C2C-9DED-82CF8525CB8E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6F0-4C2C-9DED-82CF8525CB8E}"/>
              </c:ext>
            </c:extLst>
          </c:dPt>
          <c:cat>
            <c:strRef>
              <c:f>Таблички!$B$129:$B$132</c:f>
              <c:strCache>
                <c:ptCount val="4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  <c:pt idx="3">
                  <c:v>Без різниці</c:v>
                </c:pt>
              </c:strCache>
            </c:strRef>
          </c:cat>
          <c:val>
            <c:numRef>
              <c:f>Таблички!$C$129:$C$132</c:f>
              <c:numCache>
                <c:formatCode>###0%</c:formatCode>
                <c:ptCount val="4"/>
                <c:pt idx="0">
                  <c:v>0.45</c:v>
                </c:pt>
                <c:pt idx="1">
                  <c:v>0.16936354399626918</c:v>
                </c:pt>
                <c:pt idx="2">
                  <c:v>0.27523685311935936</c:v>
                </c:pt>
                <c:pt idx="3">
                  <c:v>0.10012866095372608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6F0-4C2C-9DED-82CF8525CB8E}"/>
            </c:ext>
          </c:extLst>
        </c:ser>
        <c:ser>
          <c:idx val="0"/>
          <c:order val="3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B6F0-4C2C-9DED-82CF8525CB8E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B6F0-4C2C-9DED-82CF8525CB8E}"/>
              </c:ext>
            </c:extLst>
          </c:dPt>
          <c:dPt>
            <c:idx val="2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accent4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B6F0-4C2C-9DED-82CF8525CB8E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B6F0-4C2C-9DED-82CF8525CB8E}"/>
              </c:ext>
            </c:extLst>
          </c:dPt>
          <c:cat>
            <c:strRef>
              <c:f>Таблички!$B$129:$B$132</c:f>
              <c:strCache>
                <c:ptCount val="4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  <c:pt idx="3">
                  <c:v>Без різниці</c:v>
                </c:pt>
              </c:strCache>
            </c:strRef>
          </c:cat>
          <c:val>
            <c:numRef>
              <c:f>Таблички!$C$129:$C$132</c:f>
              <c:numCache>
                <c:formatCode>###0%</c:formatCode>
                <c:ptCount val="4"/>
                <c:pt idx="0">
                  <c:v>0.45</c:v>
                </c:pt>
                <c:pt idx="1">
                  <c:v>0.16936354399626918</c:v>
                </c:pt>
                <c:pt idx="2">
                  <c:v>0.27523685311935936</c:v>
                </c:pt>
                <c:pt idx="3">
                  <c:v>0.10012866095372608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B6F0-4C2C-9DED-82CF8525C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</c:plotArea>
    <c:plotVisOnly val="1"/>
    <c:dispBlanksAs val="gap"/>
    <c:showDLblsOverMax val="0"/>
    <c:extLst/>
  </c:chart>
  <c:txPr>
    <a:bodyPr/>
    <a:lstStyle/>
    <a:p>
      <a:pPr>
        <a:defRPr/>
      </a:pPr>
      <a:endParaRPr lang="ru-UA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 типом поселення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Обласний центр</c:v>
                </c:pt>
              </c:strCache>
            </c:strRef>
          </c:tx>
          <c:spPr>
            <a:solidFill>
              <a:schemeClr val="accent3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</c:strCache>
            </c:strRef>
          </c:cat>
          <c:val>
            <c:numRef>
              <c:f>Sheet1!$B$2:$B$4</c:f>
              <c:numCache>
                <c:formatCode>###0%</c:formatCode>
                <c:ptCount val="3"/>
                <c:pt idx="0">
                  <c:v>0.48275862068965592</c:v>
                </c:pt>
                <c:pt idx="1">
                  <c:v>0.17241379310344851</c:v>
                </c:pt>
                <c:pt idx="2">
                  <c:v>0.24137931034482796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63-4F1B-860E-CC41C11FF9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Інше місто чи селище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</c:strCache>
            </c:strRef>
          </c:cat>
          <c:val>
            <c:numRef>
              <c:f>Sheet1!$C$2:$C$4</c:f>
              <c:numCache>
                <c:formatCode>###0%</c:formatCode>
                <c:ptCount val="3"/>
                <c:pt idx="0">
                  <c:v>0.37500000000000078</c:v>
                </c:pt>
                <c:pt idx="1">
                  <c:v>0.1500000000000003</c:v>
                </c:pt>
                <c:pt idx="2">
                  <c:v>0.3500000000000007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63-4F1B-860E-CC41C11FF9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3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</c:strCache>
            </c:strRef>
          </c:cat>
          <c:val>
            <c:numRef>
              <c:f>Sheet1!$D$2:$D$4</c:f>
              <c:numCache>
                <c:formatCode>###0%</c:formatCode>
                <c:ptCount val="3"/>
                <c:pt idx="0">
                  <c:v>0.47747747747747832</c:v>
                </c:pt>
                <c:pt idx="1">
                  <c:v>0.17567567567567616</c:v>
                </c:pt>
                <c:pt idx="2">
                  <c:v>0.25675675675675769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63-4F1B-860E-CC41C11FF95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 регіоном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Захід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</c:strCache>
            </c:strRef>
          </c:cat>
          <c:val>
            <c:numRef>
              <c:f>Sheet1!$B$2:$B$4</c:f>
              <c:numCache>
                <c:formatCode>###0%</c:formatCode>
                <c:ptCount val="3"/>
                <c:pt idx="0">
                  <c:v>0.43593861339735457</c:v>
                </c:pt>
                <c:pt idx="1">
                  <c:v>0.12780522331313593</c:v>
                </c:pt>
                <c:pt idx="2">
                  <c:v>0.28553282863305351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D-42F3-B88F-164689E852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Центр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</c:strCache>
            </c:strRef>
          </c:cat>
          <c:val>
            <c:numRef>
              <c:f>Sheet1!$C$2:$C$4</c:f>
              <c:numCache>
                <c:formatCode>###0%</c:formatCode>
                <c:ptCount val="3"/>
                <c:pt idx="0">
                  <c:v>0.42117271729709349</c:v>
                </c:pt>
                <c:pt idx="1">
                  <c:v>0.22288168544966569</c:v>
                </c:pt>
                <c:pt idx="2">
                  <c:v>0.29804547117151248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D-42F3-B88F-164689E852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Південний Схід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Онлайн</c:v>
                </c:pt>
                <c:pt idx="1">
                  <c:v>Офлайн</c:v>
                </c:pt>
                <c:pt idx="2">
                  <c:v>Змішаний</c:v>
                </c:pt>
              </c:strCache>
            </c:strRef>
          </c:cat>
          <c:val>
            <c:numRef>
              <c:f>Sheet1!$D$2:$D$4</c:f>
              <c:numCache>
                <c:formatCode>###0%</c:formatCode>
                <c:ptCount val="3"/>
                <c:pt idx="0">
                  <c:v>0.51815288142867411</c:v>
                </c:pt>
                <c:pt idx="1">
                  <c:v>0.16028587778069209</c:v>
                </c:pt>
                <c:pt idx="2">
                  <c:v>0.23645955032068888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4D-42F3-B88F-164689E852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1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4343838731789043"/>
          <c:h val="0.882986188297853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 w="50800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3500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100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A3-4684-96D1-70051101A58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A3-4684-96D1-70051101A58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A3-4684-96D1-70051101A58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 w="50800">
                <a:gradFill flip="none" rotWithShape="1">
                  <a:gsLst>
                    <a:gs pos="0">
                      <a:schemeClr val="accent5">
                        <a:lumMod val="40000"/>
                        <a:lumOff val="60000"/>
                      </a:schemeClr>
                    </a:gs>
                    <a:gs pos="3500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chemeClr val="accent5">
                        <a:lumMod val="100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A3-4684-96D1-70051101A5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Кількагодинний тренінг</c:v>
                </c:pt>
                <c:pt idx="1">
                  <c:v>Кількаденний курс</c:v>
                </c:pt>
                <c:pt idx="2">
                  <c:v>Тижневий курс</c:v>
                </c:pt>
                <c:pt idx="3">
                  <c:v>Двотижневий курс</c:v>
                </c:pt>
                <c:pt idx="4">
                  <c:v>Важко відповісти</c:v>
                </c:pt>
              </c:strCache>
            </c:strRef>
          </c:cat>
          <c:val>
            <c:numRef>
              <c:f>Sheet1!$B$2:$B$6</c:f>
              <c:numCache>
                <c:formatCode>###0%</c:formatCode>
                <c:ptCount val="5"/>
                <c:pt idx="0">
                  <c:v>0.24967834761568641</c:v>
                </c:pt>
                <c:pt idx="1">
                  <c:v>0.30853509710167648</c:v>
                </c:pt>
                <c:pt idx="2">
                  <c:v>0.30847661484998296</c:v>
                </c:pt>
                <c:pt idx="3">
                  <c:v>8.324560995579329E-2</c:v>
                </c:pt>
                <c:pt idx="4">
                  <c:v>5.0064330476863012E-2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A3-4684-96D1-70051101A5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12223007"/>
        <c:axId val="1049149599"/>
      </c:barChart>
      <c:valAx>
        <c:axId val="1049149599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812223007"/>
        <c:crosses val="autoZero"/>
        <c:crossBetween val="between"/>
      </c:valAx>
      <c:catAx>
        <c:axId val="812223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04914959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600" b="0" i="0" u="none" strike="noStrike" kern="1200" spc="0" baseline="0" dirty="0">
                <a:solidFill>
                  <a:schemeClr val="accent3"/>
                </a:solidFill>
              </a:rPr>
              <a:t>Зріз за типом поселення</a:t>
            </a:r>
            <a:endParaRPr lang="en-US" sz="1600" b="0" i="0" u="none" strike="noStrike" kern="1200" spc="0" baseline="0" dirty="0">
              <a:solidFill>
                <a:schemeClr val="accent3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3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Двотижневий курс</c:v>
                </c:pt>
                <c:pt idx="1">
                  <c:v>Тижневий курс</c:v>
                </c:pt>
                <c:pt idx="2">
                  <c:v>Кількаденний курс</c:v>
                </c:pt>
                <c:pt idx="3">
                  <c:v>Кількагодинний тренінг</c:v>
                </c:pt>
              </c:strCache>
            </c:strRef>
          </c:cat>
          <c:val>
            <c:numRef>
              <c:f>Sheet1!$B$2:$B$5</c:f>
              <c:numCache>
                <c:formatCode>###0%</c:formatCode>
                <c:ptCount val="4"/>
                <c:pt idx="0">
                  <c:v>9.0090090090090266E-2</c:v>
                </c:pt>
                <c:pt idx="1">
                  <c:v>0.29729729729729842</c:v>
                </c:pt>
                <c:pt idx="2">
                  <c:v>0.29279279279279391</c:v>
                </c:pt>
                <c:pt idx="3">
                  <c:v>0.2747747747747758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1F-4149-81A8-FD0CED01E9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Інше місто чи селище</c:v>
                </c:pt>
              </c:strCache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Двотижневий курс</c:v>
                </c:pt>
                <c:pt idx="1">
                  <c:v>Тижневий курс</c:v>
                </c:pt>
                <c:pt idx="2">
                  <c:v>Кількаденний курс</c:v>
                </c:pt>
                <c:pt idx="3">
                  <c:v>Кількагодинний тренінг</c:v>
                </c:pt>
              </c:strCache>
            </c:strRef>
          </c:cat>
          <c:val>
            <c:numRef>
              <c:f>Sheet1!$C$2:$C$5</c:f>
              <c:numCache>
                <c:formatCode>###0%</c:formatCode>
                <c:ptCount val="4"/>
                <c:pt idx="0">
                  <c:v>2.5000000000000043E-2</c:v>
                </c:pt>
                <c:pt idx="1">
                  <c:v>0.37500000000000078</c:v>
                </c:pt>
                <c:pt idx="2">
                  <c:v>0.3500000000000007</c:v>
                </c:pt>
                <c:pt idx="3">
                  <c:v>0.2000000000000004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1F-4149-81A8-FD0CED01E9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Обласний центр</c:v>
                </c:pt>
              </c:strCache>
            </c:strRef>
          </c:tx>
          <c:spPr>
            <a:solidFill>
              <a:schemeClr val="accent3">
                <a:lumMod val="10000"/>
                <a:lumOff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Двотижневий курс</c:v>
                </c:pt>
                <c:pt idx="1">
                  <c:v>Тижневий курс</c:v>
                </c:pt>
                <c:pt idx="2">
                  <c:v>Кількаденний курс</c:v>
                </c:pt>
                <c:pt idx="3">
                  <c:v>Кількагодинний тренінг</c:v>
                </c:pt>
              </c:strCache>
            </c:strRef>
          </c:cat>
          <c:val>
            <c:numRef>
              <c:f>Sheet1!$D$2:$D$5</c:f>
              <c:numCache>
                <c:formatCode>###0%</c:formatCode>
                <c:ptCount val="4"/>
                <c:pt idx="0">
                  <c:v>0.13793103448275881</c:v>
                </c:pt>
                <c:pt idx="1">
                  <c:v>0.25862068965517282</c:v>
                </c:pt>
                <c:pt idx="2">
                  <c:v>0.31034482758620735</c:v>
                </c:pt>
                <c:pt idx="3">
                  <c:v>0.2241379310344831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1F-4149-81A8-FD0CED01E9A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54636160"/>
        <c:axId val="1191875392"/>
      </c:barChart>
      <c:catAx>
        <c:axId val="1154636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191875392"/>
        <c:crosses val="autoZero"/>
        <c:auto val="1"/>
        <c:lblAlgn val="ctr"/>
        <c:lblOffset val="100"/>
        <c:noMultiLvlLbl val="0"/>
      </c:catAx>
      <c:valAx>
        <c:axId val="1191875392"/>
        <c:scaling>
          <c:orientation val="minMax"/>
          <c:max val="0.45"/>
          <c:min val="0"/>
        </c:scaling>
        <c:delete val="1"/>
        <c:axPos val="b"/>
        <c:numFmt formatCode="###0%" sourceLinked="1"/>
        <c:majorTickMark val="out"/>
        <c:minorTickMark val="none"/>
        <c:tickLblPos val="nextTo"/>
        <c:crossAx val="11546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3"/>
              </a:solidFill>
              <a:latin typeface="+mn-lt"/>
              <a:ea typeface="+mn-ea"/>
              <a:cs typeface="+mn-cs"/>
            </a:defRPr>
          </a:pPr>
          <a:endParaRPr lang="ru-U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95000"/>
        </a:schemeClr>
      </a:solidFill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ru-RU" sz="1800">
                <a:solidFill>
                  <a:srgbClr val="5F5F5F"/>
                </a:solidFill>
              </a:rPr>
              <a:t>Стать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106203459420587"/>
          <c:y val="0.20425607067045717"/>
          <c:w val="0.41691552767243795"/>
          <c:h val="0.6838994777217282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  <c:txPr>
        <a:bodyPr/>
        <a:lstStyle/>
        <a:p>
          <a:pPr>
            <a:defRPr sz="1400">
              <a:latin typeface="Myriad Pro"/>
            </a:defRPr>
          </a:pPr>
          <a:endParaRPr lang="ru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UA"/>
    </a:p>
  </c:txPr>
  <c:externalData r:id="rId1">
    <c:autoUpdate val="0"/>
  </c:externalData>
  <c:userShapes r:id="rId2"/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solidFill>
                  <a:schemeClr val="tx2">
                    <a:lumMod val="50000"/>
                  </a:schemeClr>
                </a:solidFill>
                <a:effectLst/>
              </a:rPr>
              <a:t>Предмет який викладає опитаний</a:t>
            </a:r>
            <a:endParaRPr lang="en-US" sz="1800" dirty="0">
              <a:solidFill>
                <a:schemeClr val="tx2">
                  <a:lumMod val="50000"/>
                </a:schemeClr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0.56881309372532685"/>
          <c:y val="0.11298552632778124"/>
          <c:w val="0.40281813246760562"/>
          <c:h val="0.85740542962468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EC-4286-8A0D-23A60556C23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Важко відповісти / Немає відповіді</c:v>
                </c:pt>
                <c:pt idx="1">
                  <c:v>Інше</c:v>
                </c:pt>
                <c:pt idx="2">
                  <c:v>Медіаграмотність </c:v>
                </c:pt>
                <c:pt idx="3">
                  <c:v>Фізкультура</c:v>
                </c:pt>
                <c:pt idx="4">
                  <c:v>Трудове навчання</c:v>
                </c:pt>
                <c:pt idx="5">
                  <c:v>Мистецтво</c:v>
                </c:pt>
                <c:pt idx="6">
                  <c:v>Право</c:v>
                </c:pt>
                <c:pt idx="7">
                  <c:v>Іноземна мова</c:v>
                </c:pt>
                <c:pt idx="8">
                  <c:v>Зарубіжна література</c:v>
                </c:pt>
                <c:pt idx="9">
                  <c:v>Історія</c:v>
                </c:pt>
                <c:pt idx="10">
                  <c:v>Предмети початкової школи</c:v>
                </c:pt>
                <c:pt idx="11">
                  <c:v>Географія/ Біологія / Хімія</c:v>
                </c:pt>
                <c:pt idx="12">
                  <c:v>Математика/ Фізика/ Астрономія/ Інформатика</c:v>
                </c:pt>
                <c:pt idx="13">
                  <c:v>Українська мова та література</c:v>
                </c:pt>
              </c:strCache>
            </c:strRef>
          </c:cat>
          <c:val>
            <c:numRef>
              <c:f>Sheet1!$B$2:$B$15</c:f>
              <c:numCache>
                <c:formatCode>###0%</c:formatCode>
                <c:ptCount val="14"/>
                <c:pt idx="0">
                  <c:v>3.226543228674978E-2</c:v>
                </c:pt>
                <c:pt idx="1">
                  <c:v>0.14488789089957688</c:v>
                </c:pt>
                <c:pt idx="2">
                  <c:v>1.9546144126865395E-2</c:v>
                </c:pt>
                <c:pt idx="3">
                  <c:v>2.1976516038092964E-2</c:v>
                </c:pt>
                <c:pt idx="4">
                  <c:v>3.4179960012753224E-2</c:v>
                </c:pt>
                <c:pt idx="5">
                  <c:v>4.8916944735685891E-2</c:v>
                </c:pt>
                <c:pt idx="6">
                  <c:v>5.1244147809868634E-2</c:v>
                </c:pt>
                <c:pt idx="7">
                  <c:v>5.641439814345825E-2</c:v>
                </c:pt>
                <c:pt idx="8">
                  <c:v>8.816398624498395E-2</c:v>
                </c:pt>
                <c:pt idx="9">
                  <c:v>0.10036743021964427</c:v>
                </c:pt>
                <c:pt idx="10">
                  <c:v>0.12213760858364765</c:v>
                </c:pt>
                <c:pt idx="11">
                  <c:v>0.12249869951330451</c:v>
                </c:pt>
                <c:pt idx="12">
                  <c:v>0.17146722866751291</c:v>
                </c:pt>
                <c:pt idx="13">
                  <c:v>0.21092060785090039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5E-8B4B-A740-B41A7EE5C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579506688"/>
        <c:axId val="581400928"/>
      </c:barChart>
      <c:catAx>
        <c:axId val="57950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581400928"/>
        <c:crosses val="autoZero"/>
        <c:auto val="1"/>
        <c:lblAlgn val="ctr"/>
        <c:lblOffset val="100"/>
        <c:noMultiLvlLbl val="0"/>
      </c:catAx>
      <c:valAx>
        <c:axId val="581400928"/>
        <c:scaling>
          <c:orientation val="minMax"/>
          <c:max val="0.5"/>
          <c:min val="0"/>
        </c:scaling>
        <c:delete val="1"/>
        <c:axPos val="b"/>
        <c:numFmt formatCode="###0%" sourceLinked="1"/>
        <c:majorTickMark val="out"/>
        <c:minorTickMark val="none"/>
        <c:tickLblPos val="nextTo"/>
        <c:crossAx val="57950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effectLst/>
              </a:rPr>
              <a:t>Посада</a:t>
            </a:r>
            <a:endParaRPr lang="en-US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5135673259997861E-2"/>
          <c:y val="0.22857018706581556"/>
          <c:w val="0.94972865348000424"/>
          <c:h val="0.5759623597867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Адміністрація школи</c:v>
                </c:pt>
                <c:pt idx="1">
                  <c:v>Вчитель/ вчителька</c:v>
                </c:pt>
                <c:pt idx="2">
                  <c:v>Асистент/ асистентка вчителя</c:v>
                </c:pt>
                <c:pt idx="3">
                  <c:v>Інше </c:v>
                </c:pt>
              </c:strCache>
            </c:strRef>
          </c:cat>
          <c:val>
            <c:numRef>
              <c:f>Sheet1!$B$2:$B$5</c:f>
              <c:numCache>
                <c:formatCode>###0%</c:formatCode>
                <c:ptCount val="4"/>
                <c:pt idx="0">
                  <c:v>0.88772850958565186</c:v>
                </c:pt>
                <c:pt idx="1">
                  <c:v>7.0748608534322965E-2</c:v>
                </c:pt>
                <c:pt idx="2">
                  <c:v>9.8274582560297068E-3</c:v>
                </c:pt>
                <c:pt idx="3">
                  <c:v>2.922572665429814E-2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84-4F13-A3FE-A667C5D9E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419008"/>
        <c:axId val="1316869360"/>
      </c:barChart>
      <c:catAx>
        <c:axId val="131641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316869360"/>
        <c:crosses val="autoZero"/>
        <c:auto val="1"/>
        <c:lblAlgn val="ctr"/>
        <c:lblOffset val="100"/>
        <c:noMultiLvlLbl val="0"/>
      </c:catAx>
      <c:valAx>
        <c:axId val="1316869360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31641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b="1" dirty="0">
                <a:solidFill>
                  <a:schemeClr val="accent3"/>
                </a:solidFill>
              </a:rPr>
              <a:t>Область</a:t>
            </a:r>
            <a:endParaRPr lang="en-US" b="1" dirty="0">
              <a:solidFill>
                <a:schemeClr val="accent3"/>
              </a:solidFill>
            </a:endParaRPr>
          </a:p>
        </c:rich>
      </c:tx>
      <c:layout>
        <c:manualLayout>
          <c:xMode val="edge"/>
          <c:yMode val="edge"/>
          <c:x val="0.46758578519222893"/>
          <c:y val="1.40624991349348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0.52433363317272597"/>
          <c:y val="0.10014843133929434"/>
          <c:w val="0.44965463231379871"/>
          <c:h val="0.874070320246658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Sheet1!$A$2:$A$26</c:f>
              <c:strCache>
                <c:ptCount val="25"/>
                <c:pt idx="0">
                  <c:v>Київ</c:v>
                </c:pt>
                <c:pt idx="1">
                  <c:v>Вінницька обл</c:v>
                </c:pt>
                <c:pt idx="2">
                  <c:v>Волинська обл</c:v>
                </c:pt>
                <c:pt idx="3">
                  <c:v>Дніпропетровська обл</c:v>
                </c:pt>
                <c:pt idx="4">
                  <c:v>Донецька обл</c:v>
                </c:pt>
                <c:pt idx="5">
                  <c:v>Житомирська обл</c:v>
                </c:pt>
                <c:pt idx="6">
                  <c:v>Закарпатська обл</c:v>
                </c:pt>
                <c:pt idx="7">
                  <c:v>Запорізька обл</c:v>
                </c:pt>
                <c:pt idx="8">
                  <c:v>Івано-Франківська обл</c:v>
                </c:pt>
                <c:pt idx="9">
                  <c:v>Київська обл</c:v>
                </c:pt>
                <c:pt idx="10">
                  <c:v>Кіровоградська обл</c:v>
                </c:pt>
                <c:pt idx="11">
                  <c:v>Луганська обл</c:v>
                </c:pt>
                <c:pt idx="12">
                  <c:v>Львівська обл</c:v>
                </c:pt>
                <c:pt idx="13">
                  <c:v>Миколаївська обл</c:v>
                </c:pt>
                <c:pt idx="14">
                  <c:v>Одеська обл</c:v>
                </c:pt>
                <c:pt idx="15">
                  <c:v>Полтавська обл</c:v>
                </c:pt>
                <c:pt idx="16">
                  <c:v>Рівненська обл</c:v>
                </c:pt>
                <c:pt idx="17">
                  <c:v>Сумська обл</c:v>
                </c:pt>
                <c:pt idx="18">
                  <c:v>Тернопільська обл</c:v>
                </c:pt>
                <c:pt idx="19">
                  <c:v>Харківська обл</c:v>
                </c:pt>
                <c:pt idx="20">
                  <c:v>Херсонська обл</c:v>
                </c:pt>
                <c:pt idx="21">
                  <c:v>Хмельницька обл</c:v>
                </c:pt>
                <c:pt idx="22">
                  <c:v>Черкаська обл</c:v>
                </c:pt>
                <c:pt idx="23">
                  <c:v>Чернівецька обл</c:v>
                </c:pt>
                <c:pt idx="24">
                  <c:v>Чернігівська обл</c:v>
                </c:pt>
              </c:strCache>
            </c:strRef>
          </c:cat>
          <c:val>
            <c:numRef>
              <c:f>Sheet1!$B$2:$B$26</c:f>
              <c:numCache>
                <c:formatCode>###0%</c:formatCode>
                <c:ptCount val="25"/>
                <c:pt idx="0">
                  <c:v>4.4454545454545559E-2</c:v>
                </c:pt>
                <c:pt idx="1">
                  <c:v>4.8675324675324774E-2</c:v>
                </c:pt>
                <c:pt idx="2">
                  <c:v>4.1317563388992042E-2</c:v>
                </c:pt>
                <c:pt idx="3">
                  <c:v>6.6168521954236378E-2</c:v>
                </c:pt>
                <c:pt idx="4">
                  <c:v>2.2124613481756386E-2</c:v>
                </c:pt>
                <c:pt idx="5">
                  <c:v>4.1317563388992042E-2</c:v>
                </c:pt>
                <c:pt idx="6">
                  <c:v>4.6205627705627791E-2</c:v>
                </c:pt>
                <c:pt idx="7">
                  <c:v>3.19007421150279E-2</c:v>
                </c:pt>
                <c:pt idx="8">
                  <c:v>4.3735930735930822E-2</c:v>
                </c:pt>
                <c:pt idx="9">
                  <c:v>5.3614718614718726E-2</c:v>
                </c:pt>
                <c:pt idx="10">
                  <c:v>2.6807359307359363E-2</c:v>
                </c:pt>
                <c:pt idx="11">
                  <c:v>7.357761286332731E-3</c:v>
                </c:pt>
                <c:pt idx="12">
                  <c:v>8.2789115646258682E-2</c:v>
                </c:pt>
                <c:pt idx="13">
                  <c:v>3.1695423623995113E-2</c:v>
                </c:pt>
                <c:pt idx="14">
                  <c:v>5.3717377860235116E-2</c:v>
                </c:pt>
                <c:pt idx="15">
                  <c:v>3.9053184910327846E-2</c:v>
                </c:pt>
                <c:pt idx="16">
                  <c:v>4.3684601113172621E-2</c:v>
                </c:pt>
                <c:pt idx="17">
                  <c:v>2.922572665429814E-2</c:v>
                </c:pt>
                <c:pt idx="18">
                  <c:v>4.6154298082869596E-2</c:v>
                </c:pt>
                <c:pt idx="19">
                  <c:v>5.623840445269028E-2</c:v>
                </c:pt>
                <c:pt idx="20">
                  <c:v>1.2245825602968488E-2</c:v>
                </c:pt>
                <c:pt idx="21">
                  <c:v>3.9001855287569651E-2</c:v>
                </c:pt>
                <c:pt idx="22">
                  <c:v>3.1695423623995113E-2</c:v>
                </c:pt>
                <c:pt idx="23">
                  <c:v>3.1592764378478723E-2</c:v>
                </c:pt>
                <c:pt idx="24">
                  <c:v>2.922572665429814E-2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F-4FF3-A2E3-CE657F146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axId val="1900528128"/>
        <c:axId val="684360351"/>
      </c:barChart>
      <c:catAx>
        <c:axId val="1900528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684360351"/>
        <c:crosses val="autoZero"/>
        <c:auto val="1"/>
        <c:lblAlgn val="ctr"/>
        <c:lblOffset val="100"/>
        <c:noMultiLvlLbl val="0"/>
      </c:catAx>
      <c:valAx>
        <c:axId val="684360351"/>
        <c:scaling>
          <c:orientation val="minMax"/>
        </c:scaling>
        <c:delete val="1"/>
        <c:axPos val="t"/>
        <c:numFmt formatCode="###0%" sourceLinked="1"/>
        <c:majorTickMark val="none"/>
        <c:minorTickMark val="none"/>
        <c:tickLblPos val="nextTo"/>
        <c:crossAx val="1900528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b="1" dirty="0">
                <a:effectLst/>
              </a:rPr>
              <a:t>Тип</a:t>
            </a:r>
            <a:r>
              <a:rPr lang="uk-UA" sz="1800" b="1" baseline="0" dirty="0">
                <a:effectLst/>
              </a:rPr>
              <a:t> поселення</a:t>
            </a:r>
            <a:endParaRPr lang="en-US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UA"/>
        </a:p>
      </c:txPr>
    </c:title>
    <c:autoTitleDeleted val="0"/>
    <c:plotArea>
      <c:layout>
        <c:manualLayout>
          <c:layoutTarget val="inner"/>
          <c:xMode val="edge"/>
          <c:yMode val="edge"/>
          <c:x val="2.5135673259997861E-2"/>
          <c:y val="0.22857018706581556"/>
          <c:w val="0.94972865348000424"/>
          <c:h val="0.5759623597867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Обласний центр</c:v>
                </c:pt>
                <c:pt idx="1">
                  <c:v>Інше місто чи селище</c:v>
                </c:pt>
                <c:pt idx="2">
                  <c:v>Село</c:v>
                </c:pt>
              </c:strCache>
            </c:strRef>
          </c:cat>
          <c:val>
            <c:numRef>
              <c:f>Sheet1!$B$2:$B$4</c:f>
              <c:numCache>
                <c:formatCode>###0%</c:formatCode>
                <c:ptCount val="3"/>
                <c:pt idx="0">
                  <c:v>0.17781818181818193</c:v>
                </c:pt>
                <c:pt idx="1">
                  <c:v>0.22968181818181821</c:v>
                </c:pt>
                <c:pt idx="2">
                  <c:v>0.5924999999999998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13-4747-B9DD-EC69BE86E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419008"/>
        <c:axId val="1316869360"/>
      </c:barChart>
      <c:catAx>
        <c:axId val="131641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UA"/>
          </a:p>
        </c:txPr>
        <c:crossAx val="1316869360"/>
        <c:crosses val="autoZero"/>
        <c:auto val="1"/>
        <c:lblAlgn val="ctr"/>
        <c:lblOffset val="100"/>
        <c:noMultiLvlLbl val="0"/>
      </c:catAx>
      <c:valAx>
        <c:axId val="1316869360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131641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D2CE7-8E65-42A5-9B09-0B14DF38BB3B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51DAC61-1CF9-43B4-A405-54CFF747E2C2}">
      <dgm:prSet/>
      <dgm:spPr/>
      <dgm:t>
        <a:bodyPr/>
        <a:lstStyle/>
        <a:p>
          <a:r>
            <a:rPr lang="uk-UA" dirty="0"/>
            <a:t>Методологія</a:t>
          </a:r>
          <a:r>
            <a:rPr lang="uk-UA" u="sng" dirty="0"/>
            <a:t>		  			</a:t>
          </a:r>
          <a:r>
            <a:rPr lang="en-US" u="sng" dirty="0"/>
            <a:t>3</a:t>
          </a:r>
          <a:endParaRPr lang="en-US" dirty="0"/>
        </a:p>
      </dgm:t>
    </dgm:pt>
    <dgm:pt modelId="{8D88A27F-5B45-4FB1-B7C9-31C64086C145}" type="parTrans" cxnId="{171F2EAF-AE23-4DBD-87BC-3466ECE89B0E}">
      <dgm:prSet/>
      <dgm:spPr/>
      <dgm:t>
        <a:bodyPr/>
        <a:lstStyle/>
        <a:p>
          <a:endParaRPr lang="en-US"/>
        </a:p>
      </dgm:t>
    </dgm:pt>
    <dgm:pt modelId="{2D84CAD6-52CC-4A77-A607-B3C14155E333}" type="sibTrans" cxnId="{171F2EAF-AE23-4DBD-87BC-3466ECE89B0E}">
      <dgm:prSet/>
      <dgm:spPr/>
      <dgm:t>
        <a:bodyPr/>
        <a:lstStyle/>
        <a:p>
          <a:endParaRPr lang="en-US"/>
        </a:p>
      </dgm:t>
    </dgm:pt>
    <dgm:pt modelId="{FB9E2FD1-9FE4-4820-B1C9-3819D96677A7}">
      <dgm:prSet/>
      <dgm:spPr/>
      <dgm:t>
        <a:bodyPr/>
        <a:lstStyle/>
        <a:p>
          <a:r>
            <a:rPr lang="uk-UA" u="none" dirty="0"/>
            <a:t>Резюме</a:t>
          </a:r>
          <a:r>
            <a:rPr lang="uk-UA" u="sng" dirty="0"/>
            <a:t>						4</a:t>
          </a:r>
          <a:endParaRPr lang="en-US" dirty="0"/>
        </a:p>
      </dgm:t>
    </dgm:pt>
    <dgm:pt modelId="{B2E28F77-42C4-4DA5-AD47-FE05700C8AFB}" type="parTrans" cxnId="{222C94AE-A64F-48E2-9531-0CE19D7502C4}">
      <dgm:prSet/>
      <dgm:spPr/>
      <dgm:t>
        <a:bodyPr/>
        <a:lstStyle/>
        <a:p>
          <a:endParaRPr lang="en-US"/>
        </a:p>
      </dgm:t>
    </dgm:pt>
    <dgm:pt modelId="{C2831A92-5E37-40D9-BCCD-5AF6BC9439DE}" type="sibTrans" cxnId="{222C94AE-A64F-48E2-9531-0CE19D7502C4}">
      <dgm:prSet/>
      <dgm:spPr/>
      <dgm:t>
        <a:bodyPr/>
        <a:lstStyle/>
        <a:p>
          <a:endParaRPr lang="en-US"/>
        </a:p>
      </dgm:t>
    </dgm:pt>
    <dgm:pt modelId="{87A21C5D-FF7B-4F33-ACC3-1D7724BBD8D6}">
      <dgm:prSet/>
      <dgm:spPr/>
      <dgm:t>
        <a:bodyPr/>
        <a:lstStyle/>
        <a:p>
          <a:r>
            <a:rPr lang="uk-UA" dirty="0"/>
            <a:t>Основні результати</a:t>
          </a:r>
          <a:r>
            <a:rPr lang="uk-UA" u="sng" dirty="0"/>
            <a:t>				10</a:t>
          </a:r>
          <a:endParaRPr lang="en-US" dirty="0"/>
        </a:p>
      </dgm:t>
    </dgm:pt>
    <dgm:pt modelId="{1C29FAD0-4197-4E6E-AD8F-96171A6C8E81}" type="parTrans" cxnId="{06D8ACE3-812C-4180-BA62-DD210E763F75}">
      <dgm:prSet/>
      <dgm:spPr/>
      <dgm:t>
        <a:bodyPr/>
        <a:lstStyle/>
        <a:p>
          <a:endParaRPr lang="en-US"/>
        </a:p>
      </dgm:t>
    </dgm:pt>
    <dgm:pt modelId="{3CEA8565-5BB0-4452-8551-22068C02319C}" type="sibTrans" cxnId="{06D8ACE3-812C-4180-BA62-DD210E763F75}">
      <dgm:prSet/>
      <dgm:spPr/>
      <dgm:t>
        <a:bodyPr/>
        <a:lstStyle/>
        <a:p>
          <a:endParaRPr lang="en-US"/>
        </a:p>
      </dgm:t>
    </dgm:pt>
    <dgm:pt modelId="{B8C18CEF-0D69-4A23-9666-38F43E9308EA}">
      <dgm:prSet custT="1"/>
      <dgm:spPr/>
      <dgm:t>
        <a:bodyPr/>
        <a:lstStyle/>
        <a:p>
          <a:pPr marL="274638" indent="-103188" algn="l">
            <a:lnSpc>
              <a:spcPct val="100000"/>
            </a:lnSpc>
            <a:spcAft>
              <a:spcPts val="600"/>
            </a:spcAft>
          </a:pPr>
          <a:r>
            <a:rPr lang="uk-UA" sz="1800" b="1" kern="1200" dirty="0">
              <a:latin typeface="+mn-lt"/>
            </a:rPr>
            <a:t>Розділ </a:t>
          </a:r>
          <a:r>
            <a:rPr lang="en-US" sz="1800" b="1" kern="1200" dirty="0">
              <a:latin typeface="+mn-lt"/>
            </a:rPr>
            <a:t>2</a:t>
          </a:r>
          <a:r>
            <a:rPr lang="uk-UA" sz="1800" b="1" kern="1200" dirty="0">
              <a:latin typeface="+mn-lt"/>
            </a:rPr>
            <a:t>. </a:t>
          </a:r>
          <a:r>
            <a:rPr lang="uk-UA" sz="1800" b="0" kern="1200" dirty="0">
              <a:latin typeface="+mn-lt"/>
            </a:rPr>
            <a:t>Медіаграмотність для учнів</a:t>
          </a:r>
          <a:r>
            <a:rPr lang="en-US" sz="1800" u="sng" kern="1200" dirty="0">
              <a:latin typeface="+mn-lt"/>
            </a:rPr>
            <a:t>	</a:t>
          </a:r>
          <a:r>
            <a:rPr lang="uk-UA" sz="1800" u="sng" kern="1200" dirty="0">
              <a:latin typeface="+mn-lt"/>
            </a:rPr>
            <a:t>_______________</a:t>
          </a:r>
          <a:r>
            <a:rPr lang="en-US" sz="1800" u="sng" kern="1200" dirty="0">
              <a:latin typeface="+mn-lt"/>
            </a:rPr>
            <a:t>		1</a:t>
          </a:r>
          <a:r>
            <a:rPr lang="ru-UA" sz="1800" u="sng" kern="1200" dirty="0">
              <a:latin typeface="+mn-lt"/>
            </a:rPr>
            <a:t>6</a:t>
          </a:r>
          <a:endParaRPr lang="en-US" sz="1800" kern="1200" dirty="0">
            <a:solidFill>
              <a:schemeClr val="tx1"/>
            </a:solidFill>
            <a:latin typeface="+mn-lt"/>
          </a:endParaRPr>
        </a:p>
      </dgm:t>
    </dgm:pt>
    <dgm:pt modelId="{8AC84063-5495-4415-B4AF-F04494B11A29}" type="parTrans" cxnId="{DA66A256-77A9-41F5-9A3A-4958CEE200A7}">
      <dgm:prSet/>
      <dgm:spPr/>
      <dgm:t>
        <a:bodyPr/>
        <a:lstStyle/>
        <a:p>
          <a:endParaRPr lang="en-US"/>
        </a:p>
      </dgm:t>
    </dgm:pt>
    <dgm:pt modelId="{6B57BBCD-1775-4050-B491-A9896636F8FE}" type="sibTrans" cxnId="{DA66A256-77A9-41F5-9A3A-4958CEE200A7}">
      <dgm:prSet/>
      <dgm:spPr/>
      <dgm:t>
        <a:bodyPr/>
        <a:lstStyle/>
        <a:p>
          <a:endParaRPr lang="en-US"/>
        </a:p>
      </dgm:t>
    </dgm:pt>
    <dgm:pt modelId="{AF694BFE-CF78-41F6-98F4-2C3A2877B5EA}">
      <dgm:prSet custT="1"/>
      <dgm:spPr/>
      <dgm:t>
        <a:bodyPr/>
        <a:lstStyle/>
        <a:p>
          <a:pPr marL="0" indent="177800" algn="l">
            <a:lnSpc>
              <a:spcPct val="100000"/>
            </a:lnSpc>
            <a:spcAft>
              <a:spcPts val="600"/>
            </a:spcAft>
          </a:pPr>
          <a:r>
            <a:rPr lang="uk-UA" sz="1800" b="1" kern="1200" dirty="0">
              <a:latin typeface="+mn-lt"/>
            </a:rPr>
            <a:t>Розділ 3. </a:t>
          </a:r>
          <a:r>
            <a:rPr lang="uk-UA" sz="1800" b="0" kern="1200" dirty="0">
              <a:latin typeface="+mn-lt"/>
            </a:rPr>
            <a:t>Підвищення рівня медіаграмотності</a:t>
          </a:r>
          <a:r>
            <a:rPr lang="uk-UA" sz="1800" u="sng" kern="1200" dirty="0">
              <a:latin typeface="+mn-lt"/>
            </a:rPr>
            <a:t>   </a:t>
          </a:r>
          <a:r>
            <a:rPr lang="en-US" sz="1800" u="sng" kern="1200" dirty="0">
              <a:latin typeface="+mn-lt"/>
            </a:rPr>
            <a:t>			2</a:t>
          </a:r>
          <a:r>
            <a:rPr lang="ru-UA" sz="1800" u="sng" kern="1200" dirty="0">
              <a:latin typeface="+mn-lt"/>
            </a:rPr>
            <a:t>6</a:t>
          </a:r>
          <a:endParaRPr lang="en-US" sz="1800" kern="1200" dirty="0">
            <a:latin typeface="+mn-lt"/>
          </a:endParaRPr>
        </a:p>
      </dgm:t>
    </dgm:pt>
    <dgm:pt modelId="{DE89520E-3AFC-48D0-BFDE-44C2F74A6CCA}" type="parTrans" cxnId="{3B7EF103-24C6-43C6-8BFB-2A649580B09F}">
      <dgm:prSet/>
      <dgm:spPr/>
      <dgm:t>
        <a:bodyPr/>
        <a:lstStyle/>
        <a:p>
          <a:endParaRPr lang="en-US"/>
        </a:p>
      </dgm:t>
    </dgm:pt>
    <dgm:pt modelId="{D5819714-0BB5-4FC6-83B6-D52E2EF9CFA5}" type="sibTrans" cxnId="{3B7EF103-24C6-43C6-8BFB-2A649580B09F}">
      <dgm:prSet/>
      <dgm:spPr/>
      <dgm:t>
        <a:bodyPr/>
        <a:lstStyle/>
        <a:p>
          <a:endParaRPr lang="en-US"/>
        </a:p>
      </dgm:t>
    </dgm:pt>
    <dgm:pt modelId="{8F78480B-B498-436C-A1F2-9E7230BB7B53}">
      <dgm:prSet custT="1"/>
      <dgm:spPr/>
      <dgm:t>
        <a:bodyPr/>
        <a:lstStyle/>
        <a:p>
          <a:pPr marL="274638" indent="-103188" algn="l">
            <a:lnSpc>
              <a:spcPct val="100000"/>
            </a:lnSpc>
            <a:spcAft>
              <a:spcPts val="600"/>
            </a:spcAft>
          </a:pPr>
          <a:r>
            <a:rPr lang="uk-UA" sz="1800" b="1" kern="1200" dirty="0">
              <a:latin typeface="+mn-lt"/>
            </a:rPr>
            <a:t>Розділ </a:t>
          </a:r>
          <a:r>
            <a:rPr lang="en-US" sz="1800" b="1" kern="1200" dirty="0">
              <a:latin typeface="+mn-lt"/>
            </a:rPr>
            <a:t>1</a:t>
          </a:r>
          <a:r>
            <a:rPr lang="uk-UA" sz="1800" b="1" kern="1200" dirty="0">
              <a:latin typeface="+mn-lt"/>
            </a:rPr>
            <a:t>. </a:t>
          </a:r>
          <a:r>
            <a:rPr lang="uk-UA" sz="1800" b="0" kern="1200" dirty="0">
              <a:latin typeface="+mn-lt"/>
            </a:rPr>
            <a:t>Медіаграмотність для </a:t>
          </a:r>
          <a:r>
            <a:rPr lang="uk-UA" sz="1800" b="0" u="none" kern="1200" dirty="0">
              <a:latin typeface="+mn-lt"/>
            </a:rPr>
            <a:t>вчителів</a:t>
          </a:r>
          <a:r>
            <a:rPr lang="en-US" sz="1800" b="0" u="sng" kern="1200" dirty="0">
              <a:latin typeface="+mn-lt"/>
            </a:rPr>
            <a:t>				</a:t>
          </a:r>
          <a:r>
            <a:rPr lang="uk-UA" sz="1800" u="sng" kern="1200" dirty="0">
              <a:latin typeface="+mn-lt"/>
            </a:rPr>
            <a:t>10 </a:t>
          </a:r>
          <a:endParaRPr lang="en-US" sz="1800" kern="1200" dirty="0">
            <a:solidFill>
              <a:schemeClr val="tx1"/>
            </a:solidFill>
            <a:latin typeface="+mn-lt"/>
          </a:endParaRPr>
        </a:p>
      </dgm:t>
    </dgm:pt>
    <dgm:pt modelId="{A43D3008-C5F2-4B3F-AD63-FE22CBC182F2}" type="parTrans" cxnId="{1EE9B877-1520-4CA1-A817-09B7D423DB88}">
      <dgm:prSet/>
      <dgm:spPr/>
      <dgm:t>
        <a:bodyPr/>
        <a:lstStyle/>
        <a:p>
          <a:endParaRPr lang="uk-UA"/>
        </a:p>
      </dgm:t>
    </dgm:pt>
    <dgm:pt modelId="{AFB07AD7-C762-4BEC-9CBF-2B93E8FF7CC7}" type="sibTrans" cxnId="{1EE9B877-1520-4CA1-A817-09B7D423DB88}">
      <dgm:prSet/>
      <dgm:spPr/>
      <dgm:t>
        <a:bodyPr/>
        <a:lstStyle/>
        <a:p>
          <a:endParaRPr lang="uk-UA"/>
        </a:p>
      </dgm:t>
    </dgm:pt>
    <dgm:pt modelId="{0BB62A5C-5CFA-46BF-A06B-E972C9EBFBBF}">
      <dgm:prSet custT="1"/>
      <dgm:spPr/>
      <dgm:t>
        <a:bodyPr/>
        <a:lstStyle/>
        <a:p>
          <a:pPr marL="0" indent="177800" algn="l">
            <a:lnSpc>
              <a:spcPct val="100000"/>
            </a:lnSpc>
            <a:spcAft>
              <a:spcPts val="600"/>
            </a:spcAft>
          </a:pPr>
          <a:r>
            <a:rPr lang="uk-UA" sz="1800" b="1" kern="1200" dirty="0">
              <a:latin typeface="+mn-lt"/>
            </a:rPr>
            <a:t>Розділ 5</a:t>
          </a:r>
          <a:r>
            <a:rPr lang="uk-UA" sz="1800" b="1" kern="1200" dirty="0">
              <a:solidFill>
                <a:schemeClr val="tx2"/>
              </a:solidFill>
              <a:latin typeface="+mn-lt"/>
            </a:rPr>
            <a:t>. </a:t>
          </a:r>
          <a:r>
            <a:rPr lang="uk-UA" sz="1800" kern="1200" dirty="0">
              <a:solidFill>
                <a:schemeClr val="tx2"/>
              </a:solidFill>
              <a:latin typeface="+mn-lt"/>
            </a:rPr>
            <a:t>Портрет аудиторії</a:t>
          </a:r>
          <a:r>
            <a:rPr lang="uk-UA" sz="1800" u="sng" kern="1200" dirty="0">
              <a:latin typeface="+mn-lt"/>
            </a:rPr>
            <a:t>			</a:t>
          </a:r>
          <a:r>
            <a:rPr lang="en-US" sz="1800" u="sng" kern="1200" dirty="0">
              <a:latin typeface="+mn-lt"/>
            </a:rPr>
            <a:t>			</a:t>
          </a:r>
          <a:r>
            <a:rPr lang="ru-UA" sz="1800" u="sng" kern="1200" dirty="0">
              <a:latin typeface="+mn-lt"/>
            </a:rPr>
            <a:t>32</a:t>
          </a:r>
          <a:endParaRPr lang="en-US" sz="1800" kern="1200" dirty="0">
            <a:latin typeface="+mn-lt"/>
          </a:endParaRPr>
        </a:p>
      </dgm:t>
    </dgm:pt>
    <dgm:pt modelId="{8B2FC848-8BF4-4810-BA38-7982F1EADBE1}" type="sibTrans" cxnId="{1FB1575B-98AA-47C8-A9F2-767262CC1210}">
      <dgm:prSet/>
      <dgm:spPr/>
      <dgm:t>
        <a:bodyPr/>
        <a:lstStyle/>
        <a:p>
          <a:endParaRPr lang="uk-UA"/>
        </a:p>
      </dgm:t>
    </dgm:pt>
    <dgm:pt modelId="{D7839354-865C-4842-8642-1D416C8FF449}" type="parTrans" cxnId="{1FB1575B-98AA-47C8-A9F2-767262CC1210}">
      <dgm:prSet/>
      <dgm:spPr/>
      <dgm:t>
        <a:bodyPr/>
        <a:lstStyle/>
        <a:p>
          <a:endParaRPr lang="uk-UA"/>
        </a:p>
      </dgm:t>
    </dgm:pt>
    <dgm:pt modelId="{D7F7C8E2-ECA2-4DD3-9394-1BBCC2358215}" type="pres">
      <dgm:prSet presAssocID="{058D2CE7-8E65-42A5-9B09-0B14DF38BB3B}" presName="linear" presStyleCnt="0">
        <dgm:presLayoutVars>
          <dgm:animLvl val="lvl"/>
          <dgm:resizeHandles val="exact"/>
        </dgm:presLayoutVars>
      </dgm:prSet>
      <dgm:spPr/>
    </dgm:pt>
    <dgm:pt modelId="{8D4A9A52-6171-4180-B7F3-F5D380DBC101}" type="pres">
      <dgm:prSet presAssocID="{451DAC61-1CF9-43B4-A405-54CFF747E2C2}" presName="parentText" presStyleLbl="node1" presStyleIdx="0" presStyleCnt="3" custScaleY="48472" custLinFactNeighborX="-264">
        <dgm:presLayoutVars>
          <dgm:chMax val="0"/>
          <dgm:bulletEnabled val="1"/>
        </dgm:presLayoutVars>
      </dgm:prSet>
      <dgm:spPr/>
    </dgm:pt>
    <dgm:pt modelId="{1B88B405-F841-467D-B85E-C61CD0E7AD73}" type="pres">
      <dgm:prSet presAssocID="{2D84CAD6-52CC-4A77-A607-B3C14155E333}" presName="spacer" presStyleCnt="0"/>
      <dgm:spPr/>
    </dgm:pt>
    <dgm:pt modelId="{7123AE4C-EDE7-43BE-81D8-B945C5C146CA}" type="pres">
      <dgm:prSet presAssocID="{FB9E2FD1-9FE4-4820-B1C9-3819D96677A7}" presName="parentText" presStyleLbl="node1" presStyleIdx="1" presStyleCnt="3" custScaleY="39997">
        <dgm:presLayoutVars>
          <dgm:chMax val="0"/>
          <dgm:bulletEnabled val="1"/>
        </dgm:presLayoutVars>
      </dgm:prSet>
      <dgm:spPr/>
    </dgm:pt>
    <dgm:pt modelId="{E0CFB832-39B2-4E85-8388-D184497CD00D}" type="pres">
      <dgm:prSet presAssocID="{C2831A92-5E37-40D9-BCCD-5AF6BC9439DE}" presName="spacer" presStyleCnt="0"/>
      <dgm:spPr/>
    </dgm:pt>
    <dgm:pt modelId="{7F7C39DA-3681-4079-829D-C16C5002E8DF}" type="pres">
      <dgm:prSet presAssocID="{87A21C5D-FF7B-4F33-ACC3-1D7724BBD8D6}" presName="parentText" presStyleLbl="node1" presStyleIdx="2" presStyleCnt="3" custScaleY="43823">
        <dgm:presLayoutVars>
          <dgm:chMax val="0"/>
          <dgm:bulletEnabled val="1"/>
        </dgm:presLayoutVars>
      </dgm:prSet>
      <dgm:spPr/>
    </dgm:pt>
    <dgm:pt modelId="{5D7770D3-AB85-4910-9B9C-AA5B7920AD55}" type="pres">
      <dgm:prSet presAssocID="{87A21C5D-FF7B-4F33-ACC3-1D7724BBD8D6}" presName="childText" presStyleLbl="revTx" presStyleIdx="0" presStyleCnt="1" custScaleY="100749">
        <dgm:presLayoutVars>
          <dgm:bulletEnabled val="1"/>
        </dgm:presLayoutVars>
      </dgm:prSet>
      <dgm:spPr/>
    </dgm:pt>
  </dgm:ptLst>
  <dgm:cxnLst>
    <dgm:cxn modelId="{3B7EF103-24C6-43C6-8BFB-2A649580B09F}" srcId="{87A21C5D-FF7B-4F33-ACC3-1D7724BBD8D6}" destId="{AF694BFE-CF78-41F6-98F4-2C3A2877B5EA}" srcOrd="2" destOrd="0" parTransId="{DE89520E-3AFC-48D0-BFDE-44C2F74A6CCA}" sibTransId="{D5819714-0BB5-4FC6-83B6-D52E2EF9CFA5}"/>
    <dgm:cxn modelId="{BDEF5B06-070C-436F-BB11-07B49EEA9DA9}" type="presOf" srcId="{8F78480B-B498-436C-A1F2-9E7230BB7B53}" destId="{5D7770D3-AB85-4910-9B9C-AA5B7920AD55}" srcOrd="0" destOrd="0" presId="urn:microsoft.com/office/officeart/2005/8/layout/vList2"/>
    <dgm:cxn modelId="{ADA78409-DB26-4353-A39B-E278418609F3}" type="presOf" srcId="{B8C18CEF-0D69-4A23-9666-38F43E9308EA}" destId="{5D7770D3-AB85-4910-9B9C-AA5B7920AD55}" srcOrd="0" destOrd="1" presId="urn:microsoft.com/office/officeart/2005/8/layout/vList2"/>
    <dgm:cxn modelId="{2E19F33C-6DAF-40D1-A244-72C52CD332DB}" type="presOf" srcId="{87A21C5D-FF7B-4F33-ACC3-1D7724BBD8D6}" destId="{7F7C39DA-3681-4079-829D-C16C5002E8DF}" srcOrd="0" destOrd="0" presId="urn:microsoft.com/office/officeart/2005/8/layout/vList2"/>
    <dgm:cxn modelId="{431B2B4D-EFD6-4C6D-AF6D-33D6DFE2031D}" type="presOf" srcId="{AF694BFE-CF78-41F6-98F4-2C3A2877B5EA}" destId="{5D7770D3-AB85-4910-9B9C-AA5B7920AD55}" srcOrd="0" destOrd="2" presId="urn:microsoft.com/office/officeart/2005/8/layout/vList2"/>
    <dgm:cxn modelId="{DA66A256-77A9-41F5-9A3A-4958CEE200A7}" srcId="{87A21C5D-FF7B-4F33-ACC3-1D7724BBD8D6}" destId="{B8C18CEF-0D69-4A23-9666-38F43E9308EA}" srcOrd="1" destOrd="0" parTransId="{8AC84063-5495-4415-B4AF-F04494B11A29}" sibTransId="{6B57BBCD-1775-4050-B491-A9896636F8FE}"/>
    <dgm:cxn modelId="{1FB1575B-98AA-47C8-A9F2-767262CC1210}" srcId="{87A21C5D-FF7B-4F33-ACC3-1D7724BBD8D6}" destId="{0BB62A5C-5CFA-46BF-A06B-E972C9EBFBBF}" srcOrd="3" destOrd="0" parTransId="{D7839354-865C-4842-8642-1D416C8FF449}" sibTransId="{8B2FC848-8BF4-4810-BA38-7982F1EADBE1}"/>
    <dgm:cxn modelId="{1EE9B877-1520-4CA1-A817-09B7D423DB88}" srcId="{87A21C5D-FF7B-4F33-ACC3-1D7724BBD8D6}" destId="{8F78480B-B498-436C-A1F2-9E7230BB7B53}" srcOrd="0" destOrd="0" parTransId="{A43D3008-C5F2-4B3F-AD63-FE22CBC182F2}" sibTransId="{AFB07AD7-C762-4BEC-9CBF-2B93E8FF7CC7}"/>
    <dgm:cxn modelId="{6732F08F-7FA4-4EC8-B0E4-1FBB763F9E87}" type="presOf" srcId="{058D2CE7-8E65-42A5-9B09-0B14DF38BB3B}" destId="{D7F7C8E2-ECA2-4DD3-9394-1BBCC2358215}" srcOrd="0" destOrd="0" presId="urn:microsoft.com/office/officeart/2005/8/layout/vList2"/>
    <dgm:cxn modelId="{222C94AE-A64F-48E2-9531-0CE19D7502C4}" srcId="{058D2CE7-8E65-42A5-9B09-0B14DF38BB3B}" destId="{FB9E2FD1-9FE4-4820-B1C9-3819D96677A7}" srcOrd="1" destOrd="0" parTransId="{B2E28F77-42C4-4DA5-AD47-FE05700C8AFB}" sibTransId="{C2831A92-5E37-40D9-BCCD-5AF6BC9439DE}"/>
    <dgm:cxn modelId="{171F2EAF-AE23-4DBD-87BC-3466ECE89B0E}" srcId="{058D2CE7-8E65-42A5-9B09-0B14DF38BB3B}" destId="{451DAC61-1CF9-43B4-A405-54CFF747E2C2}" srcOrd="0" destOrd="0" parTransId="{8D88A27F-5B45-4FB1-B7C9-31C64086C145}" sibTransId="{2D84CAD6-52CC-4A77-A607-B3C14155E333}"/>
    <dgm:cxn modelId="{86777CCC-849A-4A9C-A71F-520D4FB9EACC}" type="presOf" srcId="{451DAC61-1CF9-43B4-A405-54CFF747E2C2}" destId="{8D4A9A52-6171-4180-B7F3-F5D380DBC101}" srcOrd="0" destOrd="0" presId="urn:microsoft.com/office/officeart/2005/8/layout/vList2"/>
    <dgm:cxn modelId="{06D8ACE3-812C-4180-BA62-DD210E763F75}" srcId="{058D2CE7-8E65-42A5-9B09-0B14DF38BB3B}" destId="{87A21C5D-FF7B-4F33-ACC3-1D7724BBD8D6}" srcOrd="2" destOrd="0" parTransId="{1C29FAD0-4197-4E6E-AD8F-96171A6C8E81}" sibTransId="{3CEA8565-5BB0-4452-8551-22068C02319C}"/>
    <dgm:cxn modelId="{9C6818EB-C2DD-44E5-B145-FD17ED80C2EA}" type="presOf" srcId="{0BB62A5C-5CFA-46BF-A06B-E972C9EBFBBF}" destId="{5D7770D3-AB85-4910-9B9C-AA5B7920AD55}" srcOrd="0" destOrd="3" presId="urn:microsoft.com/office/officeart/2005/8/layout/vList2"/>
    <dgm:cxn modelId="{360DF1ED-FB84-46CD-844F-14A4BD62F6E1}" type="presOf" srcId="{FB9E2FD1-9FE4-4820-B1C9-3819D96677A7}" destId="{7123AE4C-EDE7-43BE-81D8-B945C5C146CA}" srcOrd="0" destOrd="0" presId="urn:microsoft.com/office/officeart/2005/8/layout/vList2"/>
    <dgm:cxn modelId="{68F09C05-EC34-470E-A78E-A9BC2C9B3F2F}" type="presParOf" srcId="{D7F7C8E2-ECA2-4DD3-9394-1BBCC2358215}" destId="{8D4A9A52-6171-4180-B7F3-F5D380DBC101}" srcOrd="0" destOrd="0" presId="urn:microsoft.com/office/officeart/2005/8/layout/vList2"/>
    <dgm:cxn modelId="{461B597E-AF52-4DCD-8410-7AF94E884FA5}" type="presParOf" srcId="{D7F7C8E2-ECA2-4DD3-9394-1BBCC2358215}" destId="{1B88B405-F841-467D-B85E-C61CD0E7AD73}" srcOrd="1" destOrd="0" presId="urn:microsoft.com/office/officeart/2005/8/layout/vList2"/>
    <dgm:cxn modelId="{281E10A4-521D-47EB-911E-962BF92AEA16}" type="presParOf" srcId="{D7F7C8E2-ECA2-4DD3-9394-1BBCC2358215}" destId="{7123AE4C-EDE7-43BE-81D8-B945C5C146CA}" srcOrd="2" destOrd="0" presId="urn:microsoft.com/office/officeart/2005/8/layout/vList2"/>
    <dgm:cxn modelId="{486E0353-4D5D-46CD-A0AF-AEB46BEB8D78}" type="presParOf" srcId="{D7F7C8E2-ECA2-4DD3-9394-1BBCC2358215}" destId="{E0CFB832-39B2-4E85-8388-D184497CD00D}" srcOrd="3" destOrd="0" presId="urn:microsoft.com/office/officeart/2005/8/layout/vList2"/>
    <dgm:cxn modelId="{BFA023AA-6E3C-46D5-821A-59928C6C675A}" type="presParOf" srcId="{D7F7C8E2-ECA2-4DD3-9394-1BBCC2358215}" destId="{7F7C39DA-3681-4079-829D-C16C5002E8DF}" srcOrd="4" destOrd="0" presId="urn:microsoft.com/office/officeart/2005/8/layout/vList2"/>
    <dgm:cxn modelId="{0659E893-1582-4891-8650-41855E3EE0E8}" type="presParOf" srcId="{D7F7C8E2-ECA2-4DD3-9394-1BBCC2358215}" destId="{5D7770D3-AB85-4910-9B9C-AA5B7920AD5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08D9D6-5C2E-41ED-A8A7-654D76DE920E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12F72E4-F517-470C-8D42-3A383D7E391E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uk-UA" b="1" dirty="0">
              <a:solidFill>
                <a:schemeClr val="tx1"/>
              </a:solidFill>
            </a:rPr>
            <a:t>Аудиторія</a:t>
          </a:r>
          <a:endParaRPr lang="ru-RU" b="1" dirty="0">
            <a:solidFill>
              <a:schemeClr val="tx1"/>
            </a:solidFill>
          </a:endParaRPr>
        </a:p>
      </dgm:t>
    </dgm:pt>
    <dgm:pt modelId="{DE4A3E0F-11A3-41BA-B6ED-B3159465990D}" type="parTrans" cxnId="{F202A070-8209-44B5-AB65-91862FF3F89A}">
      <dgm:prSet/>
      <dgm:spPr/>
      <dgm:t>
        <a:bodyPr/>
        <a:lstStyle/>
        <a:p>
          <a:endParaRPr lang="ru-RU"/>
        </a:p>
      </dgm:t>
    </dgm:pt>
    <dgm:pt modelId="{B44CE430-B3DB-4114-BE9D-F73176B33D00}" type="sibTrans" cxnId="{F202A070-8209-44B5-AB65-91862FF3F89A}">
      <dgm:prSet/>
      <dgm:spPr/>
      <dgm:t>
        <a:bodyPr/>
        <a:lstStyle/>
        <a:p>
          <a:endParaRPr lang="ru-RU"/>
        </a:p>
      </dgm:t>
    </dgm:pt>
    <dgm:pt modelId="{69B36C9A-1507-4814-8A64-E91261FF992E}">
      <dgm:prSet/>
      <dgm:spPr>
        <a:solidFill>
          <a:schemeClr val="tx2"/>
        </a:solidFill>
      </dgm:spPr>
      <dgm:t>
        <a:bodyPr/>
        <a:lstStyle/>
        <a:p>
          <a:pPr rtl="0"/>
          <a:r>
            <a:rPr lang="uk-UA" b="1" dirty="0"/>
            <a:t>Метод</a:t>
          </a:r>
          <a:endParaRPr lang="ru-RU" b="1" dirty="0"/>
        </a:p>
      </dgm:t>
    </dgm:pt>
    <dgm:pt modelId="{157B8D43-B55A-4969-8675-E5ECF25AB304}" type="parTrans" cxnId="{028473BE-5731-4380-8E4B-206CD8D78D01}">
      <dgm:prSet/>
      <dgm:spPr/>
      <dgm:t>
        <a:bodyPr/>
        <a:lstStyle/>
        <a:p>
          <a:endParaRPr lang="ru-RU"/>
        </a:p>
      </dgm:t>
    </dgm:pt>
    <dgm:pt modelId="{ECE74E1F-1626-45C7-96CD-CCAA4F7B45DC}" type="sibTrans" cxnId="{028473BE-5731-4380-8E4B-206CD8D78D01}">
      <dgm:prSet/>
      <dgm:spPr/>
      <dgm:t>
        <a:bodyPr/>
        <a:lstStyle/>
        <a:p>
          <a:endParaRPr lang="ru-RU"/>
        </a:p>
      </dgm:t>
    </dgm:pt>
    <dgm:pt modelId="{F8B9E9CC-FE9C-44BB-ADAB-2E3C70372CDD}">
      <dgm:prSet/>
      <dgm:spPr>
        <a:solidFill>
          <a:srgbClr val="FFC000"/>
        </a:solidFill>
        <a:ln>
          <a:solidFill>
            <a:srgbClr val="FFC000"/>
          </a:solidFill>
        </a:ln>
      </dgm:spPr>
      <dgm:t>
        <a:bodyPr/>
        <a:lstStyle/>
        <a:p>
          <a:pPr rtl="0"/>
          <a:r>
            <a:rPr lang="uk-UA" b="1" dirty="0">
              <a:solidFill>
                <a:schemeClr val="tx1"/>
              </a:solidFill>
            </a:rPr>
            <a:t>Обсяг вибіркової сукупності</a:t>
          </a:r>
          <a:endParaRPr lang="ru-RU" b="1" dirty="0">
            <a:solidFill>
              <a:schemeClr val="tx1"/>
            </a:solidFill>
          </a:endParaRPr>
        </a:p>
      </dgm:t>
    </dgm:pt>
    <dgm:pt modelId="{C8E91231-F242-4E08-A12C-AA2DE5CC9948}" type="parTrans" cxnId="{7D3C13DC-F122-4E42-B35A-A06405910145}">
      <dgm:prSet/>
      <dgm:spPr/>
      <dgm:t>
        <a:bodyPr/>
        <a:lstStyle/>
        <a:p>
          <a:endParaRPr lang="ru-RU"/>
        </a:p>
      </dgm:t>
    </dgm:pt>
    <dgm:pt modelId="{8DA2464C-2536-4A0D-AC86-ADE68D6D71C1}" type="sibTrans" cxnId="{7D3C13DC-F122-4E42-B35A-A06405910145}">
      <dgm:prSet/>
      <dgm:spPr/>
      <dgm:t>
        <a:bodyPr/>
        <a:lstStyle/>
        <a:p>
          <a:endParaRPr lang="ru-RU"/>
        </a:p>
      </dgm:t>
    </dgm:pt>
    <dgm:pt modelId="{8A996287-358C-4768-8B65-65BDC358DE95}">
      <dgm:prSet/>
      <dgm:spPr>
        <a:solidFill>
          <a:schemeClr val="tx2"/>
        </a:solidFill>
        <a:ln>
          <a:noFill/>
        </a:ln>
      </dgm:spPr>
      <dgm:t>
        <a:bodyPr/>
        <a:lstStyle/>
        <a:p>
          <a:pPr rtl="0"/>
          <a:r>
            <a:rPr lang="uk-UA" b="1" dirty="0"/>
            <a:t>Помилка репрезентативності</a:t>
          </a:r>
          <a:endParaRPr lang="ru-RU" b="1" dirty="0"/>
        </a:p>
      </dgm:t>
    </dgm:pt>
    <dgm:pt modelId="{B013AD38-6000-4D83-BD75-9541BF1059F1}" type="parTrans" cxnId="{273FABAB-B703-48DF-934C-AFD85CA31916}">
      <dgm:prSet/>
      <dgm:spPr/>
      <dgm:t>
        <a:bodyPr/>
        <a:lstStyle/>
        <a:p>
          <a:endParaRPr lang="ru-RU"/>
        </a:p>
      </dgm:t>
    </dgm:pt>
    <dgm:pt modelId="{5CAA1E50-EA14-470E-A040-2A113B26500D}" type="sibTrans" cxnId="{273FABAB-B703-48DF-934C-AFD85CA31916}">
      <dgm:prSet/>
      <dgm:spPr/>
      <dgm:t>
        <a:bodyPr/>
        <a:lstStyle/>
        <a:p>
          <a:endParaRPr lang="ru-RU"/>
        </a:p>
      </dgm:t>
    </dgm:pt>
    <dgm:pt modelId="{6ACBE5A5-2026-49B8-8180-537222AB7D87}">
      <dgm:prSet/>
      <dgm:spPr>
        <a:solidFill>
          <a:srgbClr val="FFC000"/>
        </a:solidFill>
      </dgm:spPr>
      <dgm:t>
        <a:bodyPr/>
        <a:lstStyle/>
        <a:p>
          <a:pPr rtl="0"/>
          <a:r>
            <a:rPr lang="uk-UA" b="1" dirty="0">
              <a:solidFill>
                <a:schemeClr val="tx1"/>
              </a:solidFill>
            </a:rPr>
            <a:t>Терміни дослідження</a:t>
          </a:r>
          <a:endParaRPr lang="ru-RU" b="1" dirty="0">
            <a:solidFill>
              <a:schemeClr val="tx1"/>
            </a:solidFill>
          </a:endParaRPr>
        </a:p>
      </dgm:t>
    </dgm:pt>
    <dgm:pt modelId="{30EE9A86-D429-410F-8EFF-75AA4104AAC8}" type="parTrans" cxnId="{47A8B322-4A92-4897-A1C6-486BCD377463}">
      <dgm:prSet/>
      <dgm:spPr/>
      <dgm:t>
        <a:bodyPr/>
        <a:lstStyle/>
        <a:p>
          <a:endParaRPr lang="ru-RU"/>
        </a:p>
      </dgm:t>
    </dgm:pt>
    <dgm:pt modelId="{6046EBD6-608A-4D9F-AA6E-63BF4D11ED1A}" type="sibTrans" cxnId="{47A8B322-4A92-4897-A1C6-486BCD377463}">
      <dgm:prSet/>
      <dgm:spPr/>
      <dgm:t>
        <a:bodyPr/>
        <a:lstStyle/>
        <a:p>
          <a:endParaRPr lang="ru-RU"/>
        </a:p>
      </dgm:t>
    </dgm:pt>
    <dgm:pt modelId="{BD3D6077-CC74-4316-890D-DCAEA337B7A2}">
      <dgm:prSet/>
      <dgm:spPr>
        <a:ln>
          <a:solidFill>
            <a:schemeClr val="tx2"/>
          </a:solidFill>
        </a:ln>
      </dgm:spPr>
      <dgm:t>
        <a:bodyPr/>
        <a:lstStyle/>
        <a:p>
          <a:pPr rtl="0"/>
          <a:r>
            <a:rPr lang="uk-UA" dirty="0">
              <a:solidFill>
                <a:schemeClr val="accent3"/>
              </a:solidFill>
            </a:rPr>
            <a:t>Вчителі/</a:t>
          </a:r>
          <a:r>
            <a:rPr lang="uk-UA" dirty="0" err="1">
              <a:solidFill>
                <a:schemeClr val="accent3"/>
              </a:solidFill>
            </a:rPr>
            <a:t>ки</a:t>
          </a:r>
          <a:r>
            <a:rPr lang="uk-UA" dirty="0">
              <a:solidFill>
                <a:schemeClr val="accent3"/>
              </a:solidFill>
            </a:rPr>
            <a:t> та адміністрація шкіл по всій Україні.</a:t>
          </a:r>
          <a:endParaRPr lang="uk-UA" noProof="0" dirty="0">
            <a:solidFill>
              <a:schemeClr val="accent3"/>
            </a:solidFill>
          </a:endParaRPr>
        </a:p>
      </dgm:t>
    </dgm:pt>
    <dgm:pt modelId="{FB3A7074-25C3-41D3-8164-1F4289567C50}" type="parTrans" cxnId="{C0732625-7193-4DEB-BB62-0F172B587A59}">
      <dgm:prSet/>
      <dgm:spPr/>
      <dgm:t>
        <a:bodyPr/>
        <a:lstStyle/>
        <a:p>
          <a:endParaRPr lang="ru-RU"/>
        </a:p>
      </dgm:t>
    </dgm:pt>
    <dgm:pt modelId="{32602ABB-6AA2-4D1B-9CA3-347515A7BF56}" type="sibTrans" cxnId="{C0732625-7193-4DEB-BB62-0F172B587A59}">
      <dgm:prSet/>
      <dgm:spPr/>
      <dgm:t>
        <a:bodyPr/>
        <a:lstStyle/>
        <a:p>
          <a:endParaRPr lang="ru-RU"/>
        </a:p>
      </dgm:t>
    </dgm:pt>
    <dgm:pt modelId="{FA20BE10-A22D-4587-948B-D7BA5D372425}">
      <dgm:prSet/>
      <dgm:spPr>
        <a:ln>
          <a:solidFill>
            <a:srgbClr val="FFC000"/>
          </a:solidFill>
        </a:ln>
      </dgm:spPr>
      <dgm:t>
        <a:bodyPr/>
        <a:lstStyle/>
        <a:p>
          <a:pPr rtl="0"/>
          <a:r>
            <a:rPr lang="uk-UA" dirty="0">
              <a:solidFill>
                <a:schemeClr val="accent3"/>
              </a:solidFill>
            </a:rPr>
            <a:t>Стандартизоване інтерв’ю методом </a:t>
          </a:r>
          <a:r>
            <a:rPr lang="en-US" dirty="0">
              <a:solidFill>
                <a:schemeClr val="accent3"/>
              </a:solidFill>
            </a:rPr>
            <a:t>CATI</a:t>
          </a:r>
          <a:endParaRPr lang="ru-RU" noProof="0" dirty="0">
            <a:solidFill>
              <a:schemeClr val="accent3"/>
            </a:solidFill>
          </a:endParaRPr>
        </a:p>
      </dgm:t>
    </dgm:pt>
    <dgm:pt modelId="{20AB4EBD-099B-4F67-B4D8-BE2489243BCA}" type="parTrans" cxnId="{877A7F0D-958C-4CA6-B53D-7F08F7076570}">
      <dgm:prSet/>
      <dgm:spPr/>
      <dgm:t>
        <a:bodyPr/>
        <a:lstStyle/>
        <a:p>
          <a:endParaRPr lang="ru-RU"/>
        </a:p>
      </dgm:t>
    </dgm:pt>
    <dgm:pt modelId="{E90C82CB-3B0F-44E7-891E-6B3098FF8C68}" type="sibTrans" cxnId="{877A7F0D-958C-4CA6-B53D-7F08F7076570}">
      <dgm:prSet/>
      <dgm:spPr/>
      <dgm:t>
        <a:bodyPr/>
        <a:lstStyle/>
        <a:p>
          <a:endParaRPr lang="ru-RU"/>
        </a:p>
      </dgm:t>
    </dgm:pt>
    <dgm:pt modelId="{3B96AF8C-E79E-44F8-AE1E-4543E0491605}">
      <dgm:prSet/>
      <dgm:spPr>
        <a:ln>
          <a:solidFill>
            <a:schemeClr val="tx2"/>
          </a:solidFill>
        </a:ln>
      </dgm:spPr>
      <dgm:t>
        <a:bodyPr/>
        <a:lstStyle/>
        <a:p>
          <a:r>
            <a:rPr lang="en-US" dirty="0">
              <a:solidFill>
                <a:schemeClr val="accent3"/>
              </a:solidFill>
            </a:rPr>
            <a:t>4</a:t>
          </a:r>
          <a:r>
            <a:rPr lang="uk-UA" dirty="0">
              <a:solidFill>
                <a:schemeClr val="accent3"/>
              </a:solidFill>
            </a:rPr>
            <a:t>00 респондентів </a:t>
          </a:r>
          <a:endParaRPr lang="ru-RU" dirty="0">
            <a:solidFill>
              <a:schemeClr val="accent3"/>
            </a:solidFill>
          </a:endParaRPr>
        </a:p>
      </dgm:t>
    </dgm:pt>
    <dgm:pt modelId="{FA964A03-1DF8-4D84-9C86-F6C1F5C1AEAF}" type="parTrans" cxnId="{67737A2D-3D05-4073-B11B-60D34027311D}">
      <dgm:prSet/>
      <dgm:spPr/>
      <dgm:t>
        <a:bodyPr/>
        <a:lstStyle/>
        <a:p>
          <a:endParaRPr lang="ru-RU"/>
        </a:p>
      </dgm:t>
    </dgm:pt>
    <dgm:pt modelId="{21A17721-A990-4D04-8368-DF0C4A7465BB}" type="sibTrans" cxnId="{67737A2D-3D05-4073-B11B-60D34027311D}">
      <dgm:prSet/>
      <dgm:spPr/>
      <dgm:t>
        <a:bodyPr/>
        <a:lstStyle/>
        <a:p>
          <a:endParaRPr lang="ru-RU"/>
        </a:p>
      </dgm:t>
    </dgm:pt>
    <dgm:pt modelId="{04709699-1ECB-43DE-9177-4B7A10E4AF77}">
      <dgm:prSet/>
      <dgm:spPr>
        <a:ln>
          <a:solidFill>
            <a:srgbClr val="FFC000"/>
          </a:solidFill>
        </a:ln>
      </dgm:spPr>
      <dgm:t>
        <a:bodyPr/>
        <a:lstStyle/>
        <a:p>
          <a:pPr rtl="0"/>
          <a:r>
            <a:rPr lang="uk-UA" noProof="0" dirty="0">
              <a:solidFill>
                <a:schemeClr val="accent3"/>
              </a:solidFill>
            </a:rPr>
            <a:t>Для значень близьких до 50%  +/- 3,46%</a:t>
          </a:r>
          <a:endParaRPr lang="ru-RU" dirty="0">
            <a:solidFill>
              <a:schemeClr val="accent3"/>
            </a:solidFill>
          </a:endParaRPr>
        </a:p>
      </dgm:t>
    </dgm:pt>
    <dgm:pt modelId="{69404D4C-D2E7-4907-84C1-77E5A7F0BC75}" type="parTrans" cxnId="{D09EC19E-D880-437E-9A4B-10C15EAF2909}">
      <dgm:prSet/>
      <dgm:spPr/>
      <dgm:t>
        <a:bodyPr/>
        <a:lstStyle/>
        <a:p>
          <a:endParaRPr lang="ru-RU"/>
        </a:p>
      </dgm:t>
    </dgm:pt>
    <dgm:pt modelId="{714D0918-1215-48BB-8ED0-5D4C71D1C5DE}" type="sibTrans" cxnId="{D09EC19E-D880-437E-9A4B-10C15EAF2909}">
      <dgm:prSet/>
      <dgm:spPr/>
      <dgm:t>
        <a:bodyPr/>
        <a:lstStyle/>
        <a:p>
          <a:endParaRPr lang="ru-RU"/>
        </a:p>
      </dgm:t>
    </dgm:pt>
    <dgm:pt modelId="{F1FB754C-BB2E-4B59-909F-36B621A0F4C5}">
      <dgm:prSet/>
      <dgm:spPr>
        <a:ln>
          <a:solidFill>
            <a:schemeClr val="tx2"/>
          </a:solidFill>
        </a:ln>
      </dgm:spPr>
      <dgm:t>
        <a:bodyPr/>
        <a:lstStyle/>
        <a:p>
          <a:pPr rtl="0"/>
          <a:r>
            <a:rPr lang="uk-UA" noProof="0" dirty="0">
              <a:solidFill>
                <a:schemeClr val="accent3"/>
              </a:solidFill>
            </a:rPr>
            <a:t>З 15 січня - 15 лютого 2024 року</a:t>
          </a:r>
          <a:r>
            <a:rPr lang="uk-UA" noProof="0" dirty="0"/>
            <a:t> </a:t>
          </a:r>
          <a:endParaRPr lang="uk-UA" noProof="0" dirty="0">
            <a:solidFill>
              <a:schemeClr val="accent3"/>
            </a:solidFill>
          </a:endParaRPr>
        </a:p>
      </dgm:t>
    </dgm:pt>
    <dgm:pt modelId="{CDE1C483-B16E-4986-8599-448C1AF2F110}" type="parTrans" cxnId="{40C5728A-F49D-4A0B-8F04-D6D62C42EE7D}">
      <dgm:prSet/>
      <dgm:spPr/>
      <dgm:t>
        <a:bodyPr/>
        <a:lstStyle/>
        <a:p>
          <a:endParaRPr lang="ru-RU"/>
        </a:p>
      </dgm:t>
    </dgm:pt>
    <dgm:pt modelId="{1E7E8CF5-43E6-43FB-B751-68C79C452825}" type="sibTrans" cxnId="{40C5728A-F49D-4A0B-8F04-D6D62C42EE7D}">
      <dgm:prSet/>
      <dgm:spPr/>
      <dgm:t>
        <a:bodyPr/>
        <a:lstStyle/>
        <a:p>
          <a:endParaRPr lang="ru-RU"/>
        </a:p>
      </dgm:t>
    </dgm:pt>
    <dgm:pt modelId="{302E24FB-1D82-2748-A79C-5BED3C89606B}">
      <dgm:prSet/>
      <dgm:spPr/>
      <dgm:t>
        <a:bodyPr/>
        <a:lstStyle/>
        <a:p>
          <a:pPr rtl="0"/>
          <a:r>
            <a:rPr lang="uk-UA" dirty="0">
              <a:solidFill>
                <a:schemeClr val="accent3"/>
              </a:solidFill>
            </a:rPr>
            <a:t>Вибірка випадкова механічна (з кроком)</a:t>
          </a:r>
          <a:endParaRPr lang="en-US" dirty="0">
            <a:solidFill>
              <a:schemeClr val="accent3"/>
            </a:solidFill>
          </a:endParaRPr>
        </a:p>
      </dgm:t>
    </dgm:pt>
    <dgm:pt modelId="{1A12CB4E-F665-8346-B03A-ED5E1D830538}" type="parTrans" cxnId="{15E24C02-BE85-3E4A-B598-63574939A4FD}">
      <dgm:prSet/>
      <dgm:spPr/>
      <dgm:t>
        <a:bodyPr/>
        <a:lstStyle/>
        <a:p>
          <a:endParaRPr lang="en-US"/>
        </a:p>
      </dgm:t>
    </dgm:pt>
    <dgm:pt modelId="{E7A51F5F-465C-E34C-80A8-FA4C19334230}" type="sibTrans" cxnId="{15E24C02-BE85-3E4A-B598-63574939A4FD}">
      <dgm:prSet/>
      <dgm:spPr/>
      <dgm:t>
        <a:bodyPr/>
        <a:lstStyle/>
        <a:p>
          <a:endParaRPr lang="en-US"/>
        </a:p>
      </dgm:t>
    </dgm:pt>
    <dgm:pt modelId="{E8D30A5D-0743-49B6-AF0B-CFC6FD893CF1}" type="pres">
      <dgm:prSet presAssocID="{E208D9D6-5C2E-41ED-A8A7-654D76DE920E}" presName="linear" presStyleCnt="0">
        <dgm:presLayoutVars>
          <dgm:dir/>
          <dgm:animLvl val="lvl"/>
          <dgm:resizeHandles val="exact"/>
        </dgm:presLayoutVars>
      </dgm:prSet>
      <dgm:spPr/>
    </dgm:pt>
    <dgm:pt modelId="{E55BA9DF-E406-4A73-BC2D-B652F0F81F80}" type="pres">
      <dgm:prSet presAssocID="{212F72E4-F517-470C-8D42-3A383D7E391E}" presName="parentLin" presStyleCnt="0"/>
      <dgm:spPr/>
    </dgm:pt>
    <dgm:pt modelId="{20518FD5-DE3F-443F-B35A-A2FA834636F4}" type="pres">
      <dgm:prSet presAssocID="{212F72E4-F517-470C-8D42-3A383D7E391E}" presName="parentLeftMargin" presStyleLbl="node1" presStyleIdx="0" presStyleCnt="5"/>
      <dgm:spPr/>
    </dgm:pt>
    <dgm:pt modelId="{5AE2F74E-3517-4744-87E7-CA9CBA851E6A}" type="pres">
      <dgm:prSet presAssocID="{212F72E4-F517-470C-8D42-3A383D7E391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4951196-F472-4FF6-8B26-351EAF05C869}" type="pres">
      <dgm:prSet presAssocID="{212F72E4-F517-470C-8D42-3A383D7E391E}" presName="negativeSpace" presStyleCnt="0"/>
      <dgm:spPr/>
    </dgm:pt>
    <dgm:pt modelId="{F9D7EC94-D9C1-4E39-AC9C-B61B7095E950}" type="pres">
      <dgm:prSet presAssocID="{212F72E4-F517-470C-8D42-3A383D7E391E}" presName="childText" presStyleLbl="conFgAcc1" presStyleIdx="0" presStyleCnt="5">
        <dgm:presLayoutVars>
          <dgm:bulletEnabled val="1"/>
        </dgm:presLayoutVars>
      </dgm:prSet>
      <dgm:spPr/>
    </dgm:pt>
    <dgm:pt modelId="{74E0C439-CC92-4804-840D-95DC6ACCF303}" type="pres">
      <dgm:prSet presAssocID="{B44CE430-B3DB-4114-BE9D-F73176B33D00}" presName="spaceBetweenRectangles" presStyleCnt="0"/>
      <dgm:spPr/>
    </dgm:pt>
    <dgm:pt modelId="{D72ED2B9-1A6E-4214-9F97-7CC74A66B443}" type="pres">
      <dgm:prSet presAssocID="{69B36C9A-1507-4814-8A64-E91261FF992E}" presName="parentLin" presStyleCnt="0"/>
      <dgm:spPr/>
    </dgm:pt>
    <dgm:pt modelId="{C57452B0-685A-4ECA-987E-0BEE779608C3}" type="pres">
      <dgm:prSet presAssocID="{69B36C9A-1507-4814-8A64-E91261FF992E}" presName="parentLeftMargin" presStyleLbl="node1" presStyleIdx="0" presStyleCnt="5"/>
      <dgm:spPr/>
    </dgm:pt>
    <dgm:pt modelId="{C9CB9BBA-FDD7-4A64-8CF1-FD34F2A34024}" type="pres">
      <dgm:prSet presAssocID="{69B36C9A-1507-4814-8A64-E91261FF992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DBA08F8-1CCC-4CAF-9780-31A3FFE82D4D}" type="pres">
      <dgm:prSet presAssocID="{69B36C9A-1507-4814-8A64-E91261FF992E}" presName="negativeSpace" presStyleCnt="0"/>
      <dgm:spPr/>
    </dgm:pt>
    <dgm:pt modelId="{003A45FF-3853-4E32-BCC3-00A374F3DB97}" type="pres">
      <dgm:prSet presAssocID="{69B36C9A-1507-4814-8A64-E91261FF992E}" presName="childText" presStyleLbl="conFgAcc1" presStyleIdx="1" presStyleCnt="5" custLinFactNeighborX="-561" custLinFactNeighborY="-16489">
        <dgm:presLayoutVars>
          <dgm:bulletEnabled val="1"/>
        </dgm:presLayoutVars>
      </dgm:prSet>
      <dgm:spPr/>
    </dgm:pt>
    <dgm:pt modelId="{2DC9F661-D11F-4A5A-8B58-3E8518E4DEC3}" type="pres">
      <dgm:prSet presAssocID="{ECE74E1F-1626-45C7-96CD-CCAA4F7B45DC}" presName="spaceBetweenRectangles" presStyleCnt="0"/>
      <dgm:spPr/>
    </dgm:pt>
    <dgm:pt modelId="{F903704F-1A4A-4531-BE2C-9016C80CE623}" type="pres">
      <dgm:prSet presAssocID="{F8B9E9CC-FE9C-44BB-ADAB-2E3C70372CDD}" presName="parentLin" presStyleCnt="0"/>
      <dgm:spPr/>
    </dgm:pt>
    <dgm:pt modelId="{858F1935-9230-4967-9CA5-2FBA5CC2A6F3}" type="pres">
      <dgm:prSet presAssocID="{F8B9E9CC-FE9C-44BB-ADAB-2E3C70372CDD}" presName="parentLeftMargin" presStyleLbl="node1" presStyleIdx="1" presStyleCnt="5"/>
      <dgm:spPr/>
    </dgm:pt>
    <dgm:pt modelId="{7B88B4D2-F091-446F-84A6-DADDF74AAE2E}" type="pres">
      <dgm:prSet presAssocID="{F8B9E9CC-FE9C-44BB-ADAB-2E3C70372CD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106D70F-5CDF-46AA-A341-802D66C1CADB}" type="pres">
      <dgm:prSet presAssocID="{F8B9E9CC-FE9C-44BB-ADAB-2E3C70372CDD}" presName="negativeSpace" presStyleCnt="0"/>
      <dgm:spPr/>
    </dgm:pt>
    <dgm:pt modelId="{196A3FA9-025A-40B5-8D36-1252742C7A2B}" type="pres">
      <dgm:prSet presAssocID="{F8B9E9CC-FE9C-44BB-ADAB-2E3C70372CDD}" presName="childText" presStyleLbl="conFgAcc1" presStyleIdx="2" presStyleCnt="5">
        <dgm:presLayoutVars>
          <dgm:bulletEnabled val="1"/>
        </dgm:presLayoutVars>
      </dgm:prSet>
      <dgm:spPr/>
    </dgm:pt>
    <dgm:pt modelId="{60F64BA9-B545-4A50-B517-19B64E746507}" type="pres">
      <dgm:prSet presAssocID="{8DA2464C-2536-4A0D-AC86-ADE68D6D71C1}" presName="spaceBetweenRectangles" presStyleCnt="0"/>
      <dgm:spPr/>
    </dgm:pt>
    <dgm:pt modelId="{B2FF1717-FD4D-42F5-937C-5E17E50BCB65}" type="pres">
      <dgm:prSet presAssocID="{8A996287-358C-4768-8B65-65BDC358DE95}" presName="parentLin" presStyleCnt="0"/>
      <dgm:spPr/>
    </dgm:pt>
    <dgm:pt modelId="{2DB5BB9C-F8CB-42B9-8933-A4540AF3DF05}" type="pres">
      <dgm:prSet presAssocID="{8A996287-358C-4768-8B65-65BDC358DE95}" presName="parentLeftMargin" presStyleLbl="node1" presStyleIdx="2" presStyleCnt="5"/>
      <dgm:spPr/>
    </dgm:pt>
    <dgm:pt modelId="{9021D413-98BC-4742-95B3-D34B037AC710}" type="pres">
      <dgm:prSet presAssocID="{8A996287-358C-4768-8B65-65BDC358DE9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C6E1ADA-1C67-4203-9706-D1E54284C86A}" type="pres">
      <dgm:prSet presAssocID="{8A996287-358C-4768-8B65-65BDC358DE95}" presName="negativeSpace" presStyleCnt="0"/>
      <dgm:spPr/>
    </dgm:pt>
    <dgm:pt modelId="{6E1DB29E-6390-475E-9B6F-D5DDBAE70644}" type="pres">
      <dgm:prSet presAssocID="{8A996287-358C-4768-8B65-65BDC358DE95}" presName="childText" presStyleLbl="conFgAcc1" presStyleIdx="3" presStyleCnt="5">
        <dgm:presLayoutVars>
          <dgm:bulletEnabled val="1"/>
        </dgm:presLayoutVars>
      </dgm:prSet>
      <dgm:spPr/>
    </dgm:pt>
    <dgm:pt modelId="{5ADBD87E-A04E-4CA3-917C-DEB8936A8EE6}" type="pres">
      <dgm:prSet presAssocID="{5CAA1E50-EA14-470E-A040-2A113B26500D}" presName="spaceBetweenRectangles" presStyleCnt="0"/>
      <dgm:spPr/>
    </dgm:pt>
    <dgm:pt modelId="{D046C141-7BF8-4608-924B-4B53D1194557}" type="pres">
      <dgm:prSet presAssocID="{6ACBE5A5-2026-49B8-8180-537222AB7D87}" presName="parentLin" presStyleCnt="0"/>
      <dgm:spPr/>
    </dgm:pt>
    <dgm:pt modelId="{86FB12A3-30F8-4CA5-A208-845FE3B51200}" type="pres">
      <dgm:prSet presAssocID="{6ACBE5A5-2026-49B8-8180-537222AB7D87}" presName="parentLeftMargin" presStyleLbl="node1" presStyleIdx="3" presStyleCnt="5"/>
      <dgm:spPr/>
    </dgm:pt>
    <dgm:pt modelId="{071A0F81-ED48-4A91-88EC-9C6324B1B136}" type="pres">
      <dgm:prSet presAssocID="{6ACBE5A5-2026-49B8-8180-537222AB7D8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418E46B7-B1F5-4BAD-A370-3EC6D4FC4951}" type="pres">
      <dgm:prSet presAssocID="{6ACBE5A5-2026-49B8-8180-537222AB7D87}" presName="negativeSpace" presStyleCnt="0"/>
      <dgm:spPr/>
    </dgm:pt>
    <dgm:pt modelId="{D8FF5543-E850-4137-B20F-7C87034DED4D}" type="pres">
      <dgm:prSet presAssocID="{6ACBE5A5-2026-49B8-8180-537222AB7D8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15E24C02-BE85-3E4A-B598-63574939A4FD}" srcId="{F8B9E9CC-FE9C-44BB-ADAB-2E3C70372CDD}" destId="{302E24FB-1D82-2748-A79C-5BED3C89606B}" srcOrd="1" destOrd="0" parTransId="{1A12CB4E-F665-8346-B03A-ED5E1D830538}" sibTransId="{E7A51F5F-465C-E34C-80A8-FA4C19334230}"/>
    <dgm:cxn modelId="{C6F9110C-6393-43D1-93F8-648D989E1B8E}" type="presOf" srcId="{3B96AF8C-E79E-44F8-AE1E-4543E0491605}" destId="{196A3FA9-025A-40B5-8D36-1252742C7A2B}" srcOrd="0" destOrd="0" presId="urn:microsoft.com/office/officeart/2005/8/layout/list1"/>
    <dgm:cxn modelId="{877A7F0D-958C-4CA6-B53D-7F08F7076570}" srcId="{69B36C9A-1507-4814-8A64-E91261FF992E}" destId="{FA20BE10-A22D-4587-948B-D7BA5D372425}" srcOrd="0" destOrd="0" parTransId="{20AB4EBD-099B-4F67-B4D8-BE2489243BCA}" sibTransId="{E90C82CB-3B0F-44E7-891E-6B3098FF8C68}"/>
    <dgm:cxn modelId="{B68A1017-E8D0-4540-9DC6-39FD01F09FE7}" type="presOf" srcId="{8A996287-358C-4768-8B65-65BDC358DE95}" destId="{9021D413-98BC-4742-95B3-D34B037AC710}" srcOrd="1" destOrd="0" presId="urn:microsoft.com/office/officeart/2005/8/layout/list1"/>
    <dgm:cxn modelId="{D978C117-3686-49B6-AC74-E02712FA1CEB}" type="presOf" srcId="{6ACBE5A5-2026-49B8-8180-537222AB7D87}" destId="{86FB12A3-30F8-4CA5-A208-845FE3B51200}" srcOrd="0" destOrd="0" presId="urn:microsoft.com/office/officeart/2005/8/layout/list1"/>
    <dgm:cxn modelId="{260F3E1C-8353-094E-AFE5-9556FA4ED75F}" type="presOf" srcId="{302E24FB-1D82-2748-A79C-5BED3C89606B}" destId="{196A3FA9-025A-40B5-8D36-1252742C7A2B}" srcOrd="0" destOrd="1" presId="urn:microsoft.com/office/officeart/2005/8/layout/list1"/>
    <dgm:cxn modelId="{31124821-6664-41C2-9327-FDF461C5A225}" type="presOf" srcId="{F8B9E9CC-FE9C-44BB-ADAB-2E3C70372CDD}" destId="{7B88B4D2-F091-446F-84A6-DADDF74AAE2E}" srcOrd="1" destOrd="0" presId="urn:microsoft.com/office/officeart/2005/8/layout/list1"/>
    <dgm:cxn modelId="{47A8B322-4A92-4897-A1C6-486BCD377463}" srcId="{E208D9D6-5C2E-41ED-A8A7-654D76DE920E}" destId="{6ACBE5A5-2026-49B8-8180-537222AB7D87}" srcOrd="4" destOrd="0" parTransId="{30EE9A86-D429-410F-8EFF-75AA4104AAC8}" sibTransId="{6046EBD6-608A-4D9F-AA6E-63BF4D11ED1A}"/>
    <dgm:cxn modelId="{C0732625-7193-4DEB-BB62-0F172B587A59}" srcId="{212F72E4-F517-470C-8D42-3A383D7E391E}" destId="{BD3D6077-CC74-4316-890D-DCAEA337B7A2}" srcOrd="0" destOrd="0" parTransId="{FB3A7074-25C3-41D3-8164-1F4289567C50}" sibTransId="{32602ABB-6AA2-4D1B-9CA3-347515A7BF56}"/>
    <dgm:cxn modelId="{67737A2D-3D05-4073-B11B-60D34027311D}" srcId="{F8B9E9CC-FE9C-44BB-ADAB-2E3C70372CDD}" destId="{3B96AF8C-E79E-44F8-AE1E-4543E0491605}" srcOrd="0" destOrd="0" parTransId="{FA964A03-1DF8-4D84-9C86-F6C1F5C1AEAF}" sibTransId="{21A17721-A990-4D04-8368-DF0C4A7465BB}"/>
    <dgm:cxn modelId="{84944F31-8086-4A4C-919D-06EB73936087}" type="presOf" srcId="{E208D9D6-5C2E-41ED-A8A7-654D76DE920E}" destId="{E8D30A5D-0743-49B6-AF0B-CFC6FD893CF1}" srcOrd="0" destOrd="0" presId="urn:microsoft.com/office/officeart/2005/8/layout/list1"/>
    <dgm:cxn modelId="{E7CF6532-5F38-440A-BBE6-780890310403}" type="presOf" srcId="{212F72E4-F517-470C-8D42-3A383D7E391E}" destId="{5AE2F74E-3517-4744-87E7-CA9CBA851E6A}" srcOrd="1" destOrd="0" presId="urn:microsoft.com/office/officeart/2005/8/layout/list1"/>
    <dgm:cxn modelId="{32AEB23B-A64E-4AA8-9D4C-58FAC0C3CC15}" type="presOf" srcId="{FA20BE10-A22D-4587-948B-D7BA5D372425}" destId="{003A45FF-3853-4E32-BCC3-00A374F3DB97}" srcOrd="0" destOrd="0" presId="urn:microsoft.com/office/officeart/2005/8/layout/list1"/>
    <dgm:cxn modelId="{75748E42-6B12-4BDC-91A1-0B17D3D363B2}" type="presOf" srcId="{04709699-1ECB-43DE-9177-4B7A10E4AF77}" destId="{6E1DB29E-6390-475E-9B6F-D5DDBAE70644}" srcOrd="0" destOrd="0" presId="urn:microsoft.com/office/officeart/2005/8/layout/list1"/>
    <dgm:cxn modelId="{37874C4F-ADB0-48BC-AA84-A0522FC29328}" type="presOf" srcId="{6ACBE5A5-2026-49B8-8180-537222AB7D87}" destId="{071A0F81-ED48-4A91-88EC-9C6324B1B136}" srcOrd="1" destOrd="0" presId="urn:microsoft.com/office/officeart/2005/8/layout/list1"/>
    <dgm:cxn modelId="{3BF7236A-400C-402D-93D5-6EA7AC45448E}" type="presOf" srcId="{69B36C9A-1507-4814-8A64-E91261FF992E}" destId="{C57452B0-685A-4ECA-987E-0BEE779608C3}" srcOrd="0" destOrd="0" presId="urn:microsoft.com/office/officeart/2005/8/layout/list1"/>
    <dgm:cxn modelId="{F202A070-8209-44B5-AB65-91862FF3F89A}" srcId="{E208D9D6-5C2E-41ED-A8A7-654D76DE920E}" destId="{212F72E4-F517-470C-8D42-3A383D7E391E}" srcOrd="0" destOrd="0" parTransId="{DE4A3E0F-11A3-41BA-B6ED-B3159465990D}" sibTransId="{B44CE430-B3DB-4114-BE9D-F73176B33D00}"/>
    <dgm:cxn modelId="{40C5728A-F49D-4A0B-8F04-D6D62C42EE7D}" srcId="{6ACBE5A5-2026-49B8-8180-537222AB7D87}" destId="{F1FB754C-BB2E-4B59-909F-36B621A0F4C5}" srcOrd="0" destOrd="0" parTransId="{CDE1C483-B16E-4986-8599-448C1AF2F110}" sibTransId="{1E7E8CF5-43E6-43FB-B751-68C79C452825}"/>
    <dgm:cxn modelId="{D09EC19E-D880-437E-9A4B-10C15EAF2909}" srcId="{8A996287-358C-4768-8B65-65BDC358DE95}" destId="{04709699-1ECB-43DE-9177-4B7A10E4AF77}" srcOrd="0" destOrd="0" parTransId="{69404D4C-D2E7-4907-84C1-77E5A7F0BC75}" sibTransId="{714D0918-1215-48BB-8ED0-5D4C71D1C5DE}"/>
    <dgm:cxn modelId="{FDB41DA8-289E-4A7D-852B-D9219EE4ECE4}" type="presOf" srcId="{212F72E4-F517-470C-8D42-3A383D7E391E}" destId="{20518FD5-DE3F-443F-B35A-A2FA834636F4}" srcOrd="0" destOrd="0" presId="urn:microsoft.com/office/officeart/2005/8/layout/list1"/>
    <dgm:cxn modelId="{273FABAB-B703-48DF-934C-AFD85CA31916}" srcId="{E208D9D6-5C2E-41ED-A8A7-654D76DE920E}" destId="{8A996287-358C-4768-8B65-65BDC358DE95}" srcOrd="3" destOrd="0" parTransId="{B013AD38-6000-4D83-BD75-9541BF1059F1}" sibTransId="{5CAA1E50-EA14-470E-A040-2A113B26500D}"/>
    <dgm:cxn modelId="{028473BE-5731-4380-8E4B-206CD8D78D01}" srcId="{E208D9D6-5C2E-41ED-A8A7-654D76DE920E}" destId="{69B36C9A-1507-4814-8A64-E91261FF992E}" srcOrd="1" destOrd="0" parTransId="{157B8D43-B55A-4969-8675-E5ECF25AB304}" sibTransId="{ECE74E1F-1626-45C7-96CD-CCAA4F7B45DC}"/>
    <dgm:cxn modelId="{732DBBBE-99FB-40E8-ADC2-DE663840D9A0}" type="presOf" srcId="{BD3D6077-CC74-4316-890D-DCAEA337B7A2}" destId="{F9D7EC94-D9C1-4E39-AC9C-B61B7095E950}" srcOrd="0" destOrd="0" presId="urn:microsoft.com/office/officeart/2005/8/layout/list1"/>
    <dgm:cxn modelId="{C390EBCD-7ECB-4E4A-A706-5D2E331379E7}" type="presOf" srcId="{F8B9E9CC-FE9C-44BB-ADAB-2E3C70372CDD}" destId="{858F1935-9230-4967-9CA5-2FBA5CC2A6F3}" srcOrd="0" destOrd="0" presId="urn:microsoft.com/office/officeart/2005/8/layout/list1"/>
    <dgm:cxn modelId="{C09E7BD5-058F-4BA5-A256-3C8B3E1B27BD}" type="presOf" srcId="{8A996287-358C-4768-8B65-65BDC358DE95}" destId="{2DB5BB9C-F8CB-42B9-8933-A4540AF3DF05}" srcOrd="0" destOrd="0" presId="urn:microsoft.com/office/officeart/2005/8/layout/list1"/>
    <dgm:cxn modelId="{7D3C13DC-F122-4E42-B35A-A06405910145}" srcId="{E208D9D6-5C2E-41ED-A8A7-654D76DE920E}" destId="{F8B9E9CC-FE9C-44BB-ADAB-2E3C70372CDD}" srcOrd="2" destOrd="0" parTransId="{C8E91231-F242-4E08-A12C-AA2DE5CC9948}" sibTransId="{8DA2464C-2536-4A0D-AC86-ADE68D6D71C1}"/>
    <dgm:cxn modelId="{37CF8AF4-487F-4D9D-A465-E3569AE14B8D}" type="presOf" srcId="{F1FB754C-BB2E-4B59-909F-36B621A0F4C5}" destId="{D8FF5543-E850-4137-B20F-7C87034DED4D}" srcOrd="0" destOrd="0" presId="urn:microsoft.com/office/officeart/2005/8/layout/list1"/>
    <dgm:cxn modelId="{A74ACDF9-1443-40F7-96DB-301D374BD944}" type="presOf" srcId="{69B36C9A-1507-4814-8A64-E91261FF992E}" destId="{C9CB9BBA-FDD7-4A64-8CF1-FD34F2A34024}" srcOrd="1" destOrd="0" presId="urn:microsoft.com/office/officeart/2005/8/layout/list1"/>
    <dgm:cxn modelId="{50EAA7E7-7340-4E91-8D1A-908CD24A40E3}" type="presParOf" srcId="{E8D30A5D-0743-49B6-AF0B-CFC6FD893CF1}" destId="{E55BA9DF-E406-4A73-BC2D-B652F0F81F80}" srcOrd="0" destOrd="0" presId="urn:microsoft.com/office/officeart/2005/8/layout/list1"/>
    <dgm:cxn modelId="{BCE9890F-03B9-492D-B50B-7C1F2332ADCF}" type="presParOf" srcId="{E55BA9DF-E406-4A73-BC2D-B652F0F81F80}" destId="{20518FD5-DE3F-443F-B35A-A2FA834636F4}" srcOrd="0" destOrd="0" presId="urn:microsoft.com/office/officeart/2005/8/layout/list1"/>
    <dgm:cxn modelId="{FD4D26AC-38E1-4317-9108-45C862679BC4}" type="presParOf" srcId="{E55BA9DF-E406-4A73-BC2D-B652F0F81F80}" destId="{5AE2F74E-3517-4744-87E7-CA9CBA851E6A}" srcOrd="1" destOrd="0" presId="urn:microsoft.com/office/officeart/2005/8/layout/list1"/>
    <dgm:cxn modelId="{DF0B5EBE-C79B-44EB-93AE-90F23615F995}" type="presParOf" srcId="{E8D30A5D-0743-49B6-AF0B-CFC6FD893CF1}" destId="{E4951196-F472-4FF6-8B26-351EAF05C869}" srcOrd="1" destOrd="0" presId="urn:microsoft.com/office/officeart/2005/8/layout/list1"/>
    <dgm:cxn modelId="{467CC4B8-3F1C-4B38-829B-7C8C70CC2917}" type="presParOf" srcId="{E8D30A5D-0743-49B6-AF0B-CFC6FD893CF1}" destId="{F9D7EC94-D9C1-4E39-AC9C-B61B7095E950}" srcOrd="2" destOrd="0" presId="urn:microsoft.com/office/officeart/2005/8/layout/list1"/>
    <dgm:cxn modelId="{40E87C20-9F31-4F21-95C2-9B70E54A27B7}" type="presParOf" srcId="{E8D30A5D-0743-49B6-AF0B-CFC6FD893CF1}" destId="{74E0C439-CC92-4804-840D-95DC6ACCF303}" srcOrd="3" destOrd="0" presId="urn:microsoft.com/office/officeart/2005/8/layout/list1"/>
    <dgm:cxn modelId="{B94E4C13-0D3D-4688-9611-4D499B243620}" type="presParOf" srcId="{E8D30A5D-0743-49B6-AF0B-CFC6FD893CF1}" destId="{D72ED2B9-1A6E-4214-9F97-7CC74A66B443}" srcOrd="4" destOrd="0" presId="urn:microsoft.com/office/officeart/2005/8/layout/list1"/>
    <dgm:cxn modelId="{82A719FC-8EFB-47E2-8187-F6E04F0C70B6}" type="presParOf" srcId="{D72ED2B9-1A6E-4214-9F97-7CC74A66B443}" destId="{C57452B0-685A-4ECA-987E-0BEE779608C3}" srcOrd="0" destOrd="0" presId="urn:microsoft.com/office/officeart/2005/8/layout/list1"/>
    <dgm:cxn modelId="{AD94D623-4D6F-4929-B183-E1EC604F902D}" type="presParOf" srcId="{D72ED2B9-1A6E-4214-9F97-7CC74A66B443}" destId="{C9CB9BBA-FDD7-4A64-8CF1-FD34F2A34024}" srcOrd="1" destOrd="0" presId="urn:microsoft.com/office/officeart/2005/8/layout/list1"/>
    <dgm:cxn modelId="{30DCA540-B8E6-451B-A448-B0092B11F83D}" type="presParOf" srcId="{E8D30A5D-0743-49B6-AF0B-CFC6FD893CF1}" destId="{CDBA08F8-1CCC-4CAF-9780-31A3FFE82D4D}" srcOrd="5" destOrd="0" presId="urn:microsoft.com/office/officeart/2005/8/layout/list1"/>
    <dgm:cxn modelId="{4DD7D121-3082-462C-9BCB-82082777576E}" type="presParOf" srcId="{E8D30A5D-0743-49B6-AF0B-CFC6FD893CF1}" destId="{003A45FF-3853-4E32-BCC3-00A374F3DB97}" srcOrd="6" destOrd="0" presId="urn:microsoft.com/office/officeart/2005/8/layout/list1"/>
    <dgm:cxn modelId="{5F98D5DE-6B73-460E-8DAB-6C666F81D1C4}" type="presParOf" srcId="{E8D30A5D-0743-49B6-AF0B-CFC6FD893CF1}" destId="{2DC9F661-D11F-4A5A-8B58-3E8518E4DEC3}" srcOrd="7" destOrd="0" presId="urn:microsoft.com/office/officeart/2005/8/layout/list1"/>
    <dgm:cxn modelId="{CC334C5A-6A25-43C2-8016-77E3CEDFDB06}" type="presParOf" srcId="{E8D30A5D-0743-49B6-AF0B-CFC6FD893CF1}" destId="{F903704F-1A4A-4531-BE2C-9016C80CE623}" srcOrd="8" destOrd="0" presId="urn:microsoft.com/office/officeart/2005/8/layout/list1"/>
    <dgm:cxn modelId="{75C3E3E3-AEED-488A-8937-1F1420FDF7E0}" type="presParOf" srcId="{F903704F-1A4A-4531-BE2C-9016C80CE623}" destId="{858F1935-9230-4967-9CA5-2FBA5CC2A6F3}" srcOrd="0" destOrd="0" presId="urn:microsoft.com/office/officeart/2005/8/layout/list1"/>
    <dgm:cxn modelId="{E709BD19-948D-47B4-8E36-8F19C42E00A1}" type="presParOf" srcId="{F903704F-1A4A-4531-BE2C-9016C80CE623}" destId="{7B88B4D2-F091-446F-84A6-DADDF74AAE2E}" srcOrd="1" destOrd="0" presId="urn:microsoft.com/office/officeart/2005/8/layout/list1"/>
    <dgm:cxn modelId="{7E6DF7D3-2619-416C-9213-DF57BD9C1BFE}" type="presParOf" srcId="{E8D30A5D-0743-49B6-AF0B-CFC6FD893CF1}" destId="{3106D70F-5CDF-46AA-A341-802D66C1CADB}" srcOrd="9" destOrd="0" presId="urn:microsoft.com/office/officeart/2005/8/layout/list1"/>
    <dgm:cxn modelId="{09E2DA3F-F0BE-414F-AD91-96E9F2C949EA}" type="presParOf" srcId="{E8D30A5D-0743-49B6-AF0B-CFC6FD893CF1}" destId="{196A3FA9-025A-40B5-8D36-1252742C7A2B}" srcOrd="10" destOrd="0" presId="urn:microsoft.com/office/officeart/2005/8/layout/list1"/>
    <dgm:cxn modelId="{E318AF15-A472-4EE4-A432-9E3F8CB82BEF}" type="presParOf" srcId="{E8D30A5D-0743-49B6-AF0B-CFC6FD893CF1}" destId="{60F64BA9-B545-4A50-B517-19B64E746507}" srcOrd="11" destOrd="0" presId="urn:microsoft.com/office/officeart/2005/8/layout/list1"/>
    <dgm:cxn modelId="{C0EA487E-9BDB-478A-80E2-4F8C1701783F}" type="presParOf" srcId="{E8D30A5D-0743-49B6-AF0B-CFC6FD893CF1}" destId="{B2FF1717-FD4D-42F5-937C-5E17E50BCB65}" srcOrd="12" destOrd="0" presId="urn:microsoft.com/office/officeart/2005/8/layout/list1"/>
    <dgm:cxn modelId="{985335B4-4BFC-4FD3-98E6-724B3AFACC40}" type="presParOf" srcId="{B2FF1717-FD4D-42F5-937C-5E17E50BCB65}" destId="{2DB5BB9C-F8CB-42B9-8933-A4540AF3DF05}" srcOrd="0" destOrd="0" presId="urn:microsoft.com/office/officeart/2005/8/layout/list1"/>
    <dgm:cxn modelId="{749D036D-1310-4874-97B2-D93590FE9F5E}" type="presParOf" srcId="{B2FF1717-FD4D-42F5-937C-5E17E50BCB65}" destId="{9021D413-98BC-4742-95B3-D34B037AC710}" srcOrd="1" destOrd="0" presId="urn:microsoft.com/office/officeart/2005/8/layout/list1"/>
    <dgm:cxn modelId="{935817BE-7226-4EF7-BD24-F63603391D22}" type="presParOf" srcId="{E8D30A5D-0743-49B6-AF0B-CFC6FD893CF1}" destId="{2C6E1ADA-1C67-4203-9706-D1E54284C86A}" srcOrd="13" destOrd="0" presId="urn:microsoft.com/office/officeart/2005/8/layout/list1"/>
    <dgm:cxn modelId="{4EB993FD-18A0-4564-B5EF-2BCA344D5F52}" type="presParOf" srcId="{E8D30A5D-0743-49B6-AF0B-CFC6FD893CF1}" destId="{6E1DB29E-6390-475E-9B6F-D5DDBAE70644}" srcOrd="14" destOrd="0" presId="urn:microsoft.com/office/officeart/2005/8/layout/list1"/>
    <dgm:cxn modelId="{BE25B6E2-0D98-48BA-9937-564B6AF15216}" type="presParOf" srcId="{E8D30A5D-0743-49B6-AF0B-CFC6FD893CF1}" destId="{5ADBD87E-A04E-4CA3-917C-DEB8936A8EE6}" srcOrd="15" destOrd="0" presId="urn:microsoft.com/office/officeart/2005/8/layout/list1"/>
    <dgm:cxn modelId="{3831F5C9-11F4-44D1-BCB8-C180C2BF0D17}" type="presParOf" srcId="{E8D30A5D-0743-49B6-AF0B-CFC6FD893CF1}" destId="{D046C141-7BF8-4608-924B-4B53D1194557}" srcOrd="16" destOrd="0" presId="urn:microsoft.com/office/officeart/2005/8/layout/list1"/>
    <dgm:cxn modelId="{6A458921-9A00-4784-87E4-6019B9FE2478}" type="presParOf" srcId="{D046C141-7BF8-4608-924B-4B53D1194557}" destId="{86FB12A3-30F8-4CA5-A208-845FE3B51200}" srcOrd="0" destOrd="0" presId="urn:microsoft.com/office/officeart/2005/8/layout/list1"/>
    <dgm:cxn modelId="{9D50A7B9-AC1A-4488-931C-BDABD9E09ECC}" type="presParOf" srcId="{D046C141-7BF8-4608-924B-4B53D1194557}" destId="{071A0F81-ED48-4A91-88EC-9C6324B1B136}" srcOrd="1" destOrd="0" presId="urn:microsoft.com/office/officeart/2005/8/layout/list1"/>
    <dgm:cxn modelId="{ABAB5FEA-5321-4F77-AC34-6AC60C8C9BDD}" type="presParOf" srcId="{E8D30A5D-0743-49B6-AF0B-CFC6FD893CF1}" destId="{418E46B7-B1F5-4BAD-A370-3EC6D4FC4951}" srcOrd="17" destOrd="0" presId="urn:microsoft.com/office/officeart/2005/8/layout/list1"/>
    <dgm:cxn modelId="{D766F290-132F-405F-9BB6-8C46F0749151}" type="presParOf" srcId="{E8D30A5D-0743-49B6-AF0B-CFC6FD893CF1}" destId="{D8FF5543-E850-4137-B20F-7C87034DED4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A9A52-6171-4180-B7F3-F5D380DBC101}">
      <dsp:nvSpPr>
        <dsp:cNvPr id="0" name=""/>
        <dsp:cNvSpPr/>
      </dsp:nvSpPr>
      <dsp:spPr>
        <a:xfrm>
          <a:off x="0" y="316206"/>
          <a:ext cx="7956591" cy="96410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/>
            <a:t>Методологія</a:t>
          </a:r>
          <a:r>
            <a:rPr lang="uk-UA" sz="2700" u="sng" kern="1200" dirty="0"/>
            <a:t>		  			</a:t>
          </a:r>
          <a:r>
            <a:rPr lang="en-US" sz="2700" u="sng" kern="1200" dirty="0"/>
            <a:t>3</a:t>
          </a:r>
          <a:endParaRPr lang="en-US" sz="2700" kern="1200" dirty="0"/>
        </a:p>
      </dsp:txBody>
      <dsp:txXfrm>
        <a:off x="47064" y="363270"/>
        <a:ext cx="7862463" cy="869980"/>
      </dsp:txXfrm>
    </dsp:sp>
    <dsp:sp modelId="{7123AE4C-EDE7-43BE-81D8-B945C5C146CA}">
      <dsp:nvSpPr>
        <dsp:cNvPr id="0" name=""/>
        <dsp:cNvSpPr/>
      </dsp:nvSpPr>
      <dsp:spPr>
        <a:xfrm>
          <a:off x="0" y="1424314"/>
          <a:ext cx="7956591" cy="7955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u="none" kern="1200" dirty="0"/>
            <a:t>Резюме</a:t>
          </a:r>
          <a:r>
            <a:rPr lang="uk-UA" sz="2700" u="sng" kern="1200" dirty="0"/>
            <a:t>						4</a:t>
          </a:r>
          <a:endParaRPr lang="en-US" sz="2700" kern="1200" dirty="0"/>
        </a:p>
      </dsp:txBody>
      <dsp:txXfrm>
        <a:off x="38835" y="1463149"/>
        <a:ext cx="7878921" cy="717870"/>
      </dsp:txXfrm>
    </dsp:sp>
    <dsp:sp modelId="{7F7C39DA-3681-4079-829D-C16C5002E8DF}">
      <dsp:nvSpPr>
        <dsp:cNvPr id="0" name=""/>
        <dsp:cNvSpPr/>
      </dsp:nvSpPr>
      <dsp:spPr>
        <a:xfrm>
          <a:off x="0" y="2363854"/>
          <a:ext cx="7956591" cy="8716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/>
            <a:t>Основні результати</a:t>
          </a:r>
          <a:r>
            <a:rPr lang="uk-UA" sz="2700" u="sng" kern="1200" dirty="0"/>
            <a:t>				10</a:t>
          </a:r>
          <a:endParaRPr lang="en-US" sz="2700" kern="1200" dirty="0"/>
        </a:p>
      </dsp:txBody>
      <dsp:txXfrm>
        <a:off x="42550" y="2406404"/>
        <a:ext cx="7871491" cy="786539"/>
      </dsp:txXfrm>
    </dsp:sp>
    <dsp:sp modelId="{5D7770D3-AB85-4910-9B9C-AA5B7920AD55}">
      <dsp:nvSpPr>
        <dsp:cNvPr id="0" name=""/>
        <dsp:cNvSpPr/>
      </dsp:nvSpPr>
      <dsp:spPr>
        <a:xfrm>
          <a:off x="0" y="3235494"/>
          <a:ext cx="7956591" cy="1407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622" tIns="22860" rIns="128016" bIns="22860" numCol="1" spcCol="1270" anchor="t" anchorCtr="0">
          <a:noAutofit/>
        </a:bodyPr>
        <a:lstStyle/>
        <a:p>
          <a:pPr marL="274638" lvl="1" indent="-103188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uk-UA" sz="1800" b="1" kern="1200" dirty="0">
              <a:latin typeface="+mn-lt"/>
            </a:rPr>
            <a:t>Розділ </a:t>
          </a:r>
          <a:r>
            <a:rPr lang="en-US" sz="1800" b="1" kern="1200" dirty="0">
              <a:latin typeface="+mn-lt"/>
            </a:rPr>
            <a:t>1</a:t>
          </a:r>
          <a:r>
            <a:rPr lang="uk-UA" sz="1800" b="1" kern="1200" dirty="0">
              <a:latin typeface="+mn-lt"/>
            </a:rPr>
            <a:t>. </a:t>
          </a:r>
          <a:r>
            <a:rPr lang="uk-UA" sz="1800" b="0" kern="1200" dirty="0">
              <a:latin typeface="+mn-lt"/>
            </a:rPr>
            <a:t>Медіаграмотність для </a:t>
          </a:r>
          <a:r>
            <a:rPr lang="uk-UA" sz="1800" b="0" u="none" kern="1200" dirty="0">
              <a:latin typeface="+mn-lt"/>
            </a:rPr>
            <a:t>вчителів</a:t>
          </a:r>
          <a:r>
            <a:rPr lang="en-US" sz="1800" b="0" u="sng" kern="1200" dirty="0">
              <a:latin typeface="+mn-lt"/>
            </a:rPr>
            <a:t>				</a:t>
          </a:r>
          <a:r>
            <a:rPr lang="uk-UA" sz="1800" u="sng" kern="1200" dirty="0">
              <a:latin typeface="+mn-lt"/>
            </a:rPr>
            <a:t>10 </a:t>
          </a:r>
          <a:endParaRPr lang="en-US" sz="1800" kern="1200" dirty="0">
            <a:solidFill>
              <a:schemeClr val="tx1"/>
            </a:solidFill>
            <a:latin typeface="+mn-lt"/>
          </a:endParaRPr>
        </a:p>
        <a:p>
          <a:pPr marL="274638" lvl="1" indent="-103188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uk-UA" sz="1800" b="1" kern="1200" dirty="0">
              <a:latin typeface="+mn-lt"/>
            </a:rPr>
            <a:t>Розділ </a:t>
          </a:r>
          <a:r>
            <a:rPr lang="en-US" sz="1800" b="1" kern="1200" dirty="0">
              <a:latin typeface="+mn-lt"/>
            </a:rPr>
            <a:t>2</a:t>
          </a:r>
          <a:r>
            <a:rPr lang="uk-UA" sz="1800" b="1" kern="1200" dirty="0">
              <a:latin typeface="+mn-lt"/>
            </a:rPr>
            <a:t>. </a:t>
          </a:r>
          <a:r>
            <a:rPr lang="uk-UA" sz="1800" b="0" kern="1200" dirty="0">
              <a:latin typeface="+mn-lt"/>
            </a:rPr>
            <a:t>Медіаграмотність для учнів</a:t>
          </a:r>
          <a:r>
            <a:rPr lang="en-US" sz="1800" u="sng" kern="1200" dirty="0">
              <a:latin typeface="+mn-lt"/>
            </a:rPr>
            <a:t>	</a:t>
          </a:r>
          <a:r>
            <a:rPr lang="uk-UA" sz="1800" u="sng" kern="1200" dirty="0">
              <a:latin typeface="+mn-lt"/>
            </a:rPr>
            <a:t>_______________</a:t>
          </a:r>
          <a:r>
            <a:rPr lang="en-US" sz="1800" u="sng" kern="1200" dirty="0">
              <a:latin typeface="+mn-lt"/>
            </a:rPr>
            <a:t>		1</a:t>
          </a:r>
          <a:r>
            <a:rPr lang="ru-UA" sz="1800" u="sng" kern="1200" dirty="0">
              <a:latin typeface="+mn-lt"/>
            </a:rPr>
            <a:t>6</a:t>
          </a:r>
          <a:endParaRPr lang="en-US" sz="1800" kern="1200" dirty="0">
            <a:solidFill>
              <a:schemeClr val="tx1"/>
            </a:solidFill>
            <a:latin typeface="+mn-lt"/>
          </a:endParaRPr>
        </a:p>
        <a:p>
          <a:pPr marL="0" lvl="1" indent="17780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uk-UA" sz="1800" b="1" kern="1200" dirty="0">
              <a:latin typeface="+mn-lt"/>
            </a:rPr>
            <a:t>Розділ 3. </a:t>
          </a:r>
          <a:r>
            <a:rPr lang="uk-UA" sz="1800" b="0" kern="1200" dirty="0">
              <a:latin typeface="+mn-lt"/>
            </a:rPr>
            <a:t>Підвищення рівня медіаграмотності</a:t>
          </a:r>
          <a:r>
            <a:rPr lang="uk-UA" sz="1800" u="sng" kern="1200" dirty="0">
              <a:latin typeface="+mn-lt"/>
            </a:rPr>
            <a:t>   </a:t>
          </a:r>
          <a:r>
            <a:rPr lang="en-US" sz="1800" u="sng" kern="1200" dirty="0">
              <a:latin typeface="+mn-lt"/>
            </a:rPr>
            <a:t>			2</a:t>
          </a:r>
          <a:r>
            <a:rPr lang="ru-UA" sz="1800" u="sng" kern="1200" dirty="0">
              <a:latin typeface="+mn-lt"/>
            </a:rPr>
            <a:t>6</a:t>
          </a:r>
          <a:endParaRPr lang="en-US" sz="1800" kern="1200" dirty="0">
            <a:latin typeface="+mn-lt"/>
          </a:endParaRPr>
        </a:p>
        <a:p>
          <a:pPr marL="0" lvl="1" indent="17780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uk-UA" sz="1800" b="1" kern="1200" dirty="0">
              <a:latin typeface="+mn-lt"/>
            </a:rPr>
            <a:t>Розділ 5</a:t>
          </a:r>
          <a:r>
            <a:rPr lang="uk-UA" sz="1800" b="1" kern="1200" dirty="0">
              <a:solidFill>
                <a:schemeClr val="tx2"/>
              </a:solidFill>
              <a:latin typeface="+mn-lt"/>
            </a:rPr>
            <a:t>. </a:t>
          </a:r>
          <a:r>
            <a:rPr lang="uk-UA" sz="1800" kern="1200" dirty="0">
              <a:solidFill>
                <a:schemeClr val="tx2"/>
              </a:solidFill>
              <a:latin typeface="+mn-lt"/>
            </a:rPr>
            <a:t>Портрет аудиторії</a:t>
          </a:r>
          <a:r>
            <a:rPr lang="uk-UA" sz="1800" u="sng" kern="1200" dirty="0">
              <a:latin typeface="+mn-lt"/>
            </a:rPr>
            <a:t>			</a:t>
          </a:r>
          <a:r>
            <a:rPr lang="en-US" sz="1800" u="sng" kern="1200" dirty="0">
              <a:latin typeface="+mn-lt"/>
            </a:rPr>
            <a:t>			</a:t>
          </a:r>
          <a:r>
            <a:rPr lang="ru-UA" sz="1800" u="sng" kern="1200" dirty="0">
              <a:latin typeface="+mn-lt"/>
            </a:rPr>
            <a:t>32</a:t>
          </a:r>
          <a:endParaRPr lang="en-US" sz="1800" kern="1200" dirty="0">
            <a:latin typeface="+mn-lt"/>
          </a:endParaRPr>
        </a:p>
      </dsp:txBody>
      <dsp:txXfrm>
        <a:off x="0" y="3235494"/>
        <a:ext cx="7956591" cy="14077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7EC94-D9C1-4E39-AC9C-B61B7095E950}">
      <dsp:nvSpPr>
        <dsp:cNvPr id="0" name=""/>
        <dsp:cNvSpPr/>
      </dsp:nvSpPr>
      <dsp:spPr>
        <a:xfrm>
          <a:off x="0" y="330687"/>
          <a:ext cx="10317707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769" tIns="312420" rIns="800769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>
              <a:solidFill>
                <a:schemeClr val="accent3"/>
              </a:solidFill>
            </a:rPr>
            <a:t>Вчителі/</a:t>
          </a:r>
          <a:r>
            <a:rPr lang="uk-UA" sz="1500" kern="1200" dirty="0" err="1">
              <a:solidFill>
                <a:schemeClr val="accent3"/>
              </a:solidFill>
            </a:rPr>
            <a:t>ки</a:t>
          </a:r>
          <a:r>
            <a:rPr lang="uk-UA" sz="1500" kern="1200" dirty="0">
              <a:solidFill>
                <a:schemeClr val="accent3"/>
              </a:solidFill>
            </a:rPr>
            <a:t> та адміністрація шкіл по всій Україні.</a:t>
          </a:r>
          <a:endParaRPr lang="uk-UA" sz="1500" kern="1200" noProof="0" dirty="0">
            <a:solidFill>
              <a:schemeClr val="accent3"/>
            </a:solidFill>
          </a:endParaRPr>
        </a:p>
      </dsp:txBody>
      <dsp:txXfrm>
        <a:off x="0" y="330687"/>
        <a:ext cx="10317707" cy="637875"/>
      </dsp:txXfrm>
    </dsp:sp>
    <dsp:sp modelId="{5AE2F74E-3517-4744-87E7-CA9CBA851E6A}">
      <dsp:nvSpPr>
        <dsp:cNvPr id="0" name=""/>
        <dsp:cNvSpPr/>
      </dsp:nvSpPr>
      <dsp:spPr>
        <a:xfrm>
          <a:off x="515885" y="109287"/>
          <a:ext cx="7222394" cy="44280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989" tIns="0" rIns="272989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>
              <a:solidFill>
                <a:schemeClr val="tx1"/>
              </a:solidFill>
            </a:rPr>
            <a:t>Аудиторія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537501" y="130903"/>
        <a:ext cx="7179162" cy="399568"/>
      </dsp:txXfrm>
    </dsp:sp>
    <dsp:sp modelId="{003A45FF-3853-4E32-BCC3-00A374F3DB97}">
      <dsp:nvSpPr>
        <dsp:cNvPr id="0" name=""/>
        <dsp:cNvSpPr/>
      </dsp:nvSpPr>
      <dsp:spPr>
        <a:xfrm>
          <a:off x="0" y="1257606"/>
          <a:ext cx="10317707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769" tIns="312420" rIns="800769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>
              <a:solidFill>
                <a:schemeClr val="accent3"/>
              </a:solidFill>
            </a:rPr>
            <a:t>Стандартизоване інтерв’ю методом </a:t>
          </a:r>
          <a:r>
            <a:rPr lang="en-US" sz="1500" kern="1200" dirty="0">
              <a:solidFill>
                <a:schemeClr val="accent3"/>
              </a:solidFill>
            </a:rPr>
            <a:t>CATI</a:t>
          </a:r>
          <a:endParaRPr lang="ru-RU" sz="1500" kern="1200" noProof="0" dirty="0">
            <a:solidFill>
              <a:schemeClr val="accent3"/>
            </a:solidFill>
          </a:endParaRPr>
        </a:p>
      </dsp:txBody>
      <dsp:txXfrm>
        <a:off x="0" y="1257606"/>
        <a:ext cx="10317707" cy="637875"/>
      </dsp:txXfrm>
    </dsp:sp>
    <dsp:sp modelId="{C9CB9BBA-FDD7-4A64-8CF1-FD34F2A34024}">
      <dsp:nvSpPr>
        <dsp:cNvPr id="0" name=""/>
        <dsp:cNvSpPr/>
      </dsp:nvSpPr>
      <dsp:spPr>
        <a:xfrm>
          <a:off x="515885" y="1049562"/>
          <a:ext cx="7222394" cy="442800"/>
        </a:xfrm>
        <a:prstGeom prst="round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989" tIns="0" rIns="272989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Метод</a:t>
          </a:r>
          <a:endParaRPr lang="ru-RU" sz="1500" b="1" kern="1200" dirty="0"/>
        </a:p>
      </dsp:txBody>
      <dsp:txXfrm>
        <a:off x="537501" y="1071178"/>
        <a:ext cx="7179162" cy="399568"/>
      </dsp:txXfrm>
    </dsp:sp>
    <dsp:sp modelId="{196A3FA9-025A-40B5-8D36-1252742C7A2B}">
      <dsp:nvSpPr>
        <dsp:cNvPr id="0" name=""/>
        <dsp:cNvSpPr/>
      </dsp:nvSpPr>
      <dsp:spPr>
        <a:xfrm>
          <a:off x="0" y="2211237"/>
          <a:ext cx="10317707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769" tIns="312420" rIns="800769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chemeClr val="accent3"/>
              </a:solidFill>
            </a:rPr>
            <a:t>4</a:t>
          </a:r>
          <a:r>
            <a:rPr lang="uk-UA" sz="1500" kern="1200" dirty="0">
              <a:solidFill>
                <a:schemeClr val="accent3"/>
              </a:solidFill>
            </a:rPr>
            <a:t>00 респондентів </a:t>
          </a:r>
          <a:endParaRPr lang="ru-RU" sz="1500" kern="1200" dirty="0">
            <a:solidFill>
              <a:schemeClr val="accent3"/>
            </a:solidFill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>
              <a:solidFill>
                <a:schemeClr val="accent3"/>
              </a:solidFill>
            </a:rPr>
            <a:t>Вибірка випадкова механічна (з кроком)</a:t>
          </a:r>
          <a:endParaRPr lang="en-US" sz="1500" kern="1200" dirty="0">
            <a:solidFill>
              <a:schemeClr val="accent3"/>
            </a:solidFill>
          </a:endParaRPr>
        </a:p>
      </dsp:txBody>
      <dsp:txXfrm>
        <a:off x="0" y="2211237"/>
        <a:ext cx="10317707" cy="874125"/>
      </dsp:txXfrm>
    </dsp:sp>
    <dsp:sp modelId="{7B88B4D2-F091-446F-84A6-DADDF74AAE2E}">
      <dsp:nvSpPr>
        <dsp:cNvPr id="0" name=""/>
        <dsp:cNvSpPr/>
      </dsp:nvSpPr>
      <dsp:spPr>
        <a:xfrm>
          <a:off x="515885" y="1989837"/>
          <a:ext cx="7222394" cy="44280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989" tIns="0" rIns="272989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>
              <a:solidFill>
                <a:schemeClr val="tx1"/>
              </a:solidFill>
            </a:rPr>
            <a:t>Обсяг вибіркової сукупності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537501" y="2011453"/>
        <a:ext cx="7179162" cy="399568"/>
      </dsp:txXfrm>
    </dsp:sp>
    <dsp:sp modelId="{6E1DB29E-6390-475E-9B6F-D5DDBAE70644}">
      <dsp:nvSpPr>
        <dsp:cNvPr id="0" name=""/>
        <dsp:cNvSpPr/>
      </dsp:nvSpPr>
      <dsp:spPr>
        <a:xfrm>
          <a:off x="0" y="3387762"/>
          <a:ext cx="10317707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769" tIns="312420" rIns="800769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noProof="0" dirty="0">
              <a:solidFill>
                <a:schemeClr val="accent3"/>
              </a:solidFill>
            </a:rPr>
            <a:t>Для значень близьких до 50%  +/- 3,46%</a:t>
          </a:r>
          <a:endParaRPr lang="ru-RU" sz="1500" kern="1200" dirty="0">
            <a:solidFill>
              <a:schemeClr val="accent3"/>
            </a:solidFill>
          </a:endParaRPr>
        </a:p>
      </dsp:txBody>
      <dsp:txXfrm>
        <a:off x="0" y="3387762"/>
        <a:ext cx="10317707" cy="637875"/>
      </dsp:txXfrm>
    </dsp:sp>
    <dsp:sp modelId="{9021D413-98BC-4742-95B3-D34B037AC710}">
      <dsp:nvSpPr>
        <dsp:cNvPr id="0" name=""/>
        <dsp:cNvSpPr/>
      </dsp:nvSpPr>
      <dsp:spPr>
        <a:xfrm>
          <a:off x="515885" y="3166362"/>
          <a:ext cx="7222394" cy="442800"/>
        </a:xfrm>
        <a:prstGeom prst="roundRect">
          <a:avLst/>
        </a:prstGeom>
        <a:solidFill>
          <a:schemeClr val="tx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989" tIns="0" rIns="272989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Помилка репрезентативності</a:t>
          </a:r>
          <a:endParaRPr lang="ru-RU" sz="1500" b="1" kern="1200" dirty="0"/>
        </a:p>
      </dsp:txBody>
      <dsp:txXfrm>
        <a:off x="537501" y="3187978"/>
        <a:ext cx="7179162" cy="399568"/>
      </dsp:txXfrm>
    </dsp:sp>
    <dsp:sp modelId="{D8FF5543-E850-4137-B20F-7C87034DED4D}">
      <dsp:nvSpPr>
        <dsp:cNvPr id="0" name=""/>
        <dsp:cNvSpPr/>
      </dsp:nvSpPr>
      <dsp:spPr>
        <a:xfrm>
          <a:off x="0" y="4328037"/>
          <a:ext cx="10317707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769" tIns="312420" rIns="800769" bIns="10668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noProof="0" dirty="0">
              <a:solidFill>
                <a:schemeClr val="accent3"/>
              </a:solidFill>
            </a:rPr>
            <a:t>З 15 січня - 15 лютого 2024 року</a:t>
          </a:r>
          <a:r>
            <a:rPr lang="uk-UA" sz="1500" kern="1200" noProof="0" dirty="0"/>
            <a:t> </a:t>
          </a:r>
          <a:endParaRPr lang="uk-UA" sz="1500" kern="1200" noProof="0" dirty="0">
            <a:solidFill>
              <a:schemeClr val="accent3"/>
            </a:solidFill>
          </a:endParaRPr>
        </a:p>
      </dsp:txBody>
      <dsp:txXfrm>
        <a:off x="0" y="4328037"/>
        <a:ext cx="10317707" cy="637875"/>
      </dsp:txXfrm>
    </dsp:sp>
    <dsp:sp modelId="{071A0F81-ED48-4A91-88EC-9C6324B1B136}">
      <dsp:nvSpPr>
        <dsp:cNvPr id="0" name=""/>
        <dsp:cNvSpPr/>
      </dsp:nvSpPr>
      <dsp:spPr>
        <a:xfrm>
          <a:off x="515885" y="4106637"/>
          <a:ext cx="7222394" cy="442800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2989" tIns="0" rIns="272989" bIns="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>
              <a:solidFill>
                <a:schemeClr val="tx1"/>
              </a:solidFill>
            </a:rPr>
            <a:t>Терміни дослідження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537501" y="4128253"/>
        <a:ext cx="7179162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85000"/>
          </a:schemeClr>
        </a:solidFill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0.34477</cdr:x>
      <cdr:y>0.35526</cdr:y>
    </cdr:from>
    <cdr:to>
      <cdr:x>0.65523</cdr:x>
      <cdr:y>0.64474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E8554F8D-CE36-B1D3-D0F1-E3F6631E40EE}"/>
            </a:ext>
          </a:extLst>
        </cdr:cNvPr>
        <cdr:cNvSpPr/>
      </cdr:nvSpPr>
      <cdr:spPr>
        <a:xfrm xmlns:a="http://schemas.openxmlformats.org/drawingml/2006/main">
          <a:off x="770633" y="851591"/>
          <a:ext cx="693934" cy="69393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>
            <a:lumMod val="85000"/>
          </a:schemeClr>
        </a:solidFill>
        <a:ln xmlns:a="http://schemas.openxmlformats.org/drawingml/2006/main" w="149225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0.66463</cdr:x>
      <cdr:y>0.24944</cdr:y>
    </cdr:from>
    <cdr:to>
      <cdr:x>0.99147</cdr:x>
      <cdr:y>0.78559</cdr:y>
    </cdr:to>
    <cdr:pic>
      <cdr:nvPicPr>
        <cdr:cNvPr id="2" name="Графіка 13" descr="Жінка">
          <a:extLst xmlns:a="http://schemas.openxmlformats.org/drawingml/2006/main">
            <a:ext uri="{FF2B5EF4-FFF2-40B4-BE49-F238E27FC236}">
              <a16:creationId xmlns:a16="http://schemas.microsoft.com/office/drawing/2014/main" id="{F824E5EE-38F6-438D-A075-672C01F4A81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543368" y="581906"/>
          <a:ext cx="1250755" cy="125075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0.17316</cdr:x>
      <cdr:y>0.23193</cdr:y>
    </cdr:from>
    <cdr:to>
      <cdr:x>0.5</cdr:x>
      <cdr:y>0.76807</cdr:y>
    </cdr:to>
    <cdr:pic>
      <cdr:nvPicPr>
        <cdr:cNvPr id="3" name="Графіка 11" descr="Чоловік">
          <a:extLst xmlns:a="http://schemas.openxmlformats.org/drawingml/2006/main">
            <a:ext uri="{FF2B5EF4-FFF2-40B4-BE49-F238E27FC236}">
              <a16:creationId xmlns:a16="http://schemas.microsoft.com/office/drawing/2014/main" id="{F724D838-9B90-4B22-9D33-9750BBD1C20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 cstate="print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4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62629" y="541050"/>
          <a:ext cx="1250755" cy="125075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0.03496</cdr:x>
      <cdr:y>0.39939</cdr:y>
    </cdr:from>
    <cdr:to>
      <cdr:x>0.31549</cdr:x>
      <cdr:y>0.69001</cdr:y>
    </cdr:to>
    <cdr:sp macro="" textlink="">
      <cdr:nvSpPr>
        <cdr:cNvPr id="4" name="TextBox 10">
          <a:extLst xmlns:a="http://schemas.openxmlformats.org/drawingml/2006/main">
            <a:ext uri="{FF2B5EF4-FFF2-40B4-BE49-F238E27FC236}">
              <a16:creationId xmlns:a16="http://schemas.microsoft.com/office/drawing/2014/main" id="{FED371A1-2BB4-4A9D-89F6-3B469F2406F3}"/>
            </a:ext>
          </a:extLst>
        </cdr:cNvPr>
        <cdr:cNvSpPr txBox="1"/>
      </cdr:nvSpPr>
      <cdr:spPr>
        <a:xfrm xmlns:a="http://schemas.openxmlformats.org/drawingml/2006/main">
          <a:off x="101478" y="634462"/>
          <a:ext cx="814292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b="1" dirty="0">
              <a:solidFill>
                <a:schemeClr val="tx2"/>
              </a:solidFill>
              <a:latin typeface="Myriad Pro" pitchFamily="34" charset="0"/>
            </a:rPr>
            <a:t>18</a:t>
          </a:r>
          <a:r>
            <a:rPr lang="en-GB" sz="2400" b="1" dirty="0">
              <a:solidFill>
                <a:schemeClr val="tx2"/>
              </a:solidFill>
              <a:latin typeface="Myriad Pro" pitchFamily="34" charset="0"/>
            </a:rPr>
            <a:t>%</a:t>
          </a:r>
          <a:endParaRPr lang="uk-UA" sz="2400" b="1" dirty="0">
            <a:solidFill>
              <a:schemeClr val="tx2"/>
            </a:solidFill>
            <a:latin typeface="Myriad Pro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0.39939</cdr:y>
    </cdr:from>
    <cdr:to>
      <cdr:x>0.78053</cdr:x>
      <cdr:y>0.69001</cdr:y>
    </cdr:to>
    <cdr:sp macro="" textlink="">
      <cdr:nvSpPr>
        <cdr:cNvPr id="5" name="TextBox 10">
          <a:extLst xmlns:a="http://schemas.openxmlformats.org/drawingml/2006/main">
            <a:ext uri="{FF2B5EF4-FFF2-40B4-BE49-F238E27FC236}">
              <a16:creationId xmlns:a16="http://schemas.microsoft.com/office/drawing/2014/main" id="{21F35D17-A8F4-8047-ADA3-124F77345A87}"/>
            </a:ext>
          </a:extLst>
        </cdr:cNvPr>
        <cdr:cNvSpPr txBox="1"/>
      </cdr:nvSpPr>
      <cdr:spPr>
        <a:xfrm xmlns:a="http://schemas.openxmlformats.org/drawingml/2006/main">
          <a:off x="1451346" y="634462"/>
          <a:ext cx="814291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2400" b="1" dirty="0">
              <a:solidFill>
                <a:schemeClr val="accent1"/>
              </a:solidFill>
              <a:latin typeface="Myriad Pro" pitchFamily="34" charset="0"/>
            </a:rPr>
            <a:t>82</a:t>
          </a:r>
          <a:r>
            <a:rPr lang="en-GB" sz="2400" b="1" dirty="0">
              <a:solidFill>
                <a:schemeClr val="accent1"/>
              </a:solidFill>
              <a:latin typeface="Myriad Pro" pitchFamily="34" charset="0"/>
            </a:rPr>
            <a:t>%</a:t>
          </a:r>
          <a:endParaRPr lang="uk-UA" sz="2400" b="1" dirty="0">
            <a:solidFill>
              <a:schemeClr val="accent1"/>
            </a:solidFill>
            <a:latin typeface="Myriad Pro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1978B6D4-719F-4591-87E2-B8E14A7271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696A682C-766C-4516-96F8-60B5BFD75B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36EC7C8B-7075-4B8A-AB32-ADDA36D82801}" type="datetimeFigureOut">
              <a:rPr lang="uk-UA" smtClean="0"/>
              <a:pPr/>
              <a:t>29.03.24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B564FC4-F8F0-43BD-A390-87E044305F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CC8B924C-DC5A-43C7-975F-57887C9F15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3EA74AC2-F36C-4109-AB09-A4BBA802A6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247772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09113A9F-B3EA-4087-A685-4236E896AC9F}" type="datetimeFigureOut">
              <a:rPr lang="uk-UA" smtClean="0"/>
              <a:pPr/>
              <a:t>29.03.24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8658" y="4821506"/>
            <a:ext cx="5509260" cy="3944868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A3CD3DDA-B87D-4D5E-9E42-A4920B2C797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9836647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8658" y="4758889"/>
            <a:ext cx="5509260" cy="4508421"/>
          </a:xfrm>
          <a:prstGeom prst="rect">
            <a:avLst/>
          </a:prstGeom>
        </p:spPr>
        <p:txBody>
          <a:bodyPr spcFirstLastPara="1" wrap="square" lIns="96581" tIns="96581" rIns="96581" bIns="96581" anchor="t" anchorCtr="0">
            <a:noAutofit/>
          </a:bodyPr>
          <a:lstStyle/>
          <a:p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1983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верхнього колонтитула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85298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верхнього колонтитула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2260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8F793-39BD-BDD1-1EBD-95455FC11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F8E5B7-4B5D-1979-6013-2C18CBBF17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62A2B-B255-9853-8498-17569DEE3D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E268693-8535-92AB-9648-238D079EF0E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B4514-2718-CACD-3F24-BF9BF15963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0485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5A12D-5891-772D-159A-A24DA34D2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95650-28D6-A582-E474-081D523EC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E9BE5-543F-E0EC-805B-5E91FF3EB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FE54E9C-1EA1-A383-FFF0-9C36CCE6A1C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D0FBFC-CBBF-9772-3EFE-2D8253173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11719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26297-AA66-D243-7039-4CA0F6B03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0D3149-91B2-8313-6B67-DC9D1BB48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DD4302-C24F-6220-ED74-C3AAAF689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9AC1EB2-43BC-3163-8EA1-957F17564A9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EF4AD-4E89-C681-E76B-32BDA2391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0350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08899-B474-1BA4-54D6-7CE92B4F1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F5C3E4-21F8-4640-85EA-AE1307408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04D060-64DE-5A32-0310-366D54CC3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200A28C-1BC6-BF43-E144-623F5D26E5A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F8779E-3182-BF3E-743B-313389576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21564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0AF33-01E2-6A45-EF7A-808017972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28CB0122-FE46-5F78-C7BA-908A8F8A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CD1CC0E7-F990-09A9-C677-8EB54187F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верхнього колонтитула 3">
            <a:extLst>
              <a:ext uri="{FF2B5EF4-FFF2-40B4-BE49-F238E27FC236}">
                <a16:creationId xmlns:a16="http://schemas.microsoft.com/office/drawing/2014/main" id="{5C8A5F42-D252-FAFA-1EAF-B3AC8836F57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FAE525FD-44A2-5647-8075-CD1042F030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0748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верхнього колонтитула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0686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5E269-13DB-9926-937C-BA62B8176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5F477-C2DC-9201-A8C9-CAFBFD911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40B637-E5D2-A3A7-5114-D1A69A0AE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6A5CFD7-486E-8DE3-271C-843563F8642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58BCB-5AA6-50E4-3100-411160C94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25585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10D1C-E4A5-3BC8-C11A-9A367F2C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E6BEF-46BB-D034-5BB5-DAF4116D77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51F09-0FF8-6AC0-A90E-4B315252F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822D743-9C1B-6912-0B5A-086D3BB1D82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69FD6-5CF6-B099-E57A-EC094C3E1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53918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10D1C-E4A5-3BC8-C11A-9A367F2C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E6BEF-46BB-D034-5BB5-DAF4116D77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51F09-0FF8-6AC0-A90E-4B315252F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822D743-9C1B-6912-0B5A-086D3BB1D82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69FD6-5CF6-B099-E57A-EC094C3E1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9751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E7216-8AE5-AFDE-2C22-25B4544E3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1BF0CAD2-997F-4E8C-A35F-0E843DF9F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2AA188A2-002B-3934-CC36-2EC74B4A9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верхнього колонтитула 3">
            <a:extLst>
              <a:ext uri="{FF2B5EF4-FFF2-40B4-BE49-F238E27FC236}">
                <a16:creationId xmlns:a16="http://schemas.microsoft.com/office/drawing/2014/main" id="{2BF6B547-1AD2-CD12-9A46-12DA2196B1B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E1D5A715-9614-7F72-7EE6-DA3978002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38170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4B59F-6C5F-F09C-F865-2879DD090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05B6AA-C00A-72EC-4FE3-048B8E6ED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B31CB-1EB8-99F0-FA8E-7ABFAD7C7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3E3B8875-1A75-FE8C-F227-1F39DD9D35E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5B300-D63A-F9C5-4570-A0EF2D8BE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6559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A47EB-989C-A5B2-6639-459CCD707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61A61-0AEF-88D5-AD7B-9857097BC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FFE03C-6297-60DF-4208-EF6B9ED5E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A9D5FCB-AD7F-28BB-6FC5-8D33A3BE958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615CD-EA88-37A2-7B32-62F7CFE25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262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2A338-0EE4-AE03-7D0F-1B5CBDBE9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8A3EB-048E-09FB-65E9-EF56C988C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9F746-CB8A-B92A-EAAA-3E4F26C49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ED9DC0D-9A7A-B831-7AE2-6D747FB37B1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A1BA9E-CBBC-4F36-2DB5-AB3909E6EC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8415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6C462-78CB-3927-D598-AC0EFE4BB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30A094-FF12-30F0-CE1A-C6F246032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D7E3C7-3780-DF95-9C95-F9C2C77BE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79EE9AB-96F1-27D6-D6C5-D7C16D100AC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66A95-933B-4CEC-CCD9-EF37CA8CC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39526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98860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верхнього колонтитула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4746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34D2B-C8B9-4673-485E-FB24EF2E1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501247-169C-8CC3-8F6C-6EA558CE3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12D0DD-03FA-3B54-5B0C-E527B42F5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1A5B91-D5C8-D3CB-0442-D1BA38A11C7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3B61E7-FFAC-F4A2-FE66-4A8BBF345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30608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9943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0E0B9-1674-86A9-2F05-2A1190F55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A6B58-F5CE-D584-CD44-CCA3C4433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9881C8-4E65-1442-F142-0EDAE7DA5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691A206-EA5B-E663-3515-96E74ADEE6F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909F1-3475-A921-BBC4-E58F9F2F2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29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4511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AE4F9-9706-4C54-BDAD-5642FA8CB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7AF220-CE2A-3735-1DA7-9C9D5948B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D5CEDB-76EC-DBA8-24FE-54BEBAB93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C8226DF-7317-F4F1-9F2E-DB861B371F9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40764-94FC-62B8-AE44-5517FAEA7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30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50438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12D82-DB0C-8189-E65D-8EE2BE65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778FB-EBFB-F78B-FC2E-4CEF4A850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1704F-A1F4-C0B0-9664-E7E484B73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FFE4BB7-0951-2369-FB8F-EDA5B030D50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23334E-EBFE-1EA3-8B07-8C16787448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D3DDA-B87D-4D5E-9E42-A4920B2C7974}" type="slidenum">
              <a:rPr lang="uk-UA" smtClean="0"/>
              <a:pPr/>
              <a:t>31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5552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cioinform_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D4194-5813-4BD4-8AB1-C092A68F72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4781" y="442031"/>
            <a:ext cx="9233617" cy="49460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rgbClr val="2A2830"/>
                </a:solidFill>
              </a:defRPr>
            </a:lvl1pPr>
          </a:lstStyle>
          <a:p>
            <a:r>
              <a:rPr lang="uk-UA" dirty="0"/>
              <a:t>Заголовок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1D02414-0082-48B7-957E-1DC9CCF592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4780" y="1521019"/>
            <a:ext cx="5271201" cy="484827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2A283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dirty="0"/>
              <a:t>Текстова частина</a:t>
            </a:r>
          </a:p>
        </p:txBody>
      </p:sp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3FD65C9F-C8C6-4836-A453-E0300A29D9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3243" y="442031"/>
            <a:ext cx="1570182" cy="494607"/>
          </a:xfrm>
          <a:prstGeom prst="rect">
            <a:avLst/>
          </a:prstGeom>
        </p:spPr>
      </p:pic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36AFBA7E-459B-4A8B-A91E-9CBF5DCC72BC}"/>
              </a:ext>
            </a:extLst>
          </p:cNvPr>
          <p:cNvCxnSpPr>
            <a:cxnSpLocks/>
          </p:cNvCxnSpPr>
          <p:nvPr userDrawn="1"/>
        </p:nvCxnSpPr>
        <p:spPr>
          <a:xfrm>
            <a:off x="459655" y="-1"/>
            <a:ext cx="0" cy="7200000"/>
          </a:xfrm>
          <a:prstGeom prst="line">
            <a:avLst/>
          </a:prstGeom>
          <a:ln w="12700">
            <a:solidFill>
              <a:srgbClr val="EBF0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Місце для вмісту 2">
            <a:extLst>
              <a:ext uri="{FF2B5EF4-FFF2-40B4-BE49-F238E27FC236}">
                <a16:creationId xmlns:a16="http://schemas.microsoft.com/office/drawing/2014/main" id="{86ACA31C-4879-4D55-B7F7-7667B60937A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615628" y="1521019"/>
            <a:ext cx="5257797" cy="48618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2A2830"/>
                </a:solidFill>
              </a:defRPr>
            </a:lvl1pPr>
          </a:lstStyle>
          <a:p>
            <a:pPr lvl="0"/>
            <a:r>
              <a:rPr lang="uk-UA" dirty="0"/>
              <a:t>Текстова частина</a:t>
            </a:r>
          </a:p>
        </p:txBody>
      </p:sp>
    </p:spTree>
    <p:extLst>
      <p:ext uri="{BB962C8B-B14F-4D97-AF65-F5344CB8AC3E}">
        <p14:creationId xmlns:p14="http://schemas.microsoft.com/office/powerpoint/2010/main" val="393161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cioinform_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D4194-5813-4BD4-8AB1-C092A68F72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4781" y="442031"/>
            <a:ext cx="9233617" cy="494608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800">
                <a:solidFill>
                  <a:srgbClr val="2A2830"/>
                </a:solidFill>
              </a:defRPr>
            </a:lvl1pPr>
          </a:lstStyle>
          <a:p>
            <a:r>
              <a:rPr lang="uk-UA" dirty="0"/>
              <a:t>Заголовок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1D02414-0082-48B7-957E-1DC9CCF592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4780" y="1521019"/>
            <a:ext cx="5271201" cy="484827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2A283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dirty="0"/>
              <a:t>Текстова частина</a:t>
            </a:r>
          </a:p>
        </p:txBody>
      </p:sp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3FD65C9F-C8C6-4836-A453-E0300A29D9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3243" y="442031"/>
            <a:ext cx="1570182" cy="494607"/>
          </a:xfrm>
          <a:prstGeom prst="rect">
            <a:avLst/>
          </a:prstGeom>
        </p:spPr>
      </p:pic>
      <p:cxnSp>
        <p:nvCxnSpPr>
          <p:cNvPr id="11" name="Пряма сполучна лінія 10">
            <a:extLst>
              <a:ext uri="{FF2B5EF4-FFF2-40B4-BE49-F238E27FC236}">
                <a16:creationId xmlns:a16="http://schemas.microsoft.com/office/drawing/2014/main" id="{36AFBA7E-459B-4A8B-A91E-9CBF5DCC72BC}"/>
              </a:ext>
            </a:extLst>
          </p:cNvPr>
          <p:cNvCxnSpPr>
            <a:cxnSpLocks/>
          </p:cNvCxnSpPr>
          <p:nvPr userDrawn="1"/>
        </p:nvCxnSpPr>
        <p:spPr>
          <a:xfrm>
            <a:off x="459655" y="-1"/>
            <a:ext cx="0" cy="7200000"/>
          </a:xfrm>
          <a:prstGeom prst="line">
            <a:avLst/>
          </a:prstGeom>
          <a:ln w="12700">
            <a:solidFill>
              <a:srgbClr val="EBF0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Місце для вмісту 2">
            <a:extLst>
              <a:ext uri="{FF2B5EF4-FFF2-40B4-BE49-F238E27FC236}">
                <a16:creationId xmlns:a16="http://schemas.microsoft.com/office/drawing/2014/main" id="{86ACA31C-4879-4D55-B7F7-7667B60937A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615628" y="1521019"/>
            <a:ext cx="5257797" cy="48618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2A2830"/>
                </a:solidFill>
              </a:defRPr>
            </a:lvl1pPr>
          </a:lstStyle>
          <a:p>
            <a:pPr lvl="0"/>
            <a:r>
              <a:rPr lang="uk-UA" dirty="0"/>
              <a:t>Текстова частина</a:t>
            </a:r>
          </a:p>
        </p:txBody>
      </p:sp>
    </p:spTree>
    <p:extLst>
      <p:ext uri="{BB962C8B-B14F-4D97-AF65-F5344CB8AC3E}">
        <p14:creationId xmlns:p14="http://schemas.microsoft.com/office/powerpoint/2010/main" val="3389885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1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11151029" cy="7920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268761"/>
            <a:ext cx="10972800" cy="48574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endParaRPr lang="uk-UA" sz="240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uk-UA" sz="240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F52F551F-629D-45D2-98A7-96034F0FF982}" type="slidenum">
              <a:rPr lang="uk-UA" sz="2400" smtClean="0">
                <a:solidFill>
                  <a:prstClr val="black"/>
                </a:solidFill>
              </a:rPr>
              <a:pPr defTabSz="1219170"/>
              <a:t>‹#›</a:t>
            </a:fld>
            <a:endParaRPr lang="uk-UA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3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3B812-C04E-4942-8020-05331DC41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C4D051-9AAE-AF41-BBDF-2487D3BB6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914D1-DC9E-8E45-8C8F-723BC09F4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965F3-0424-014D-B961-C066E4B6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B43F7-E159-A944-A03C-A81BD88D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2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0722-A106-3244-89B0-0922AE7B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1F871-4108-5145-8083-4A281F14B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E7C81-5E51-234A-BB66-6DFC48502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0DEAC-4C3C-184D-9F2D-DED7C7D83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4434-05C7-C74D-8B05-351B3BBB6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783B-987F-1A4C-8E15-EC7D1CE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E55AF-8C6D-8444-B369-BE4478D25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86B70-7472-564D-82C6-AFDD6F150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35E1D-CCA4-6045-BB4E-FD0D5C5B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E654B-9D1B-284D-A1FA-669D5F734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12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7543A-92CE-F047-8964-C3D05351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0CD84-B13D-734F-BCBB-75AF9B9AA0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0BF1A-279A-5B41-97E5-9E1284C3E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81464A-8429-F040-8C9D-AC1B91026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E2B1D6-0757-934B-BD94-017732CFA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7076F-D61E-1A4C-9D3C-309E3F99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5B090-8CB9-244D-B4BF-BFEEE1459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89113-D9EB-9A46-83A7-C6445D990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DFFCE-2899-2E44-B4A1-2603135CF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893A17-88E8-EE4B-8AE7-A785C41B8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86C6F-28B8-9347-87A5-F3C3F17A42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E69398-3612-814E-B110-9C0752A20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E1F052-6E3A-BA46-81FF-ADBF871AA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C6516-0F31-E048-BE0A-73593C04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9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CACF-B052-9B4B-B334-8942C3FA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A58DF5-27E6-7442-BA9B-39BA2996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B3D7B-F8FF-BA4C-89C7-28FEE46D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B662DE-1235-D040-B217-4B22CA7F6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22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7059B7-2984-3647-A598-FC6CB6609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9E93A2-EFF7-3548-9596-A4C8D3173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2F0BA-ACD0-594F-A68E-4C93DF42F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3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86D6-B7D4-8146-B29A-BDF96267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089C2-5CD7-4F47-BD2A-A5B835264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1935F-B0D6-EF43-AFB2-357057436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198D7-41EF-FB4E-8E41-ED19C27D9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8F696-0BB1-0148-BB15-74483253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CBB92-3674-D040-8D6A-0616A08C8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21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37821-16B9-F544-91DD-C53E8362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BA2E0D-E705-8342-B79A-5BDAB90F04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2B910-4E21-8841-8DBD-2BAD79638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7CBFF-2821-D444-8364-B472C22F9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59C09-260D-0240-9547-5D52ED56E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779C1-7F47-8F4C-838E-21D25AE8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2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6369-CE34-4A41-8D0B-059D70AAE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74AE-CBD0-AE41-92A5-2FB4172DD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427C5-5C78-BE49-98D7-9A4F16D80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BCE63-7C77-3344-B335-36334187F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75A35-CFBA-0E41-8B9D-D99FE17C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90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332C09-B105-4F4D-B1AB-DE18651FBE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BF2E7-A8B7-F04B-B8B5-776F6EDEF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01FC3-DAE2-4142-B5A6-A099F1A0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11091-4388-7B48-AB90-D1785FF1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3DC42-54FF-F84B-9FBE-D0513E4E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6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Графіка 9">
            <a:extLst>
              <a:ext uri="{FF2B5EF4-FFF2-40B4-BE49-F238E27FC236}">
                <a16:creationId xmlns:a16="http://schemas.microsoft.com/office/drawing/2014/main" id="{900B0D58-A1AC-4029-87A5-41508B05B1A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03243" y="442031"/>
            <a:ext cx="1570182" cy="494607"/>
          </a:xfrm>
          <a:prstGeom prst="rect">
            <a:avLst/>
          </a:prstGeom>
        </p:spPr>
      </p:pic>
      <p:sp>
        <p:nvSpPr>
          <p:cNvPr id="11" name="Місце для номера слайда 5">
            <a:extLst>
              <a:ext uri="{FF2B5EF4-FFF2-40B4-BE49-F238E27FC236}">
                <a16:creationId xmlns:a16="http://schemas.microsoft.com/office/drawing/2014/main" id="{6D845EBC-0909-4B1A-9824-9E7FD3519A9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042698" y="4880469"/>
            <a:ext cx="2639581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defPPr>
              <a:defRPr lang="uk-UA"/>
            </a:defPPr>
            <a:lvl1pPr marL="0" algn="r" defTabSz="914400" rtl="0" eaLnBrk="1" latinLnBrk="0" hangingPunct="1">
              <a:defRPr sz="1000" kern="1200">
                <a:solidFill>
                  <a:srgbClr val="2A283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uk-UA" dirty="0"/>
            </a:br>
            <a:r>
              <a:rPr lang="uk-UA" sz="1000" b="0" i="0" u="none" strike="noStrike" kern="1200" dirty="0">
                <a:solidFill>
                  <a:srgbClr val="2A2830"/>
                </a:solidFill>
                <a:effectLst/>
                <a:latin typeface="+mn-lt"/>
                <a:ea typeface="+mn-ea"/>
                <a:cs typeface="+mn-cs"/>
              </a:rPr>
              <a:t>Соціологічний центр</a:t>
            </a:r>
            <a:r>
              <a:rPr lang="uk-UA" dirty="0">
                <a:solidFill>
                  <a:srgbClr val="2A2830"/>
                </a:solidFill>
              </a:rPr>
              <a:t> / 20</a:t>
            </a:r>
            <a:r>
              <a:rPr lang="en-GB" dirty="0">
                <a:solidFill>
                  <a:srgbClr val="2A2830"/>
                </a:solidFill>
              </a:rPr>
              <a:t>2</a:t>
            </a:r>
            <a:r>
              <a:rPr lang="uk-UA" dirty="0">
                <a:solidFill>
                  <a:srgbClr val="2A2830"/>
                </a:solidFill>
              </a:rPr>
              <a:t>4</a:t>
            </a:r>
            <a:r>
              <a:rPr lang="en-GB" dirty="0">
                <a:solidFill>
                  <a:srgbClr val="2A2830"/>
                </a:solidFill>
              </a:rPr>
              <a:t>’</a:t>
            </a:r>
            <a:r>
              <a:rPr lang="uk-UA" dirty="0">
                <a:solidFill>
                  <a:srgbClr val="2A2830"/>
                </a:solidFill>
              </a:rPr>
              <a:t>02</a:t>
            </a:r>
          </a:p>
        </p:txBody>
      </p:sp>
      <p:cxnSp>
        <p:nvCxnSpPr>
          <p:cNvPr id="12" name="Пряма сполучна лінія 11">
            <a:extLst>
              <a:ext uri="{FF2B5EF4-FFF2-40B4-BE49-F238E27FC236}">
                <a16:creationId xmlns:a16="http://schemas.microsoft.com/office/drawing/2014/main" id="{795430B0-F816-4190-8455-7F65CEC722F2}"/>
              </a:ext>
            </a:extLst>
          </p:cNvPr>
          <p:cNvCxnSpPr>
            <a:cxnSpLocks/>
          </p:cNvCxnSpPr>
          <p:nvPr userDrawn="1"/>
        </p:nvCxnSpPr>
        <p:spPr>
          <a:xfrm>
            <a:off x="459655" y="-1"/>
            <a:ext cx="0" cy="7200000"/>
          </a:xfrm>
          <a:prstGeom prst="line">
            <a:avLst/>
          </a:prstGeom>
          <a:ln w="12700">
            <a:solidFill>
              <a:srgbClr val="EBF0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415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688" r:id="rId3"/>
    <p:sldLayoutId id="214748371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E3D7-C1B3-884F-8B92-9C67FC12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CD2A8-EF1D-AF40-ACF2-6AD307249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F56E4-0611-7D4E-833B-6BC3BE9A6E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421D9-B007-EF4B-9D9B-82758D956635}" type="datetimeFigureOut">
              <a:rPr lang="en-US" smtClean="0"/>
              <a:t>3/29/24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7D3F0-4BD5-854F-8263-6CEC6CE74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1C824-7B57-E748-B50E-C7F7286EE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4BCEE-A270-CF4F-BF86-27BBEE7B860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13;p7">
            <a:extLst>
              <a:ext uri="{FF2B5EF4-FFF2-40B4-BE49-F238E27FC236}">
                <a16:creationId xmlns:a16="http://schemas.microsoft.com/office/drawing/2014/main" id="{A064EEF6-C05D-604A-B77B-A2E2CB060653}"/>
              </a:ext>
            </a:extLst>
          </p:cNvPr>
          <p:cNvPicPr preferRelativeResize="0"/>
          <p:nvPr userDrawn="1"/>
        </p:nvPicPr>
        <p:blipFill rotWithShape="1">
          <a:blip r:embed="rId13">
            <a:alphaModFix/>
          </a:blip>
          <a:srcRect/>
          <a:stretch/>
        </p:blipFill>
        <p:spPr>
          <a:xfrm>
            <a:off x="10303245" y="442035"/>
            <a:ext cx="1570183" cy="4946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Місце для номера слайда 5">
            <a:extLst>
              <a:ext uri="{FF2B5EF4-FFF2-40B4-BE49-F238E27FC236}">
                <a16:creationId xmlns:a16="http://schemas.microsoft.com/office/drawing/2014/main" id="{D7794D50-2AE8-9043-BFAB-C9894F1D2FD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042698" y="4880469"/>
            <a:ext cx="2639581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defPPr>
              <a:defRPr lang="uk-UA"/>
            </a:defPPr>
            <a:lvl1pPr marL="0" algn="r" defTabSz="914400" rtl="0" eaLnBrk="1" latinLnBrk="0" hangingPunct="1">
              <a:defRPr sz="1000" kern="1200">
                <a:solidFill>
                  <a:srgbClr val="2A283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br>
              <a:rPr lang="uk-UA" dirty="0"/>
            </a:br>
            <a:r>
              <a:rPr lang="uk-UA" sz="1000" b="0" i="0" u="none" strike="noStrike" kern="1200" dirty="0">
                <a:solidFill>
                  <a:srgbClr val="2A2830"/>
                </a:solidFill>
                <a:effectLst/>
                <a:latin typeface="+mn-lt"/>
                <a:ea typeface="+mn-ea"/>
                <a:cs typeface="+mn-cs"/>
              </a:rPr>
              <a:t>Соціологічний центр</a:t>
            </a:r>
            <a:r>
              <a:rPr lang="uk-UA" dirty="0">
                <a:solidFill>
                  <a:srgbClr val="2A2830"/>
                </a:solidFill>
              </a:rPr>
              <a:t> / 20</a:t>
            </a:r>
            <a:r>
              <a:rPr lang="en-GB" dirty="0">
                <a:solidFill>
                  <a:srgbClr val="2A2830"/>
                </a:solidFill>
              </a:rPr>
              <a:t>2</a:t>
            </a:r>
            <a:r>
              <a:rPr lang="uk-UA" dirty="0">
                <a:solidFill>
                  <a:srgbClr val="2A2830"/>
                </a:solidFill>
              </a:rPr>
              <a:t>1</a:t>
            </a:r>
            <a:r>
              <a:rPr lang="en-GB" dirty="0">
                <a:solidFill>
                  <a:srgbClr val="2A2830"/>
                </a:solidFill>
              </a:rPr>
              <a:t>’0</a:t>
            </a:r>
            <a:r>
              <a:rPr lang="uk-UA" dirty="0">
                <a:solidFill>
                  <a:srgbClr val="2A2830"/>
                </a:solidFill>
              </a:rPr>
              <a:t>9</a:t>
            </a:r>
          </a:p>
        </p:txBody>
      </p:sp>
      <p:cxnSp>
        <p:nvCxnSpPr>
          <p:cNvPr id="9" name="Пряма сполучна лінія 11">
            <a:extLst>
              <a:ext uri="{FF2B5EF4-FFF2-40B4-BE49-F238E27FC236}">
                <a16:creationId xmlns:a16="http://schemas.microsoft.com/office/drawing/2014/main" id="{C1A6CC4F-6C59-A64F-B497-53B3BD2E6ADB}"/>
              </a:ext>
            </a:extLst>
          </p:cNvPr>
          <p:cNvCxnSpPr>
            <a:cxnSpLocks/>
          </p:cNvCxnSpPr>
          <p:nvPr userDrawn="1"/>
        </p:nvCxnSpPr>
        <p:spPr>
          <a:xfrm>
            <a:off x="459655" y="-1"/>
            <a:ext cx="0" cy="7200000"/>
          </a:xfrm>
          <a:prstGeom prst="line">
            <a:avLst/>
          </a:prstGeom>
          <a:ln w="12700">
            <a:solidFill>
              <a:srgbClr val="EBF0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18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8.xml"/><Relationship Id="rId11" Type="http://schemas.openxmlformats.org/officeDocument/2006/relationships/chart" Target="../charts/chart23.xml"/><Relationship Id="rId5" Type="http://schemas.openxmlformats.org/officeDocument/2006/relationships/chart" Target="../charts/chart17.xml"/><Relationship Id="rId10" Type="http://schemas.openxmlformats.org/officeDocument/2006/relationships/chart" Target="../charts/chart22.xml"/><Relationship Id="rId4" Type="http://schemas.openxmlformats.org/officeDocument/2006/relationships/chart" Target="../charts/chart16.xml"/><Relationship Id="rId9" Type="http://schemas.openxmlformats.org/officeDocument/2006/relationships/chart" Target="../charts/char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0.xml"/><Relationship Id="rId3" Type="http://schemas.openxmlformats.org/officeDocument/2006/relationships/chart" Target="../charts/chart35.xml"/><Relationship Id="rId7" Type="http://schemas.openxmlformats.org/officeDocument/2006/relationships/chart" Target="../charts/chart3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38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4.xml"/><Relationship Id="rId5" Type="http://schemas.openxmlformats.org/officeDocument/2006/relationships/chart" Target="../charts/chart43.xml"/><Relationship Id="rId4" Type="http://schemas.openxmlformats.org/officeDocument/2006/relationships/chart" Target="../charts/chart4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7" Type="http://schemas.openxmlformats.org/officeDocument/2006/relationships/chart" Target="../charts/chart4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8.xml"/><Relationship Id="rId5" Type="http://schemas.openxmlformats.org/officeDocument/2006/relationships/chart" Target="../charts/chart47.xml"/><Relationship Id="rId4" Type="http://schemas.openxmlformats.org/officeDocument/2006/relationships/chart" Target="../charts/char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9.xml"/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1"/>
          <p:cNvGrpSpPr/>
          <p:nvPr/>
        </p:nvGrpSpPr>
        <p:grpSpPr>
          <a:xfrm>
            <a:off x="1" y="89452"/>
            <a:ext cx="12115799" cy="6708914"/>
            <a:chOff x="0" y="0"/>
            <a:chExt cx="12192000" cy="6858000"/>
          </a:xfrm>
        </p:grpSpPr>
        <p:sp>
          <p:nvSpPr>
            <p:cNvPr id="29" name="Google Shape;29;p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/>
              <a:endParaRPr sz="1350">
                <a:solidFill>
                  <a:schemeClr val="lt1"/>
                </a:solidFill>
              </a:endParaRPr>
            </a:p>
          </p:txBody>
        </p:sp>
        <p:grpSp>
          <p:nvGrpSpPr>
            <p:cNvPr id="31" name="Google Shape;31;p1"/>
            <p:cNvGrpSpPr/>
            <p:nvPr/>
          </p:nvGrpSpPr>
          <p:grpSpPr>
            <a:xfrm>
              <a:off x="1082704" y="1143707"/>
              <a:ext cx="9973154" cy="4686300"/>
              <a:chOff x="1082704" y="1143707"/>
              <a:chExt cx="9973154" cy="4686300"/>
            </a:xfrm>
          </p:grpSpPr>
          <p:sp>
            <p:nvSpPr>
              <p:cNvPr id="32" name="Google Shape;32;p1"/>
              <p:cNvSpPr/>
              <p:nvPr/>
            </p:nvSpPr>
            <p:spPr>
              <a:xfrm>
                <a:off x="1968739" y="1942464"/>
                <a:ext cx="8331200" cy="3568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135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Google Shape;33;p1"/>
              <p:cNvSpPr/>
              <p:nvPr/>
            </p:nvSpPr>
            <p:spPr>
              <a:xfrm>
                <a:off x="2724658" y="1143707"/>
                <a:ext cx="8331200" cy="3568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69" tIns="34275" rIns="68569" bIns="34275" anchor="ctr" anchorCtr="0">
                <a:noAutofit/>
              </a:bodyPr>
              <a:lstStyle/>
              <a:p>
                <a:pPr algn="ctr"/>
                <a:endParaRPr sz="135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Google Shape;34;p1"/>
              <p:cNvSpPr txBox="1"/>
              <p:nvPr/>
            </p:nvSpPr>
            <p:spPr>
              <a:xfrm>
                <a:off x="3237484" y="2176212"/>
                <a:ext cx="7647432" cy="2198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 algn="ctr"/>
                <a:r>
                  <a:rPr lang="uk-UA" sz="4400" b="1" dirty="0">
                    <a:solidFill>
                      <a:schemeClr val="bg1"/>
                    </a:solidFill>
                  </a:rPr>
                  <a:t>Медіаграмотність у школах</a:t>
                </a:r>
              </a:p>
              <a:p>
                <a:pPr algn="ctr"/>
                <a:endParaRPr lang="uk-UA" sz="4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uk-UA" sz="2000" dirty="0">
                    <a:solidFill>
                      <a:schemeClr val="bg1"/>
                    </a:solidFill>
                  </a:rPr>
                  <a:t>Лютий 2024</a:t>
                </a:r>
                <a:endParaRPr lang="uk-UA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Google Shape;35;p1"/>
              <p:cNvSpPr txBox="1"/>
              <p:nvPr/>
            </p:nvSpPr>
            <p:spPr>
              <a:xfrm>
                <a:off x="1082704" y="4885055"/>
                <a:ext cx="8331200" cy="9449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rmAutofit/>
              </a:bodyPr>
              <a:lstStyle/>
              <a:p>
                <a:pPr algn="ctr">
                  <a:lnSpc>
                    <a:spcPct val="80000"/>
                  </a:lnSpc>
                  <a:buClr>
                    <a:schemeClr val="lt2"/>
                  </a:buClr>
                  <a:buSzPts val="6600"/>
                </a:pPr>
                <a:r>
                  <a:rPr lang="uk-UA" sz="4950">
                    <a:solidFill>
                      <a:schemeClr val="lt2"/>
                    </a:solidFill>
                  </a:rPr>
                  <a:t>SOCIOINFORM</a:t>
                </a:r>
                <a:endParaRPr sz="4950">
                  <a:solidFill>
                    <a:schemeClr val="lt2"/>
                  </a:solidFill>
                </a:endParaRPr>
              </a:p>
            </p:txBody>
          </p:sp>
          <p:sp>
            <p:nvSpPr>
              <p:cNvPr id="36" name="Google Shape;36;p1"/>
              <p:cNvSpPr txBox="1"/>
              <p:nvPr/>
            </p:nvSpPr>
            <p:spPr>
              <a:xfrm rot="-5400000">
                <a:off x="299087" y="3327048"/>
                <a:ext cx="3653155" cy="9449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rmAutofit/>
              </a:bodyPr>
              <a:lstStyle/>
              <a:p>
                <a:pPr>
                  <a:lnSpc>
                    <a:spcPct val="90000"/>
                  </a:lnSpc>
                  <a:buClr>
                    <a:schemeClr val="accent3"/>
                  </a:buClr>
                  <a:buSzPts val="2000"/>
                </a:pPr>
                <a:r>
                  <a:rPr lang="uk-UA" sz="1500">
                    <a:solidFill>
                      <a:schemeClr val="accent3"/>
                    </a:solidFill>
                  </a:rPr>
                  <a:t>Sociological Center</a:t>
                </a:r>
                <a:endParaRPr sz="1500">
                  <a:solidFill>
                    <a:schemeClr val="accent3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9764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1" y="1502228"/>
            <a:ext cx="2606039" cy="4289909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4000" dirty="0"/>
              <a:t>ЗМІСТ</a:t>
            </a:r>
          </a:p>
        </p:txBody>
      </p:sp>
      <p:graphicFrame>
        <p:nvGraphicFramePr>
          <p:cNvPr id="8" name="Объект 3">
            <a:extLst>
              <a:ext uri="{FF2B5EF4-FFF2-40B4-BE49-F238E27FC236}">
                <a16:creationId xmlns:a16="http://schemas.microsoft.com/office/drawing/2014/main" id="{892C2C1F-0EFC-448C-93A8-EEAD12B8E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90310"/>
              </p:ext>
            </p:extLst>
          </p:nvPr>
        </p:nvGraphicFramePr>
        <p:xfrm>
          <a:off x="3933371" y="1190171"/>
          <a:ext cx="7956591" cy="4959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Місце для номера слайда 5">
            <a:extLst>
              <a:ext uri="{FF2B5EF4-FFF2-40B4-BE49-F238E27FC236}">
                <a16:creationId xmlns:a16="http://schemas.microsoft.com/office/drawing/2014/main" id="{0FA3E364-7587-40A4-94B2-BF4D0DD1A476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49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8">
            <a:extLst>
              <a:ext uri="{FF2B5EF4-FFF2-40B4-BE49-F238E27FC236}">
                <a16:creationId xmlns:a16="http://schemas.microsoft.com/office/drawing/2014/main" id="{997F530C-4A7F-F54C-AFCD-6CA2797494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249450"/>
              </p:ext>
            </p:extLst>
          </p:nvPr>
        </p:nvGraphicFramePr>
        <p:xfrm>
          <a:off x="1105469" y="1340769"/>
          <a:ext cx="10317707" cy="50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AF42DB20-597E-B548-8E45-4E31C77F22E5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843018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Методологія</a:t>
            </a:r>
          </a:p>
        </p:txBody>
      </p:sp>
      <p:sp>
        <p:nvSpPr>
          <p:cNvPr id="5" name="Місце для номера слайда 5">
            <a:extLst>
              <a:ext uri="{FF2B5EF4-FFF2-40B4-BE49-F238E27FC236}">
                <a16:creationId xmlns:a16="http://schemas.microsoft.com/office/drawing/2014/main" id="{80135AB2-E262-A242-B649-4BC05B721776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094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9A1464D-3DCC-49EB-A2E7-40DF9E8989A5}"/>
              </a:ext>
            </a:extLst>
          </p:cNvPr>
          <p:cNvSpPr/>
          <p:nvPr/>
        </p:nvSpPr>
        <p:spPr>
          <a:xfrm>
            <a:off x="0" y="19878"/>
            <a:ext cx="12192000" cy="6858000"/>
          </a:xfrm>
          <a:prstGeom prst="rect">
            <a:avLst/>
          </a:prstGeom>
          <a:solidFill>
            <a:srgbClr val="11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03219-26CB-469F-B3D7-09837576AB48}"/>
              </a:ext>
            </a:extLst>
          </p:cNvPr>
          <p:cNvSpPr txBox="1"/>
          <p:nvPr/>
        </p:nvSpPr>
        <p:spPr>
          <a:xfrm>
            <a:off x="4758081" y="2691825"/>
            <a:ext cx="9210813" cy="985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uk-UA" sz="5400" dirty="0">
                <a:solidFill>
                  <a:schemeClr val="tx2">
                    <a:lumMod val="20000"/>
                    <a:lumOff val="80000"/>
                  </a:schemeClr>
                </a:solidFill>
                <a:latin typeface="Gilroy Thin"/>
              </a:rPr>
              <a:t>РЕЗЮМЕ</a:t>
            </a:r>
            <a:endParaRPr lang="en-US" sz="5400" dirty="0">
              <a:solidFill>
                <a:schemeClr val="tx2">
                  <a:lumMod val="20000"/>
                  <a:lumOff val="80000"/>
                </a:schemeClr>
              </a:solidFill>
              <a:latin typeface="Gilroy Thin"/>
            </a:endParaRPr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846AB292-9991-4AB5-A6A3-D198D3FD3F44}"/>
              </a:ext>
            </a:extLst>
          </p:cNvPr>
          <p:cNvCxnSpPr>
            <a:cxnSpLocks/>
          </p:cNvCxnSpPr>
          <p:nvPr/>
        </p:nvCxnSpPr>
        <p:spPr>
          <a:xfrm flipH="1">
            <a:off x="1451113" y="0"/>
            <a:ext cx="12562" cy="30237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E91E59-9585-481D-B199-BA2FBFEE573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711" y="269325"/>
            <a:ext cx="2142230" cy="1003567"/>
          </a:xfrm>
          <a:prstGeom prst="rect">
            <a:avLst/>
          </a:prstGeom>
        </p:spPr>
      </p:pic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98947B91-93E2-47D3-8F27-ECDC10FF68AB}"/>
              </a:ext>
            </a:extLst>
          </p:cNvPr>
          <p:cNvCxnSpPr>
            <a:cxnSpLocks/>
          </p:cNvCxnSpPr>
          <p:nvPr/>
        </p:nvCxnSpPr>
        <p:spPr>
          <a:xfrm>
            <a:off x="1451113" y="3023704"/>
            <a:ext cx="34317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DAD670B3-2BFA-4A58-AC47-760D0E3B2007}"/>
              </a:ext>
            </a:extLst>
          </p:cNvPr>
          <p:cNvCxnSpPr>
            <a:cxnSpLocks/>
          </p:cNvCxnSpPr>
          <p:nvPr/>
        </p:nvCxnSpPr>
        <p:spPr>
          <a:xfrm flipH="1">
            <a:off x="7351837" y="3459680"/>
            <a:ext cx="1" cy="18486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0BD197EF-75DE-4675-AACC-F2FCB32D6EC3}"/>
              </a:ext>
            </a:extLst>
          </p:cNvPr>
          <p:cNvCxnSpPr>
            <a:cxnSpLocks/>
          </p:cNvCxnSpPr>
          <p:nvPr/>
        </p:nvCxnSpPr>
        <p:spPr>
          <a:xfrm flipV="1">
            <a:off x="7351837" y="5277678"/>
            <a:ext cx="4840163" cy="306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131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34F305-CDCB-351D-A2A5-5561EC53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rgbClr val="002060"/>
                </a:solidFill>
              </a:rPr>
              <a:t>Резюме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BBC5FAEF-6071-AD53-4A2C-BCB6B02C4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889" y="1073374"/>
            <a:ext cx="10515600" cy="57846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rgbClr val="00B0F0"/>
                </a:solidFill>
              </a:rPr>
              <a:t>Медіаграмотн</a:t>
            </a:r>
            <a:r>
              <a:rPr lang="uk-UA" sz="1600" b="1" dirty="0">
                <a:solidFill>
                  <a:srgbClr val="00B0F0"/>
                </a:solidFill>
              </a:rPr>
              <a:t>і</a:t>
            </a:r>
            <a:r>
              <a:rPr lang="ru-RU" sz="1600" b="1" dirty="0">
                <a:solidFill>
                  <a:srgbClr val="00B0F0"/>
                </a:solidFill>
              </a:rPr>
              <a:t>сть для </a:t>
            </a:r>
            <a:r>
              <a:rPr lang="uk-UA" sz="1600" b="1" dirty="0">
                <a:solidFill>
                  <a:srgbClr val="00B0F0"/>
                </a:solidFill>
              </a:rPr>
              <a:t>вчителів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Освітяни більшості загальноосвітніх закладів середньої освіти в Україні шкіл (83%) проходили навчання на тему медіаосвіти.  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Дещо рідше такі знання отримували освітяни з сільських шкіл/ ліцеїв/ гімназій (79%, проти - 86-90% у містах). 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Найчастіше навчання відбувалось у форматі кількагодинного тренінгу </a:t>
            </a:r>
            <a:r>
              <a:rPr lang="uk-UA" sz="1400" dirty="0"/>
              <a:t>(34%), </a:t>
            </a:r>
            <a:r>
              <a:rPr lang="uk-UA" sz="1400" b="1" dirty="0"/>
              <a:t>кількаденного курсу</a:t>
            </a:r>
            <a:r>
              <a:rPr lang="uk-UA" sz="1400" dirty="0"/>
              <a:t> (25%), </a:t>
            </a:r>
            <a:r>
              <a:rPr lang="uk-UA" sz="1400" b="1" dirty="0"/>
              <a:t>кількох тренінгів, або одного пролонгованого курсу (23%)</a:t>
            </a:r>
            <a:r>
              <a:rPr lang="uk-UA" sz="1400" dirty="0"/>
              <a:t>. Рідко йшлося про тижневі (9%) чи двотижневі (4%) курси.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Формат навчання різнився в залежності від типу населеного пункту: у менших містах та селах частіше проводились кількагодинні тренінги, у обласних центрах - кількаденні курси.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Ініціатором проходження тренінгів на тему медіаосвіти для освітян рівною мірою виступали Департаменти/ управління/ відділи освіти (33%) та адміністрації закладів освіти (32%).</a:t>
            </a:r>
            <a:r>
              <a:rPr lang="uk-UA" sz="1400" dirty="0"/>
              <a:t> Суттєво рідше навчання було власною ініціативою вчителів (16%). Подекуди, участь в тренінгах було ініціативою Міністерства освіти і науки (8%)  чи організації, яка проводила тренінги (3%). 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У половині шкіл (51%) навчання на тему медіаосвіти пройшло понад три чверті персоналу. У 16% шкіл – навчалась понад половина персоналу, у 17% - понад чверть персоналу, у 15% - менш як чверть персоналу.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Навчання медіаграмотності проходили вчителі/</a:t>
            </a:r>
            <a:r>
              <a:rPr lang="uk-UA" sz="1400" b="1" dirty="0" err="1"/>
              <a:t>льки</a:t>
            </a:r>
            <a:r>
              <a:rPr lang="uk-UA" sz="1400" b="1" dirty="0"/>
              <a:t> з різних предметів. </a:t>
            </a:r>
            <a:r>
              <a:rPr lang="uk-UA" sz="1400" dirty="0"/>
              <a:t>Однак, дещо частіше, йшлося про вчителів з української мови та літератури (67%), математики (62%), інформатики (62%), предметів початкової школи (60%), історії (59%), іноземної мови (55%). Для інших предметів – частка вчителів/</a:t>
            </a:r>
            <a:r>
              <a:rPr lang="uk-UA" sz="1400" dirty="0" err="1"/>
              <a:t>ок</a:t>
            </a:r>
            <a:r>
              <a:rPr lang="uk-UA" sz="1400" dirty="0"/>
              <a:t>, які пройшли навчання – близька до половини (46-49%). Виняток: економіка (21%), фізкультура (33%), право (34%), трудове навчання (36%), мистецтво (43%).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Лише третина освітян (35%) не бачать перешкод для розвитку медіаграмотності у формі факультативів. Основна перешкода – брак коштів (46%) на оплату праці </a:t>
            </a:r>
            <a:r>
              <a:rPr lang="uk-UA" sz="1400" dirty="0"/>
              <a:t>вчителя/</a:t>
            </a:r>
            <a:r>
              <a:rPr lang="uk-UA" sz="1400" dirty="0" err="1"/>
              <a:t>ки</a:t>
            </a:r>
            <a:r>
              <a:rPr lang="uk-UA" sz="1400" dirty="0"/>
              <a:t>. Актуальними перешкодами є брак годин (16%) та технічних засобів (14%). </a:t>
            </a:r>
          </a:p>
        </p:txBody>
      </p:sp>
      <p:sp>
        <p:nvSpPr>
          <p:cNvPr id="2" name="Місце для номера слайда 5">
            <a:extLst>
              <a:ext uri="{FF2B5EF4-FFF2-40B4-BE49-F238E27FC236}">
                <a16:creationId xmlns:a16="http://schemas.microsoft.com/office/drawing/2014/main" id="{F69D4434-D31A-89C1-27F1-39CCC877905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34F305-CDCB-351D-A2A5-5561EC53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rgbClr val="002060"/>
                </a:solidFill>
              </a:rPr>
              <a:t>Резюме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BBC5FAEF-6071-AD53-4A2C-BCB6B02C4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977" y="1035667"/>
            <a:ext cx="10515600" cy="56371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UA" sz="1600" b="1" dirty="0">
                <a:solidFill>
                  <a:srgbClr val="00B0F0"/>
                </a:solidFill>
              </a:rPr>
              <a:t>Впровадження</a:t>
            </a:r>
            <a:r>
              <a:rPr lang="ru-RU" sz="1600" b="1" dirty="0">
                <a:solidFill>
                  <a:srgbClr val="00B0F0"/>
                </a:solidFill>
              </a:rPr>
              <a:t> медіаграмотності</a:t>
            </a:r>
            <a:endParaRPr lang="uk-UA" sz="1600" b="1" dirty="0">
              <a:solidFill>
                <a:srgbClr val="00B0F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uk-UA" sz="1400" b="1" dirty="0"/>
              <a:t>75% вчителів/</a:t>
            </a:r>
            <a:r>
              <a:rPr lang="uk-UA" sz="1400" b="1" dirty="0" err="1"/>
              <a:t>ок</a:t>
            </a:r>
            <a:r>
              <a:rPr lang="uk-UA" sz="1400" b="1" dirty="0"/>
              <a:t> та адміністраторів/</a:t>
            </a:r>
            <a:r>
              <a:rPr lang="uk-UA" sz="1400" b="1" dirty="0" err="1"/>
              <a:t>ок</a:t>
            </a:r>
            <a:r>
              <a:rPr lang="uk-UA" sz="1400" b="1" dirty="0"/>
              <a:t> шкіл</a:t>
            </a:r>
            <a:r>
              <a:rPr lang="uk-UA" sz="1400" dirty="0"/>
              <a:t> транслювали свої знання з медіаграмотності іншим особам: 47% - колегам, 37% - учням основної школи, 29% - учням старшої школи, 20% - учням молодшої школи, 16% - сім’ї і друзям, 2% - дошкільнятам.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73% освітян  мають досвід проведення занять з тематики </a:t>
            </a:r>
            <a:r>
              <a:rPr lang="uk-UA" sz="1400" b="1" dirty="0" err="1"/>
              <a:t>медіаосвіти</a:t>
            </a:r>
            <a:r>
              <a:rPr lang="uk-UA" sz="1400" b="1" dirty="0"/>
              <a:t> і медіаграмотності. </a:t>
            </a:r>
            <a:r>
              <a:rPr lang="uk-UA" sz="1400" dirty="0"/>
              <a:t> З них: 10% - охопили аудиторію до 10 осіб, 29% - 10-50 осіб, 18% - 51-100 осіб, 10% - 101-300 осіб, 3% - більше 300 осіб.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Станом на початок 2024 року 30% освітян працює з тематикою </a:t>
            </a:r>
            <a:r>
              <a:rPr lang="uk-UA" sz="1400" b="1" dirty="0" err="1"/>
              <a:t>медіаосвіти</a:t>
            </a:r>
            <a:r>
              <a:rPr lang="uk-UA" sz="1400" b="1" dirty="0"/>
              <a:t> і медіаграмотності на постійній основі, ще 36% - працюють час до часу.    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ТОП-5 сфер інтеграції </a:t>
            </a:r>
            <a:r>
              <a:rPr lang="uk-UA" sz="1400" b="1" dirty="0" err="1"/>
              <a:t>медіаосвіти</a:t>
            </a:r>
            <a:r>
              <a:rPr lang="uk-UA" sz="1400" b="1" dirty="0"/>
              <a:t>: </a:t>
            </a:r>
            <a:r>
              <a:rPr lang="uk-UA" sz="1400" dirty="0"/>
              <a:t>мовно-літературна (46%), соціальна/ збереження здоров’я (33%), громадянська/ історична (31%), природнича (27%), математична (26%) </a:t>
            </a:r>
          </a:p>
          <a:p>
            <a:pPr algn="just">
              <a:lnSpc>
                <a:spcPct val="100000"/>
              </a:lnSpc>
            </a:pPr>
            <a:r>
              <a:rPr lang="uk-UA" sz="1400" dirty="0"/>
              <a:t>80% освітян, які мають гурток/ факультатив медіаграмотності у школах використовують посібники чи навчально-методичні матеріали з медіаграмотності.</a:t>
            </a:r>
            <a:endParaRPr lang="uk-UA" sz="2000" dirty="0"/>
          </a:p>
          <a:p>
            <a:pPr algn="just">
              <a:lnSpc>
                <a:spcPct val="100000"/>
              </a:lnSpc>
            </a:pPr>
            <a:r>
              <a:rPr lang="uk-UA" sz="1400" b="1" dirty="0"/>
              <a:t>Станом на початок 2024 року факультативи/ гуртки на тему медіаграмотності запроваджено у 12% загальноосвітніх навчальних закладів. </a:t>
            </a:r>
            <a:endParaRPr lang="uk-UA" sz="1400" dirty="0"/>
          </a:p>
          <a:p>
            <a:pPr lvl="1" algn="just">
              <a:lnSpc>
                <a:spcPct val="100000"/>
              </a:lnSpc>
            </a:pPr>
            <a:r>
              <a:rPr lang="uk-UA" sz="1400" dirty="0"/>
              <a:t>Частіше відповідні знання та навички школярі/</a:t>
            </a:r>
            <a:r>
              <a:rPr lang="uk-UA" sz="1400" dirty="0" err="1"/>
              <a:t>ки</a:t>
            </a:r>
            <a:r>
              <a:rPr lang="uk-UA" sz="1400" dirty="0"/>
              <a:t> можуть отримати в обласних центрах (адже медіаграмотності тут навчає кожна четверта школа/ ліцей/ гімназія (24%), тоді  як лише кожна десята школа у менших містах (11%) та селах (9%). 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Більше уваги медіаграмотності приділяється закладами середньої загальної освіти у південно-східних областях України. Тут факультатив/ гурток проводиться у 21% шкіл (проти 10% - у центральних, та 8% - у західних областях)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uk-UA" sz="1400" dirty="0"/>
          </a:p>
        </p:txBody>
      </p:sp>
      <p:sp>
        <p:nvSpPr>
          <p:cNvPr id="2" name="Місце для номера слайда 5">
            <a:extLst>
              <a:ext uri="{FF2B5EF4-FFF2-40B4-BE49-F238E27FC236}">
                <a16:creationId xmlns:a16="http://schemas.microsoft.com/office/drawing/2014/main" id="{F69D4434-D31A-89C1-27F1-39CCC877905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63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34F305-CDCB-351D-A2A5-5561EC53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rgbClr val="002060"/>
                </a:solidFill>
              </a:rPr>
              <a:t>Резюме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BBC5FAEF-6071-AD53-4A2C-BCB6B02C4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977" y="1035667"/>
            <a:ext cx="10515600" cy="56371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UA" sz="1600" b="1" dirty="0">
                <a:solidFill>
                  <a:srgbClr val="00B0F0"/>
                </a:solidFill>
              </a:rPr>
              <a:t>Впровадження</a:t>
            </a:r>
            <a:r>
              <a:rPr lang="ru-RU" sz="1600" b="1" dirty="0">
                <a:solidFill>
                  <a:srgbClr val="00B0F0"/>
                </a:solidFill>
              </a:rPr>
              <a:t> медіаграмотності</a:t>
            </a:r>
            <a:endParaRPr lang="uk-UA" sz="1600" b="1" dirty="0">
              <a:solidFill>
                <a:srgbClr val="00B0F0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uk-UA" sz="1400" b="1" dirty="0"/>
              <a:t>Медіаграмотність – відносно новий предмет для шкіл/ ліцеїв/ гімназій, але він поступово набирає популярність.</a:t>
            </a:r>
            <a:r>
              <a:rPr lang="uk-UA" sz="1400" dirty="0"/>
              <a:t> Третина (30%) представників/</a:t>
            </a:r>
            <a:r>
              <a:rPr lang="uk-UA" sz="1400" dirty="0" err="1"/>
              <a:t>ць</a:t>
            </a:r>
            <a:r>
              <a:rPr lang="uk-UA" sz="1400" dirty="0"/>
              <a:t> шкіл відзначають, що запровадили його після початку війни - впродовж останніх 1-2 років. Половина (49%) – вказує проміжок 3-5 років. 15% - проводять гуртки/ факультативи з медіаграмотності 6-10 років. І 6% - мають такий досвід впродовж більш як 10-ти років.      </a:t>
            </a:r>
          </a:p>
          <a:p>
            <a:pPr algn="just">
              <a:lnSpc>
                <a:spcPct val="100000"/>
              </a:lnSpc>
            </a:pPr>
            <a:r>
              <a:rPr lang="uk-UA" sz="1400" dirty="0"/>
              <a:t>Як правило, </a:t>
            </a:r>
            <a:r>
              <a:rPr lang="uk-UA" sz="1400" b="1" dirty="0"/>
              <a:t>медіаграмотності навчають у форматі регулярних зустрічей</a:t>
            </a:r>
            <a:r>
              <a:rPr lang="uk-UA" sz="1400" dirty="0"/>
              <a:t> раз на тиждень чи місяць (78%). У кожній 6-й школі/ ліцеї/ гімназії (16%) – її вичитують курсом (тривалістю від тижня до місяця). У окремих закладах, це одноразовий курс/ захід протягом 2023 року.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Факультатив/ гурток з медіаграмотності здебільшого охоплює більшість учнів і учениць закладу середньої освіти. </a:t>
            </a:r>
            <a:r>
              <a:rPr lang="uk-UA" sz="1400" dirty="0"/>
              <a:t>У 42% шкіл, її вивчають більш як три чверті школярів/</a:t>
            </a:r>
            <a:r>
              <a:rPr lang="uk-UA" sz="1400" dirty="0" err="1"/>
              <a:t>ок</a:t>
            </a:r>
            <a:r>
              <a:rPr lang="uk-UA" sz="1400" dirty="0"/>
              <a:t>. У 20% шкіл, факультативи охоплюють від половини до трьох чвертей учнів і учениць. У 18% шкіл – охоплення від чверті до половини дітей. Ще у 18% шкіл – курс слухає менш ніж чверть школярів/</a:t>
            </a:r>
            <a:r>
              <a:rPr lang="uk-UA" sz="1400" dirty="0" err="1"/>
              <a:t>ок</a:t>
            </a:r>
            <a:r>
              <a:rPr lang="uk-UA" sz="140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Найчастіше медіаграмотність вивчають учні 8-9-х класів </a:t>
            </a:r>
            <a:r>
              <a:rPr lang="uk-UA" sz="1400" dirty="0"/>
              <a:t>(у 84% навчальних закладів). Часто, предмет вивчають діти 5-7-х класів (у 53-63% шкіл). Дещо рідше гуртки/ факультативи відвідують старшокласники/ці (у 49% шкіл – 10-ти </a:t>
            </a:r>
            <a:r>
              <a:rPr lang="uk-UA" sz="1400" dirty="0" err="1"/>
              <a:t>класники</a:t>
            </a:r>
            <a:r>
              <a:rPr lang="uk-UA" sz="1400" dirty="0"/>
              <a:t>/ці,  у 41% - 11-ти </a:t>
            </a:r>
            <a:r>
              <a:rPr lang="uk-UA" sz="1400" dirty="0" err="1"/>
              <a:t>класники</a:t>
            </a:r>
            <a:r>
              <a:rPr lang="uk-UA" sz="1400" dirty="0"/>
              <a:t>/ці.  У третині шкіл/ ліцеїв/ гімназій медіаграмотності навчають учнів початкової школи (29% - </a:t>
            </a:r>
            <a:r>
              <a:rPr lang="uk-UA" sz="1400" dirty="0" err="1"/>
              <a:t>першо</a:t>
            </a:r>
            <a:r>
              <a:rPr lang="uk-UA" sz="1400" dirty="0"/>
              <a:t>- і другокласників/</a:t>
            </a:r>
            <a:r>
              <a:rPr lang="uk-UA" sz="1400" dirty="0" err="1"/>
              <a:t>ць</a:t>
            </a:r>
            <a:r>
              <a:rPr lang="uk-UA" sz="1400" dirty="0"/>
              <a:t>, 31% - третьокласників/</a:t>
            </a:r>
            <a:r>
              <a:rPr lang="uk-UA" sz="1400" dirty="0" err="1"/>
              <a:t>ць</a:t>
            </a:r>
            <a:r>
              <a:rPr lang="uk-UA" sz="1400" dirty="0"/>
              <a:t>, 37% – четверокласників/</a:t>
            </a:r>
            <a:r>
              <a:rPr lang="uk-UA" sz="1400" dirty="0" err="1"/>
              <a:t>ць</a:t>
            </a:r>
            <a:r>
              <a:rPr lang="uk-UA" sz="1400"/>
              <a:t>).</a:t>
            </a:r>
            <a:endParaRPr lang="uk-UA" sz="1400" dirty="0"/>
          </a:p>
          <a:p>
            <a:pPr marL="0" indent="0" algn="just">
              <a:lnSpc>
                <a:spcPct val="100000"/>
              </a:lnSpc>
              <a:buNone/>
            </a:pPr>
            <a:endParaRPr lang="uk-UA" sz="1400" dirty="0"/>
          </a:p>
        </p:txBody>
      </p:sp>
      <p:sp>
        <p:nvSpPr>
          <p:cNvPr id="2" name="Місце для номера слайда 5">
            <a:extLst>
              <a:ext uri="{FF2B5EF4-FFF2-40B4-BE49-F238E27FC236}">
                <a16:creationId xmlns:a16="http://schemas.microsoft.com/office/drawing/2014/main" id="{F69D4434-D31A-89C1-27F1-39CCC877905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7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34F305-CDCB-351D-A2A5-5561EC53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rgbClr val="002060"/>
                </a:solidFill>
              </a:rPr>
              <a:t>Резюме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BBC5FAEF-6071-AD53-4A2C-BCB6B02C4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89" y="1155924"/>
            <a:ext cx="10515600" cy="5244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600" b="1" dirty="0">
                <a:solidFill>
                  <a:srgbClr val="00B0F0"/>
                </a:solidFill>
              </a:rPr>
              <a:t>Підвищення особистої медіаграмотності</a:t>
            </a:r>
          </a:p>
          <a:p>
            <a:pPr algn="just">
              <a:lnSpc>
                <a:spcPct val="100000"/>
              </a:lnSpc>
            </a:pPr>
            <a:r>
              <a:rPr lang="uk-UA" sz="1400" dirty="0"/>
              <a:t>На переконання освітян, </a:t>
            </a:r>
            <a:r>
              <a:rPr lang="uk-UA" sz="1400" b="1" dirty="0"/>
              <a:t>для виховання в учнів навичок </a:t>
            </a:r>
            <a:r>
              <a:rPr lang="uk-UA" sz="1400" b="1" dirty="0" err="1"/>
              <a:t>медіаграмотності</a:t>
            </a:r>
            <a:r>
              <a:rPr lang="uk-UA" sz="1400" b="1" dirty="0"/>
              <a:t>, найбільш доцільно інтегрувати її елементи у навчальну програму (55%). Доволі популярною є опція – запровадження медіаграмотності в якості окремого предмету (42%).</a:t>
            </a:r>
            <a:r>
              <a:rPr lang="uk-UA" sz="1400" dirty="0"/>
              <a:t> Водночас, у ефективність навчання в формі позакласної активності вірить менш як третина (31%) інформант_ок. 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Ідея про інтеграцію елементів медіаграмотності у освітню програму отримує найбільшу підтримку серед освітян з обласних центрів та західних областей країни.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Ідея про медіаграмотність у формі позакласної активності більш популярна у менших містах та селах.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83% опитаних вчителів/</a:t>
            </a:r>
            <a:r>
              <a:rPr lang="uk-UA" sz="1400" b="1" dirty="0" err="1"/>
              <a:t>ок</a:t>
            </a:r>
            <a:r>
              <a:rPr lang="uk-UA" sz="1400" b="1" dirty="0"/>
              <a:t> та членів/кинь адміністрації закладів середньої освіти в Україні, відчувають потребу у підвищенні рівня особистої медіаграмотності. </a:t>
            </a:r>
            <a:r>
              <a:rPr lang="uk-UA" sz="1400" dirty="0"/>
              <a:t>Більшою мірою цю потребу декларують: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 інформанти/</a:t>
            </a:r>
            <a:r>
              <a:rPr lang="uk-UA" sz="1400" dirty="0" err="1"/>
              <a:t>ки</a:t>
            </a:r>
            <a:r>
              <a:rPr lang="uk-UA" sz="1400" dirty="0"/>
              <a:t> з сіл (87%) та менших міст (83%), тоді як у обласних центрах таких – 71%;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освітяни з південних і східних областей України (90%), проти 83% - у західних  та 79% - у центральних областях;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освітяни, які досі не проходили навчань з медіаграмотності (91%, проти 83% - тих, хто навчався раніше).</a:t>
            </a:r>
          </a:p>
          <a:p>
            <a:pPr algn="just">
              <a:lnSpc>
                <a:spcPct val="100000"/>
              </a:lnSpc>
            </a:pPr>
            <a:r>
              <a:rPr lang="uk-UA" sz="1400" b="1" dirty="0"/>
              <a:t>75% опитаних вчителів/</a:t>
            </a:r>
            <a:r>
              <a:rPr lang="uk-UA" sz="1400" b="1" dirty="0" err="1"/>
              <a:t>ок</a:t>
            </a:r>
            <a:r>
              <a:rPr lang="uk-UA" sz="1400" b="1" dirty="0"/>
              <a:t> та членів/кинь адміністрації закладів середньої освіти в Україні зацікавлені пройти навчання для підвищення рівня власної медіаграмотності. </a:t>
            </a:r>
            <a:r>
              <a:rPr lang="uk-UA" sz="1400" dirty="0"/>
              <a:t>47% - зацікавлені пройти навчання з методики викладання медіаграмотності. Лише 12% інформант_ок не зацікавлені у додаткових навчаннях.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Потребу у вивченні медіаграмотності для власних потреб більшою мірою відчувають ті вчителі/</a:t>
            </a:r>
            <a:r>
              <a:rPr lang="uk-UA" sz="1400" dirty="0" err="1"/>
              <a:t>ки</a:t>
            </a:r>
            <a:r>
              <a:rPr lang="uk-UA" sz="1400" dirty="0"/>
              <a:t> та члени/</a:t>
            </a:r>
            <a:r>
              <a:rPr lang="uk-UA" sz="1400" dirty="0" err="1"/>
              <a:t>кині</a:t>
            </a:r>
            <a:r>
              <a:rPr lang="uk-UA" sz="1400" dirty="0"/>
              <a:t> адміністрації, які раніше проходили навчання з медіаосвіти (77%, проти 66%). Ця ж аудиторія, частіше декларує відсутність потреби у додаткових навчаннях (13%, проти 7%).</a:t>
            </a:r>
          </a:p>
          <a:p>
            <a:pPr algn="just">
              <a:lnSpc>
                <a:spcPct val="100000"/>
              </a:lnSpc>
            </a:pPr>
            <a:endParaRPr lang="uk-UA" sz="1400" b="1" dirty="0"/>
          </a:p>
        </p:txBody>
      </p:sp>
      <p:sp>
        <p:nvSpPr>
          <p:cNvPr id="2" name="Місце для номера слайда 5">
            <a:extLst>
              <a:ext uri="{FF2B5EF4-FFF2-40B4-BE49-F238E27FC236}">
                <a16:creationId xmlns:a16="http://schemas.microsoft.com/office/drawing/2014/main" id="{F69D4434-D31A-89C1-27F1-39CCC877905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390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34F305-CDCB-351D-A2A5-5561EC53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4881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rgbClr val="002060"/>
                </a:solidFill>
              </a:rPr>
              <a:t>Резюме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BBC5FAEF-6071-AD53-4A2C-BCB6B02C4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89" y="1155924"/>
            <a:ext cx="10515600" cy="524487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uk-UA" sz="1400" b="1" dirty="0"/>
              <a:t>Вчителі/</a:t>
            </a:r>
            <a:r>
              <a:rPr lang="uk-UA" sz="1400" b="1" dirty="0" err="1"/>
              <a:t>ки</a:t>
            </a:r>
            <a:r>
              <a:rPr lang="uk-UA" sz="1400" b="1" dirty="0"/>
              <a:t> та адміністрація шкіл віддають перевагу он-лайн формату навчання (45%). </a:t>
            </a:r>
            <a:r>
              <a:rPr lang="uk-UA" sz="1400" dirty="0"/>
              <a:t>Доволі популярним є змішаний формат (28%) . Лише 17% віддають перевагу офлайн навчанню. Ще 10% - не мають преференцій щодо формату навчання. 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Водночас, </a:t>
            </a:r>
            <a:r>
              <a:rPr lang="uk-UA" sz="1400" dirty="0" err="1"/>
              <a:t>представни</a:t>
            </a:r>
            <a:r>
              <a:rPr lang="uk-UA" sz="1400" dirty="0"/>
              <a:t>/ці з обласних центрів і сіл – частіше віддають перевагу онлайн навчанню (48%, проти 38% - у малих містах), тоді як представники малих міст більш зацікавлені у змішаному форматі (35%, проти 24-26% - у інших населених пунктах)</a:t>
            </a:r>
            <a:endParaRPr lang="en-US" sz="1400" dirty="0"/>
          </a:p>
          <a:p>
            <a:pPr lvl="1" algn="just">
              <a:lnSpc>
                <a:spcPct val="100000"/>
              </a:lnSpc>
            </a:pPr>
            <a:r>
              <a:rPr lang="ru-RU" sz="1400" dirty="0"/>
              <a:t>Онлайн-</a:t>
            </a:r>
            <a:r>
              <a:rPr lang="ru-RU" sz="1400" dirty="0" err="1"/>
              <a:t>навчання</a:t>
            </a:r>
            <a:r>
              <a:rPr lang="ru-RU" sz="1400" dirty="0"/>
              <a:t> </a:t>
            </a:r>
            <a:r>
              <a:rPr lang="ru-RU" sz="1400" dirty="0" err="1"/>
              <a:t>частіше</a:t>
            </a:r>
            <a:r>
              <a:rPr lang="ru-RU" sz="1400" dirty="0"/>
              <a:t> </a:t>
            </a:r>
            <a:r>
              <a:rPr lang="ru-RU" sz="1400" dirty="0" err="1"/>
              <a:t>обирають</a:t>
            </a:r>
            <a:r>
              <a:rPr lang="ru-RU" sz="1400" dirty="0"/>
              <a:t> </a:t>
            </a:r>
            <a:r>
              <a:rPr lang="ru-RU" sz="1400" dirty="0" err="1"/>
              <a:t>освітяни</a:t>
            </a:r>
            <a:r>
              <a:rPr lang="ru-RU" sz="1400" dirty="0"/>
              <a:t> з </a:t>
            </a:r>
            <a:r>
              <a:rPr lang="ru-RU" sz="1400" dirty="0" err="1"/>
              <a:t>південно-східних</a:t>
            </a:r>
            <a:r>
              <a:rPr lang="ru-RU" sz="1400" dirty="0"/>
              <a:t> областей </a:t>
            </a:r>
            <a:r>
              <a:rPr lang="ru-RU" sz="1400" dirty="0" err="1"/>
              <a:t>України</a:t>
            </a:r>
            <a:r>
              <a:rPr lang="ru-RU" sz="1400" dirty="0"/>
              <a:t> (52%, </a:t>
            </a:r>
            <a:r>
              <a:rPr lang="ru-RU" sz="1400" dirty="0" err="1"/>
              <a:t>проти</a:t>
            </a:r>
            <a:r>
              <a:rPr lang="ru-RU" sz="1400" dirty="0"/>
              <a:t> 42-44% - з </a:t>
            </a:r>
            <a:r>
              <a:rPr lang="ru-RU" sz="1400" dirty="0" err="1"/>
              <a:t>інших</a:t>
            </a:r>
            <a:r>
              <a:rPr lang="ru-RU" sz="1400" dirty="0"/>
              <a:t> </a:t>
            </a:r>
            <a:r>
              <a:rPr lang="ru-RU" sz="1400" dirty="0" err="1"/>
              <a:t>регіонів</a:t>
            </a:r>
            <a:r>
              <a:rPr lang="ru-RU" sz="1400" dirty="0"/>
              <a:t>). </a:t>
            </a:r>
            <a:endParaRPr lang="uk-UA" sz="1400" dirty="0"/>
          </a:p>
          <a:p>
            <a:pPr algn="just">
              <a:lnSpc>
                <a:spcPct val="100000"/>
              </a:lnSpc>
            </a:pPr>
            <a:r>
              <a:rPr lang="uk-UA" sz="1400" b="1" dirty="0"/>
              <a:t>Оптимальна тривалість навчання для освітян – кількаденний курс (31%) або тижневий курс (31%). </a:t>
            </a:r>
            <a:r>
              <a:rPr lang="uk-UA" sz="1400" dirty="0"/>
              <a:t>Водночас, чверть інформантів/</a:t>
            </a:r>
            <a:r>
              <a:rPr lang="uk-UA" sz="1400" dirty="0" err="1"/>
              <a:t>ок</a:t>
            </a:r>
            <a:r>
              <a:rPr lang="uk-UA" sz="1400" dirty="0"/>
              <a:t> віддають перевагу кількагодинному тренінгу (25%). Найменш популярний - триваліший двотижневий курс (8%).</a:t>
            </a:r>
          </a:p>
          <a:p>
            <a:pPr lvl="1" algn="just">
              <a:lnSpc>
                <a:spcPct val="100000"/>
              </a:lnSpc>
            </a:pPr>
            <a:r>
              <a:rPr lang="uk-UA" sz="1400" dirty="0"/>
              <a:t>Короткі (кількагодинні тренінги) більш популярні у освітян із сільських шкіл (27%, проти 20-22% - у містах), двотижневі - у обласних центрах (14%, проти 9% - у селах та 3% - у малих містах).</a:t>
            </a:r>
          </a:p>
          <a:p>
            <a:pPr algn="just">
              <a:lnSpc>
                <a:spcPct val="100000"/>
              </a:lnSpc>
            </a:pPr>
            <a:endParaRPr lang="uk-UA" sz="1400" dirty="0"/>
          </a:p>
          <a:p>
            <a:pPr marL="457200" lvl="1" indent="0" algn="just">
              <a:lnSpc>
                <a:spcPct val="100000"/>
              </a:lnSpc>
              <a:buNone/>
            </a:pPr>
            <a:endParaRPr lang="uk-UA" sz="1400" dirty="0"/>
          </a:p>
          <a:p>
            <a:pPr lvl="1" algn="just">
              <a:lnSpc>
                <a:spcPct val="100000"/>
              </a:lnSpc>
            </a:pPr>
            <a:endParaRPr lang="uk-UA" sz="1400" dirty="0"/>
          </a:p>
          <a:p>
            <a:pPr algn="just">
              <a:lnSpc>
                <a:spcPct val="100000"/>
              </a:lnSpc>
            </a:pPr>
            <a:endParaRPr lang="uk-UA" sz="1400" dirty="0"/>
          </a:p>
          <a:p>
            <a:pPr marL="457200" lvl="1" indent="0" algn="just">
              <a:lnSpc>
                <a:spcPct val="100000"/>
              </a:lnSpc>
              <a:buNone/>
            </a:pPr>
            <a:endParaRPr lang="uk-UA" sz="1400" dirty="0"/>
          </a:p>
        </p:txBody>
      </p:sp>
      <p:sp>
        <p:nvSpPr>
          <p:cNvPr id="2" name="Місце для номера слайда 5">
            <a:extLst>
              <a:ext uri="{FF2B5EF4-FFF2-40B4-BE49-F238E27FC236}">
                <a16:creationId xmlns:a16="http://schemas.microsoft.com/office/drawing/2014/main" id="{F69D4434-D31A-89C1-27F1-39CCC877905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33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29FA1C-7116-A43D-44AF-FFB6826BB0EE}"/>
              </a:ext>
            </a:extLst>
          </p:cNvPr>
          <p:cNvSpPr txBox="1">
            <a:spLocks/>
          </p:cNvSpPr>
          <p:nvPr/>
        </p:nvSpPr>
        <p:spPr>
          <a:xfrm>
            <a:off x="987689" y="3071183"/>
            <a:ext cx="9910296" cy="25900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7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</a:t>
            </a:r>
            <a:r>
              <a:rPr lang="en-US" sz="7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едіаграмотн</a:t>
            </a:r>
            <a:r>
              <a:rPr lang="uk-UA" sz="7400" b="1" dirty="0"/>
              <a:t>і</a:t>
            </a:r>
            <a:r>
              <a:rPr lang="en-US" sz="7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</a:t>
            </a:r>
            <a:r>
              <a:rPr lang="uk-UA" sz="7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ь                для вчителів</a:t>
            </a:r>
            <a:endParaRPr lang="en-US" sz="7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09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F23F7-1980-5F21-CA3D-DE2096DA6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F9B08F0C-D22B-D176-40D3-6F354CACC597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AD50E8-A396-A0B1-13D6-70C03191D784}"/>
              </a:ext>
            </a:extLst>
          </p:cNvPr>
          <p:cNvSpPr txBox="1"/>
          <p:nvPr/>
        </p:nvSpPr>
        <p:spPr>
          <a:xfrm>
            <a:off x="1118886" y="1218544"/>
            <a:ext cx="9954228" cy="667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Чи проходили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вчителі_ки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та /або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члени_кині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адміністрації навчання на тему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медіаосвіти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 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9506E41-1957-38E2-F877-A1140BCC8390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4791075" y="3588247"/>
            <a:ext cx="16137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800639B-C03F-4AB3-8CCA-0C7226FF54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155167"/>
              </p:ext>
            </p:extLst>
          </p:nvPr>
        </p:nvGraphicFramePr>
        <p:xfrm>
          <a:off x="496030" y="1783035"/>
          <a:ext cx="5614999" cy="453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E4ECB18-198D-479F-5EE4-F290BCF57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7279832"/>
              </p:ext>
            </p:extLst>
          </p:nvPr>
        </p:nvGraphicFramePr>
        <p:xfrm>
          <a:off x="6404822" y="2315032"/>
          <a:ext cx="5434611" cy="254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82D4E18-D072-F217-6065-DCFDADA13320}"/>
              </a:ext>
            </a:extLst>
          </p:cNvPr>
          <p:cNvSpPr txBox="1"/>
          <p:nvPr/>
        </p:nvSpPr>
        <p:spPr>
          <a:xfrm>
            <a:off x="666000" y="900000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FF3AF4-D697-E2F7-3A73-AF4DD142E539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вчителів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85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F0C9F-4FF9-4F74-D544-4350E73D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92A6C32B-803D-6FA4-8C3D-CE30B2F874F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1616DB-B87E-C632-1E6D-8FF5967BCDBD}"/>
              </a:ext>
            </a:extLst>
          </p:cNvPr>
          <p:cNvSpPr txBox="1"/>
          <p:nvPr/>
        </p:nvSpPr>
        <p:spPr>
          <a:xfrm>
            <a:off x="1118886" y="1393578"/>
            <a:ext cx="99542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Який формат навчання це був?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B9ADA9-A22B-5A6F-F8BF-B2AA31F6BADA}"/>
              </a:ext>
            </a:extLst>
          </p:cNvPr>
          <p:cNvGrpSpPr/>
          <p:nvPr/>
        </p:nvGrpSpPr>
        <p:grpSpPr>
          <a:xfrm>
            <a:off x="1137920" y="1890309"/>
            <a:ext cx="2235200" cy="2397118"/>
            <a:chOff x="711200" y="1922575"/>
            <a:chExt cx="2235200" cy="2397118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77617877-9C0A-9DB7-F8B2-E6390006CB5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77129377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97CD01-56A0-EFA9-48C5-BC9D2056EFB0}"/>
                </a:ext>
              </a:extLst>
            </p:cNvPr>
            <p:cNvSpPr txBox="1"/>
            <p:nvPr/>
          </p:nvSpPr>
          <p:spPr>
            <a:xfrm>
              <a:off x="1547053" y="293646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3"/>
                  </a:solidFill>
                </a:rPr>
                <a:t>34%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DCCEF6-F917-2B84-B55C-B523768388D3}"/>
                </a:ext>
              </a:extLst>
            </p:cNvPr>
            <p:cNvSpPr txBox="1"/>
            <p:nvPr/>
          </p:nvSpPr>
          <p:spPr>
            <a:xfrm>
              <a:off x="914733" y="3409926"/>
              <a:ext cx="18008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Кількагодинний тренінг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CAFD90-CDAD-4403-9DFA-E4A5827485B0}"/>
              </a:ext>
            </a:extLst>
          </p:cNvPr>
          <p:cNvGrpSpPr/>
          <p:nvPr/>
        </p:nvGrpSpPr>
        <p:grpSpPr>
          <a:xfrm>
            <a:off x="9193639" y="1890309"/>
            <a:ext cx="2235200" cy="2397118"/>
            <a:chOff x="711200" y="1922575"/>
            <a:chExt cx="2235200" cy="2397118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07E56D21-F869-E933-5263-D9BDD7960D1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09490994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9ACB2E-942F-3F32-C1A0-1A334C7AD0B7}"/>
                </a:ext>
              </a:extLst>
            </p:cNvPr>
            <p:cNvSpPr txBox="1"/>
            <p:nvPr/>
          </p:nvSpPr>
          <p:spPr>
            <a:xfrm>
              <a:off x="1618173" y="2946628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9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D0EBF7-40A3-0DB8-7159-5059B8EB2F74}"/>
                </a:ext>
              </a:extLst>
            </p:cNvPr>
            <p:cNvSpPr txBox="1"/>
            <p:nvPr/>
          </p:nvSpPr>
          <p:spPr>
            <a:xfrm>
              <a:off x="987462" y="3533036"/>
              <a:ext cx="173142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Тижневий курс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4ACC19-4B1E-3B84-4D32-9895BEB998AA}"/>
              </a:ext>
            </a:extLst>
          </p:cNvPr>
          <p:cNvGrpSpPr/>
          <p:nvPr/>
        </p:nvGrpSpPr>
        <p:grpSpPr>
          <a:xfrm>
            <a:off x="3823160" y="1890309"/>
            <a:ext cx="2235200" cy="2397118"/>
            <a:chOff x="711200" y="1922575"/>
            <a:chExt cx="2235200" cy="2397118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9E99679F-C2DC-7C02-DECD-35A409E8DF7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82031838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5AA35C-F7B2-45AF-AE98-ECDE2AEE26A8}"/>
                </a:ext>
              </a:extLst>
            </p:cNvPr>
            <p:cNvSpPr txBox="1"/>
            <p:nvPr/>
          </p:nvSpPr>
          <p:spPr>
            <a:xfrm>
              <a:off x="1547053" y="293646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25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A6EDAE-711B-E768-3492-718654E603C2}"/>
                </a:ext>
              </a:extLst>
            </p:cNvPr>
            <p:cNvSpPr txBox="1"/>
            <p:nvPr/>
          </p:nvSpPr>
          <p:spPr>
            <a:xfrm>
              <a:off x="996013" y="3409926"/>
              <a:ext cx="173142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Кількаденний курс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779E1E6-6796-4C5B-6C7D-A621931D6494}"/>
              </a:ext>
            </a:extLst>
          </p:cNvPr>
          <p:cNvGrpSpPr/>
          <p:nvPr/>
        </p:nvGrpSpPr>
        <p:grpSpPr>
          <a:xfrm>
            <a:off x="1156184" y="4241067"/>
            <a:ext cx="2235200" cy="2397118"/>
            <a:chOff x="711200" y="1922575"/>
            <a:chExt cx="2235200" cy="2397118"/>
          </a:xfrm>
        </p:grpSpPr>
        <p:graphicFrame>
          <p:nvGraphicFramePr>
            <p:cNvPr id="23" name="Chart 22">
              <a:extLst>
                <a:ext uri="{FF2B5EF4-FFF2-40B4-BE49-F238E27FC236}">
                  <a16:creationId xmlns:a16="http://schemas.microsoft.com/office/drawing/2014/main" id="{9D440D2C-A667-9DF9-6FEB-734E694AF55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89786248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77EBE0-884E-094C-E18F-68222750ED25}"/>
                </a:ext>
              </a:extLst>
            </p:cNvPr>
            <p:cNvSpPr txBox="1"/>
            <p:nvPr/>
          </p:nvSpPr>
          <p:spPr>
            <a:xfrm>
              <a:off x="1618173" y="2946628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4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24672A-22B1-7C11-7416-1B302D697CC4}"/>
                </a:ext>
              </a:extLst>
            </p:cNvPr>
            <p:cNvSpPr txBox="1"/>
            <p:nvPr/>
          </p:nvSpPr>
          <p:spPr>
            <a:xfrm>
              <a:off x="974940" y="3458914"/>
              <a:ext cx="173142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Двотижневий курс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524E7F-5CBD-06E7-AAB7-FEDE6DFE9139}"/>
              </a:ext>
            </a:extLst>
          </p:cNvPr>
          <p:cNvGrpSpPr/>
          <p:nvPr/>
        </p:nvGrpSpPr>
        <p:grpSpPr>
          <a:xfrm>
            <a:off x="6508400" y="1890309"/>
            <a:ext cx="2235200" cy="2397118"/>
            <a:chOff x="711200" y="1922575"/>
            <a:chExt cx="2235200" cy="2397118"/>
          </a:xfrm>
        </p:grpSpPr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EE9B0F32-8859-4BC5-7FD6-AB4DC47A85A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23451391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27DC2E3-BAE8-8AD6-9DCB-D26E72BA2A09}"/>
                </a:ext>
              </a:extLst>
            </p:cNvPr>
            <p:cNvSpPr txBox="1"/>
            <p:nvPr/>
          </p:nvSpPr>
          <p:spPr>
            <a:xfrm>
              <a:off x="1536893" y="294662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23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7E0597-B4BA-B5B7-915E-10C1E16D1251}"/>
                </a:ext>
              </a:extLst>
            </p:cNvPr>
            <p:cNvSpPr txBox="1"/>
            <p:nvPr/>
          </p:nvSpPr>
          <p:spPr>
            <a:xfrm>
              <a:off x="829008" y="3402328"/>
              <a:ext cx="200974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Кілька тренінгів, або пролонгований тренінг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0F835ED-E717-3EE2-AECB-B69DA2486AF5}"/>
              </a:ext>
            </a:extLst>
          </p:cNvPr>
          <p:cNvGrpSpPr/>
          <p:nvPr/>
        </p:nvGrpSpPr>
        <p:grpSpPr>
          <a:xfrm>
            <a:off x="3767304" y="4281707"/>
            <a:ext cx="2235200" cy="2397118"/>
            <a:chOff x="711200" y="1922575"/>
            <a:chExt cx="2235200" cy="2397118"/>
          </a:xfrm>
        </p:grpSpPr>
        <p:graphicFrame>
          <p:nvGraphicFramePr>
            <p:cNvPr id="31" name="Chart 30">
              <a:extLst>
                <a:ext uri="{FF2B5EF4-FFF2-40B4-BE49-F238E27FC236}">
                  <a16:creationId xmlns:a16="http://schemas.microsoft.com/office/drawing/2014/main" id="{90174597-9000-31E7-7CD7-81E994AEE92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0688574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C05B98E-2F40-7114-8398-C2F6A1F70864}"/>
                </a:ext>
              </a:extLst>
            </p:cNvPr>
            <p:cNvSpPr txBox="1"/>
            <p:nvPr/>
          </p:nvSpPr>
          <p:spPr>
            <a:xfrm>
              <a:off x="1608013" y="2946628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6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6354903-70AB-44F5-48F8-8949AB51EBC8}"/>
                </a:ext>
              </a:extLst>
            </p:cNvPr>
            <p:cNvSpPr txBox="1"/>
            <p:nvPr/>
          </p:nvSpPr>
          <p:spPr>
            <a:xfrm>
              <a:off x="1060858" y="3418273"/>
              <a:ext cx="153588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Важко відповісти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75A10C9-A21A-25AD-F26C-AFF32861B84C}"/>
              </a:ext>
            </a:extLst>
          </p:cNvPr>
          <p:cNvSpPr txBox="1"/>
          <p:nvPr/>
        </p:nvSpPr>
        <p:spPr>
          <a:xfrm>
            <a:off x="666000" y="900000"/>
            <a:ext cx="676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332.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проходив навчання з </a:t>
            </a:r>
            <a:r>
              <a:rPr lang="uk-UA" i="1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медіаграмотності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8E9B84D-984E-3C6D-231C-B45A1FBC875F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вчителів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5D8B2E-0439-B461-518F-E8FD20982AD7}"/>
              </a:ext>
            </a:extLst>
          </p:cNvPr>
          <p:cNvSpPr txBox="1"/>
          <p:nvPr/>
        </p:nvSpPr>
        <p:spPr>
          <a:xfrm>
            <a:off x="6626208" y="4802494"/>
            <a:ext cx="47021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0" i="0" dirty="0">
                <a:solidFill>
                  <a:srgbClr val="0D0D0D"/>
                </a:solidFill>
                <a:effectLst/>
                <a:latin typeface="Söhne"/>
              </a:rPr>
              <a:t>Формат навчання відрізнявся в залежності </a:t>
            </a:r>
          </a:p>
          <a:p>
            <a:pPr algn="ctr"/>
            <a:r>
              <a:rPr lang="uk-UA" b="0" i="0" dirty="0">
                <a:solidFill>
                  <a:srgbClr val="0D0D0D"/>
                </a:solidFill>
                <a:effectLst/>
                <a:latin typeface="Söhne"/>
              </a:rPr>
              <a:t>від типу населеного пункту: </a:t>
            </a:r>
            <a:r>
              <a:rPr lang="uk-UA" dirty="0">
                <a:solidFill>
                  <a:srgbClr val="0D0D0D"/>
                </a:solidFill>
                <a:latin typeface="Söhne"/>
              </a:rPr>
              <a:t>у менших містах та селах частіше проводились </a:t>
            </a:r>
            <a:r>
              <a:rPr lang="uk-UA" b="0" i="0" dirty="0">
                <a:solidFill>
                  <a:srgbClr val="0D0D0D"/>
                </a:solidFill>
                <a:effectLst/>
                <a:latin typeface="Söhne"/>
              </a:rPr>
              <a:t>кількагодинні тренінги, у обласних центрах </a:t>
            </a:r>
            <a:r>
              <a:rPr lang="uk-UA" dirty="0">
                <a:solidFill>
                  <a:srgbClr val="0D0D0D"/>
                </a:solidFill>
                <a:latin typeface="Söhne"/>
              </a:rPr>
              <a:t>-</a:t>
            </a:r>
            <a:r>
              <a:rPr lang="uk-UA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uk-UA" dirty="0">
                <a:solidFill>
                  <a:srgbClr val="0D0D0D"/>
                </a:solidFill>
                <a:latin typeface="Söhne"/>
              </a:rPr>
              <a:t>к</a:t>
            </a:r>
            <a:r>
              <a:rPr lang="uk-UA" b="0" i="0" dirty="0">
                <a:solidFill>
                  <a:srgbClr val="0D0D0D"/>
                </a:solidFill>
                <a:effectLst/>
                <a:latin typeface="Söhne"/>
              </a:rPr>
              <a:t>ількаденні курси.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57321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EEF3F-09B4-51E0-5DAE-79DA02061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BA7507DE-B382-B852-10D4-50498CDB950B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5C4333-B328-4F3E-01C5-9C67297EB1B9}"/>
              </a:ext>
            </a:extLst>
          </p:cNvPr>
          <p:cNvSpPr txBox="1"/>
          <p:nvPr/>
        </p:nvSpPr>
        <p:spPr>
          <a:xfrm>
            <a:off x="1166654" y="1477245"/>
            <a:ext cx="99542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Хто був ініціатором проходження тренінгу на тему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медіаосвіти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870FFD0-157F-D60E-6BD4-2881AAB385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236896"/>
              </p:ext>
            </p:extLst>
          </p:nvPr>
        </p:nvGraphicFramePr>
        <p:xfrm>
          <a:off x="2032000" y="1923666"/>
          <a:ext cx="8128000" cy="461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3FAC413-EA29-5E03-C9C7-E10D9E5F432F}"/>
              </a:ext>
            </a:extLst>
          </p:cNvPr>
          <p:cNvSpPr txBox="1"/>
          <p:nvPr/>
        </p:nvSpPr>
        <p:spPr>
          <a:xfrm>
            <a:off x="666000" y="900000"/>
            <a:ext cx="676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332.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проходив навчання з </a:t>
            </a:r>
            <a:r>
              <a:rPr lang="uk-UA" i="1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медіаграмотності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774F51-622A-6ED1-DA05-7BF9D636B616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вчителів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130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1CAD8-0709-5050-0A48-90B5F97B5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6BB1D906-75D6-054E-68DE-936C82D4233D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14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114010E-FA23-7F26-2A39-ACC86F0CC1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6139228"/>
              </p:ext>
            </p:extLst>
          </p:nvPr>
        </p:nvGraphicFramePr>
        <p:xfrm>
          <a:off x="457201" y="4204252"/>
          <a:ext cx="11628782" cy="232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80423B-4260-C9D1-C73F-7A17823EAC41}"/>
              </a:ext>
            </a:extLst>
          </p:cNvPr>
          <p:cNvSpPr txBox="1"/>
          <p:nvPr/>
        </p:nvSpPr>
        <p:spPr>
          <a:xfrm>
            <a:off x="969065" y="3851267"/>
            <a:ext cx="10644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Вчителі</a:t>
            </a:r>
            <a:r>
              <a:rPr lang="ru-RU" b="1" dirty="0" err="1">
                <a:solidFill>
                  <a:schemeClr val="accent3"/>
                </a:solidFill>
                <a:latin typeface="+mj-lt"/>
                <a:ea typeface="Arial" panose="020B0604020202020204" pitchFamily="34" charset="0"/>
              </a:rPr>
              <a:t>_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льки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яких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предметів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проходили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тренінг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з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 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B53323-8A00-E919-13C0-C5BF29BF4A35}"/>
              </a:ext>
            </a:extLst>
          </p:cNvPr>
          <p:cNvSpPr txBox="1"/>
          <p:nvPr/>
        </p:nvSpPr>
        <p:spPr>
          <a:xfrm>
            <a:off x="797616" y="1250500"/>
            <a:ext cx="11131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Який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% персоналу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школи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проходив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навчання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на тему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медіаосвіти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02EE504-90FF-8ED5-0FCF-F50668BAF3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9735277"/>
              </p:ext>
            </p:extLst>
          </p:nvPr>
        </p:nvGraphicFramePr>
        <p:xfrm>
          <a:off x="2032000" y="1326083"/>
          <a:ext cx="8128000" cy="231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E841C37-B957-D526-B80C-AC54B1060F07}"/>
              </a:ext>
            </a:extLst>
          </p:cNvPr>
          <p:cNvSpPr txBox="1"/>
          <p:nvPr/>
        </p:nvSpPr>
        <p:spPr>
          <a:xfrm>
            <a:off x="666000" y="900000"/>
            <a:ext cx="676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332.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проходив навчання з </a:t>
            </a:r>
            <a:r>
              <a:rPr lang="uk-UA" i="1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медіаграмотності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1C41CC-6323-4629-702C-7B23C4B13743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вчителів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28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46411-8AC4-6138-74D8-885B5F18A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E3B1BD73-93BC-B50D-291C-A986F011B2F4}"/>
              </a:ext>
            </a:extLst>
          </p:cNvPr>
          <p:cNvSpPr/>
          <p:nvPr/>
        </p:nvSpPr>
        <p:spPr>
          <a:xfrm>
            <a:off x="1815389" y="1442733"/>
            <a:ext cx="8942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перешкоди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Ви </a:t>
            </a:r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бачите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медіаграмотності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формі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факультативів</a:t>
            </a:r>
            <a:r>
              <a:rPr lang="ru-RU" sz="1800" b="1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b="1" dirty="0">
              <a:solidFill>
                <a:schemeClr val="accent3"/>
              </a:solidFill>
            </a:endParaRPr>
          </a:p>
        </p:txBody>
      </p:sp>
      <p:sp>
        <p:nvSpPr>
          <p:cNvPr id="119" name="Місце для номера слайда 5">
            <a:extLst>
              <a:ext uri="{FF2B5EF4-FFF2-40B4-BE49-F238E27FC236}">
                <a16:creationId xmlns:a16="http://schemas.microsoft.com/office/drawing/2014/main" id="{44808BC6-C5FD-75E4-14C0-07A9B26BE97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15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5" name="Групувати 4">
            <a:extLst>
              <a:ext uri="{FF2B5EF4-FFF2-40B4-BE49-F238E27FC236}">
                <a16:creationId xmlns:a16="http://schemas.microsoft.com/office/drawing/2014/main" id="{EA06C083-D03A-1BA0-72CD-97617856305B}"/>
              </a:ext>
            </a:extLst>
          </p:cNvPr>
          <p:cNvGrpSpPr/>
          <p:nvPr/>
        </p:nvGrpSpPr>
        <p:grpSpPr>
          <a:xfrm>
            <a:off x="1168593" y="2164088"/>
            <a:ext cx="2197706" cy="1984819"/>
            <a:chOff x="730050" y="2164088"/>
            <a:chExt cx="2197706" cy="198481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288ACCC-7247-AC8C-1514-53BF2C772B83}"/>
                </a:ext>
              </a:extLst>
            </p:cNvPr>
            <p:cNvGrpSpPr/>
            <p:nvPr/>
          </p:nvGrpSpPr>
          <p:grpSpPr>
            <a:xfrm>
              <a:off x="730050" y="2164088"/>
              <a:ext cx="2007340" cy="1984819"/>
              <a:chOff x="950632" y="2330618"/>
              <a:chExt cx="1599010" cy="1581071"/>
            </a:xfrm>
            <a:solidFill>
              <a:schemeClr val="accent4">
                <a:lumMod val="90000"/>
              </a:schemeClr>
            </a:solidFill>
            <a:effectLst/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E9AB799-C81D-C2E8-2A6A-E9EA61EA8CC5}"/>
                  </a:ext>
                </a:extLst>
              </p:cNvPr>
              <p:cNvSpPr/>
              <p:nvPr/>
            </p:nvSpPr>
            <p:spPr>
              <a:xfrm>
                <a:off x="950632" y="2330618"/>
                <a:ext cx="1465515" cy="146551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AC8C765-2046-F532-3C6A-6F570ABD2921}"/>
                  </a:ext>
                </a:extLst>
              </p:cNvPr>
              <p:cNvGrpSpPr/>
              <p:nvPr/>
            </p:nvGrpSpPr>
            <p:grpSpPr>
              <a:xfrm>
                <a:off x="1102275" y="2451371"/>
                <a:ext cx="1447367" cy="1460318"/>
                <a:chOff x="765431" y="3067023"/>
                <a:chExt cx="918281" cy="925539"/>
              </a:xfrm>
              <a:grpFill/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400CBCF7-0448-11E6-CEDF-009650ED50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918281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CAFE9439-9073-1F1A-A8AF-671BBE1C7F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0" cy="885472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110CB933-D70E-054C-94CD-E0D914F811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956049"/>
                  <a:ext cx="772986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riangle 26">
                  <a:extLst>
                    <a:ext uri="{FF2B5EF4-FFF2-40B4-BE49-F238E27FC236}">
                      <a16:creationId xmlns:a16="http://schemas.microsoft.com/office/drawing/2014/main" id="{F116B852-FA12-5C77-E694-B109E7BDF815}"/>
                    </a:ext>
                  </a:extLst>
                </p:cNvPr>
                <p:cNvSpPr/>
                <p:nvPr/>
              </p:nvSpPr>
              <p:spPr>
                <a:xfrm rot="5400000">
                  <a:off x="1533381" y="3924573"/>
                  <a:ext cx="73025" cy="62953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752C7B89-6F3C-316F-50CE-5D172C7911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3711" y="3067023"/>
                  <a:ext cx="1" cy="443518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4602AB2-F5CC-6C0D-71AA-EFAA7EBB8F41}"/>
                </a:ext>
              </a:extLst>
            </p:cNvPr>
            <p:cNvSpPr txBox="1"/>
            <p:nvPr/>
          </p:nvSpPr>
          <p:spPr>
            <a:xfrm>
              <a:off x="935218" y="2343333"/>
              <a:ext cx="8178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4000" b="1" dirty="0">
                  <a:solidFill>
                    <a:schemeClr val="accent3"/>
                  </a:solidFill>
                </a:rPr>
                <a:t>7%</a:t>
              </a:r>
              <a:endParaRPr lang="en-US" sz="4000" b="1" dirty="0">
                <a:solidFill>
                  <a:schemeClr val="accent3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23C57F6-7194-8485-0A29-C03E597E2CB8}"/>
                </a:ext>
              </a:extLst>
            </p:cNvPr>
            <p:cNvSpPr/>
            <p:nvPr/>
          </p:nvSpPr>
          <p:spPr>
            <a:xfrm>
              <a:off x="935218" y="3218869"/>
              <a:ext cx="199253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ru-RU" sz="1200" dirty="0" err="1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Вчителі</a:t>
              </a:r>
              <a:r>
                <a:rPr lang="ru-RU" sz="1200" dirty="0">
                  <a:solidFill>
                    <a:schemeClr val="accent3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/</a:t>
              </a:r>
              <a:r>
                <a:rPr lang="ru-RU" sz="1200" dirty="0" err="1">
                  <a:solidFill>
                    <a:schemeClr val="accent3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ки</a:t>
              </a:r>
              <a:r>
                <a:rPr lang="ru-RU" sz="1200" dirty="0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не </a:t>
              </a:r>
              <a:r>
                <a:rPr lang="ru-RU" sz="1200" dirty="0" err="1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згодні</a:t>
              </a:r>
              <a:r>
                <a:rPr lang="ru-RU" sz="1200" dirty="0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на </a:t>
              </a:r>
              <a:r>
                <a:rPr lang="ru-RU" sz="1200" dirty="0" err="1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більше</a:t>
              </a:r>
              <a:r>
                <a:rPr lang="ru-RU" sz="1200" dirty="0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навантаження</a:t>
              </a:r>
              <a:endParaRPr lang="uk-UA" sz="1200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id="{FE80B519-F677-1198-8D33-4D1FCFB02723}"/>
              </a:ext>
            </a:extLst>
          </p:cNvPr>
          <p:cNvGrpSpPr/>
          <p:nvPr/>
        </p:nvGrpSpPr>
        <p:grpSpPr>
          <a:xfrm>
            <a:off x="3998589" y="2175845"/>
            <a:ext cx="2007340" cy="1984824"/>
            <a:chOff x="2960140" y="2167053"/>
            <a:chExt cx="2007340" cy="1984824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86F447A-4364-88A9-8AF0-3140E59434F3}"/>
                </a:ext>
              </a:extLst>
            </p:cNvPr>
            <p:cNvGrpSpPr/>
            <p:nvPr/>
          </p:nvGrpSpPr>
          <p:grpSpPr>
            <a:xfrm>
              <a:off x="2960140" y="2167053"/>
              <a:ext cx="2007340" cy="1984824"/>
              <a:chOff x="950632" y="2330618"/>
              <a:chExt cx="1599010" cy="1581074"/>
            </a:xfrm>
            <a:solidFill>
              <a:schemeClr val="accent4">
                <a:lumMod val="90000"/>
              </a:schemeClr>
            </a:solidFill>
            <a:effectLst/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8A06E3F-8EC4-996B-27D7-0A2602872E7A}"/>
                  </a:ext>
                </a:extLst>
              </p:cNvPr>
              <p:cNvSpPr/>
              <p:nvPr/>
            </p:nvSpPr>
            <p:spPr>
              <a:xfrm>
                <a:off x="950632" y="2330618"/>
                <a:ext cx="1465515" cy="146551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2920D5CF-C913-4D83-30BF-F4F4AFACCFA8}"/>
                  </a:ext>
                </a:extLst>
              </p:cNvPr>
              <p:cNvGrpSpPr/>
              <p:nvPr/>
            </p:nvGrpSpPr>
            <p:grpSpPr>
              <a:xfrm>
                <a:off x="1102275" y="2456981"/>
                <a:ext cx="1447367" cy="1454711"/>
                <a:chOff x="765431" y="3070577"/>
                <a:chExt cx="918281" cy="921985"/>
              </a:xfrm>
              <a:grpFill/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62E16DEE-15E9-453F-37DF-B76D5A354C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918281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D9D6DF74-655E-DD47-142A-CBB2117DD3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0" cy="885472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B1DB3036-9453-2C44-ECF4-EE61EF6E9A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3712" y="3070577"/>
                  <a:ext cx="0" cy="434028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1EBEC1EE-8651-5AE6-A488-7A1E654885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956049"/>
                  <a:ext cx="772986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4" name="Triangle 93">
                  <a:extLst>
                    <a:ext uri="{FF2B5EF4-FFF2-40B4-BE49-F238E27FC236}">
                      <a16:creationId xmlns:a16="http://schemas.microsoft.com/office/drawing/2014/main" id="{67E33111-FEC1-9B06-FC2D-AE19BE221646}"/>
                    </a:ext>
                  </a:extLst>
                </p:cNvPr>
                <p:cNvSpPr/>
                <p:nvPr/>
              </p:nvSpPr>
              <p:spPr>
                <a:xfrm rot="5400000">
                  <a:off x="1533381" y="3924573"/>
                  <a:ext cx="73025" cy="62953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F3AB585-5B1A-B352-9488-6ECCC6A65316}"/>
                </a:ext>
              </a:extLst>
            </p:cNvPr>
            <p:cNvSpPr txBox="1"/>
            <p:nvPr/>
          </p:nvSpPr>
          <p:spPr>
            <a:xfrm>
              <a:off x="3174087" y="2346296"/>
              <a:ext cx="8178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accent3"/>
                  </a:solidFill>
                </a:rPr>
                <a:t>5</a:t>
              </a:r>
              <a:r>
                <a:rPr lang="uk-UA" sz="4000" b="1" dirty="0">
                  <a:solidFill>
                    <a:schemeClr val="accent3"/>
                  </a:solidFill>
                </a:rPr>
                <a:t>%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F276578-91F1-3CA7-3DCA-DFFD6EF7F5D7}"/>
                </a:ext>
              </a:extLst>
            </p:cNvPr>
            <p:cNvSpPr/>
            <p:nvPr/>
          </p:nvSpPr>
          <p:spPr>
            <a:xfrm>
              <a:off x="3156503" y="3204802"/>
              <a:ext cx="179022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uk-UA" sz="1200" dirty="0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Segoe UI" panose="020B0502040204020203" pitchFamily="34" charset="0"/>
                </a:rPr>
                <a:t>Учні незацікавлені</a:t>
              </a:r>
            </a:p>
            <a:p>
              <a:pPr lvl="0"/>
              <a:endParaRPr lang="uk-UA" sz="1200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508C986D-170A-B318-C458-1F3D9ADD39C0}"/>
              </a:ext>
            </a:extLst>
          </p:cNvPr>
          <p:cNvGrpSpPr/>
          <p:nvPr/>
        </p:nvGrpSpPr>
        <p:grpSpPr>
          <a:xfrm>
            <a:off x="6828585" y="2168467"/>
            <a:ext cx="2007340" cy="1984824"/>
            <a:chOff x="5234266" y="2168467"/>
            <a:chExt cx="2007340" cy="1984824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F33EE87-13AA-4A8F-8834-B68121713D73}"/>
                </a:ext>
              </a:extLst>
            </p:cNvPr>
            <p:cNvGrpSpPr/>
            <p:nvPr/>
          </p:nvGrpSpPr>
          <p:grpSpPr>
            <a:xfrm>
              <a:off x="5234266" y="2168467"/>
              <a:ext cx="2007340" cy="1984824"/>
              <a:chOff x="950632" y="2330618"/>
              <a:chExt cx="1599010" cy="1581074"/>
            </a:xfrm>
            <a:solidFill>
              <a:schemeClr val="accent4">
                <a:lumMod val="90000"/>
              </a:schemeClr>
            </a:solidFill>
            <a:effectLst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3ECE75CD-65DE-6185-69F6-1ACC78853350}"/>
                  </a:ext>
                </a:extLst>
              </p:cNvPr>
              <p:cNvSpPr/>
              <p:nvPr/>
            </p:nvSpPr>
            <p:spPr>
              <a:xfrm>
                <a:off x="950632" y="2330618"/>
                <a:ext cx="1465515" cy="146551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BA334311-DEAE-88DC-48B5-75543CE07EF6}"/>
                  </a:ext>
                </a:extLst>
              </p:cNvPr>
              <p:cNvGrpSpPr/>
              <p:nvPr/>
            </p:nvGrpSpPr>
            <p:grpSpPr>
              <a:xfrm>
                <a:off x="1102275" y="2456981"/>
                <a:ext cx="1447367" cy="1454711"/>
                <a:chOff x="765431" y="3070577"/>
                <a:chExt cx="918281" cy="921985"/>
              </a:xfrm>
              <a:grpFill/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057D60D3-F6AD-43DE-6B49-D1C6A97ACD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918281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83275F20-CDB3-C61A-8E89-1BDA6AAD63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0" cy="885472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7DEDE79E-9124-64A6-1588-B9AD2AF213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3712" y="3070577"/>
                  <a:ext cx="0" cy="437751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B765526F-05C9-29E5-D3B3-E1A1E75BCF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956049"/>
                  <a:ext cx="772986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" name="Triangle 105">
                  <a:extLst>
                    <a:ext uri="{FF2B5EF4-FFF2-40B4-BE49-F238E27FC236}">
                      <a16:creationId xmlns:a16="http://schemas.microsoft.com/office/drawing/2014/main" id="{77AD6F2F-77A6-D9A2-5BC0-9B8583DDF7ED}"/>
                    </a:ext>
                  </a:extLst>
                </p:cNvPr>
                <p:cNvSpPr/>
                <p:nvPr/>
              </p:nvSpPr>
              <p:spPr>
                <a:xfrm rot="5400000">
                  <a:off x="1533381" y="3924573"/>
                  <a:ext cx="73025" cy="62953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3C2143A-194C-F5A7-9C06-1528BEBC3483}"/>
                </a:ext>
              </a:extLst>
            </p:cNvPr>
            <p:cNvSpPr txBox="1"/>
            <p:nvPr/>
          </p:nvSpPr>
          <p:spPr>
            <a:xfrm>
              <a:off x="5448961" y="2333797"/>
              <a:ext cx="10775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4000" b="1" dirty="0">
                  <a:solidFill>
                    <a:schemeClr val="accent3"/>
                  </a:solidFill>
                </a:rPr>
                <a:t>35%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560BD4F-91F3-127A-7FB4-EE627DFDD135}"/>
                </a:ext>
              </a:extLst>
            </p:cNvPr>
            <p:cNvSpPr/>
            <p:nvPr/>
          </p:nvSpPr>
          <p:spPr>
            <a:xfrm>
              <a:off x="5441742" y="3207358"/>
              <a:ext cx="179022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uk-UA" sz="1200" dirty="0">
                  <a:solidFill>
                    <a:schemeClr val="accent3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Немає перешкод</a:t>
              </a:r>
            </a:p>
            <a:p>
              <a:pPr lvl="0"/>
              <a:endParaRPr lang="uk-UA" sz="1200" dirty="0">
                <a:solidFill>
                  <a:schemeClr val="accent3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97426B15-15FB-13B3-5C1E-B441D992F916}"/>
              </a:ext>
            </a:extLst>
          </p:cNvPr>
          <p:cNvGrpSpPr/>
          <p:nvPr/>
        </p:nvGrpSpPr>
        <p:grpSpPr>
          <a:xfrm>
            <a:off x="9658581" y="2178355"/>
            <a:ext cx="2007340" cy="1984824"/>
            <a:chOff x="7559192" y="2178355"/>
            <a:chExt cx="2007340" cy="1984824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56264803-09AE-3E4B-4F6E-CC7A7B7851F7}"/>
                </a:ext>
              </a:extLst>
            </p:cNvPr>
            <p:cNvGrpSpPr/>
            <p:nvPr/>
          </p:nvGrpSpPr>
          <p:grpSpPr>
            <a:xfrm>
              <a:off x="7559192" y="2178355"/>
              <a:ext cx="2007340" cy="1984824"/>
              <a:chOff x="950632" y="2330618"/>
              <a:chExt cx="1599010" cy="1581074"/>
            </a:xfrm>
            <a:solidFill>
              <a:schemeClr val="accent4">
                <a:lumMod val="90000"/>
              </a:schemeClr>
            </a:solidFill>
            <a:effectLst/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C999E28C-AD2A-F74A-BBD4-9DE9856AECB9}"/>
                  </a:ext>
                </a:extLst>
              </p:cNvPr>
              <p:cNvSpPr/>
              <p:nvPr/>
            </p:nvSpPr>
            <p:spPr>
              <a:xfrm>
                <a:off x="950632" y="2330618"/>
                <a:ext cx="1465515" cy="146551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E00CD0C-359C-1BEF-DEB6-FA36AFE20A23}"/>
                  </a:ext>
                </a:extLst>
              </p:cNvPr>
              <p:cNvGrpSpPr/>
              <p:nvPr/>
            </p:nvGrpSpPr>
            <p:grpSpPr>
              <a:xfrm>
                <a:off x="1102275" y="2456981"/>
                <a:ext cx="1447367" cy="1454711"/>
                <a:chOff x="765431" y="3070577"/>
                <a:chExt cx="918281" cy="921985"/>
              </a:xfrm>
              <a:grpFill/>
            </p:grpSpPr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0D62421F-DA85-229D-8A52-4273B34495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918281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E8DD1F03-2165-09BA-DF07-4BF58E0854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070577"/>
                  <a:ext cx="0" cy="885472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E7A808EC-1C4A-0623-4998-3380AC1DC8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3712" y="3070577"/>
                  <a:ext cx="0" cy="432759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301D8768-D09A-45B6-B215-37E7A3E9CA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431" y="3956049"/>
                  <a:ext cx="772986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Triangle 115">
                  <a:extLst>
                    <a:ext uri="{FF2B5EF4-FFF2-40B4-BE49-F238E27FC236}">
                      <a16:creationId xmlns:a16="http://schemas.microsoft.com/office/drawing/2014/main" id="{2EB0706A-93A4-86E5-7A10-3103781F9472}"/>
                    </a:ext>
                  </a:extLst>
                </p:cNvPr>
                <p:cNvSpPr/>
                <p:nvPr/>
              </p:nvSpPr>
              <p:spPr>
                <a:xfrm rot="5400000">
                  <a:off x="1533381" y="3924573"/>
                  <a:ext cx="73025" cy="62953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0C3923F-5DFD-C8D2-0DEF-2533D2F7D7ED}"/>
                </a:ext>
              </a:extLst>
            </p:cNvPr>
            <p:cNvSpPr txBox="1"/>
            <p:nvPr/>
          </p:nvSpPr>
          <p:spPr>
            <a:xfrm>
              <a:off x="7764360" y="2318628"/>
              <a:ext cx="10775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4000" b="1" dirty="0">
                  <a:solidFill>
                    <a:schemeClr val="accent3"/>
                  </a:solidFill>
                </a:rPr>
                <a:t>57%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2729A66-3BCA-AF41-DF24-4A741838FF68}"/>
                </a:ext>
              </a:extLst>
            </p:cNvPr>
            <p:cNvSpPr/>
            <p:nvPr/>
          </p:nvSpPr>
          <p:spPr>
            <a:xfrm>
              <a:off x="7764360" y="3194164"/>
              <a:ext cx="1790221" cy="4462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uk-UA" sz="1200" dirty="0">
                  <a:solidFill>
                    <a:schemeClr val="accent3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Інше</a:t>
              </a:r>
            </a:p>
            <a:p>
              <a:pPr lvl="0"/>
              <a:endParaRPr lang="en-US" sz="11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F2B8893-A28F-D318-38CC-139728E60314}"/>
              </a:ext>
            </a:extLst>
          </p:cNvPr>
          <p:cNvSpPr txBox="1"/>
          <p:nvPr/>
        </p:nvSpPr>
        <p:spPr>
          <a:xfrm>
            <a:off x="666000" y="900000"/>
            <a:ext cx="6761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332.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проходив навчання з </a:t>
            </a:r>
            <a:r>
              <a:rPr lang="uk-UA" i="1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медіаграмотності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0B3E550-3360-49AE-F2DC-BB4C1F1B9EFD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вчителів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240EA88-6989-C09F-B699-2EF27B6D59B9}"/>
              </a:ext>
            </a:extLst>
          </p:cNvPr>
          <p:cNvCxnSpPr>
            <a:cxnSpLocks/>
            <a:stCxn id="116" idx="0"/>
          </p:cNvCxnSpPr>
          <p:nvPr/>
        </p:nvCxnSpPr>
        <p:spPr>
          <a:xfrm flipH="1">
            <a:off x="11498336" y="4090859"/>
            <a:ext cx="4658" cy="11830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CF57360-ED35-C5EC-C5CB-30AFF2B2B95B}"/>
              </a:ext>
            </a:extLst>
          </p:cNvPr>
          <p:cNvCxnSpPr>
            <a:cxnSpLocks/>
          </p:cNvCxnSpPr>
          <p:nvPr/>
        </p:nvCxnSpPr>
        <p:spPr>
          <a:xfrm flipH="1">
            <a:off x="8788246" y="5273951"/>
            <a:ext cx="2710090" cy="0"/>
          </a:xfrm>
          <a:prstGeom prst="straightConnector1">
            <a:avLst/>
          </a:prstGeom>
          <a:ln>
            <a:solidFill>
              <a:schemeClr val="accent3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A030B57-B9E5-A7EB-70D0-A562F19CB87B}"/>
              </a:ext>
            </a:extLst>
          </p:cNvPr>
          <p:cNvSpPr txBox="1"/>
          <p:nvPr/>
        </p:nvSpPr>
        <p:spPr>
          <a:xfrm>
            <a:off x="3231859" y="4130156"/>
            <a:ext cx="2486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 b="1" i="1" dirty="0">
                <a:solidFill>
                  <a:schemeClr val="accent3"/>
                </a:solidFill>
              </a:rPr>
              <a:t>% серед тих, хто обрав інше</a:t>
            </a:r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3C6F7955-0C95-04AB-8159-DDFF84D50E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037715"/>
              </p:ext>
            </p:extLst>
          </p:nvPr>
        </p:nvGraphicFramePr>
        <p:xfrm>
          <a:off x="3299793" y="4429116"/>
          <a:ext cx="5009320" cy="2274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404431" imgH="1775303" progId="Excel.Sheet.12">
                  <p:embed/>
                </p:oleObj>
              </mc:Choice>
              <mc:Fallback>
                <p:oleObj name="Worksheet" r:id="rId3" imgW="4404431" imgH="177530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99793" y="4429116"/>
                        <a:ext cx="5009320" cy="2274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2699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29FA1C-7116-A43D-44AF-FFB6826BB0EE}"/>
              </a:ext>
            </a:extLst>
          </p:cNvPr>
          <p:cNvSpPr txBox="1">
            <a:spLocks/>
          </p:cNvSpPr>
          <p:nvPr/>
        </p:nvSpPr>
        <p:spPr>
          <a:xfrm>
            <a:off x="987689" y="3071183"/>
            <a:ext cx="8898451" cy="25900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uk-UA" sz="8000" b="0" kern="1200" dirty="0">
                <a:latin typeface="+mn-lt"/>
              </a:rPr>
              <a:t>Медіаграмотність для учнів</a:t>
            </a:r>
            <a:endParaRPr lang="uk-UA" sz="40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31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A64FB-645D-D883-4614-CE43B027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47B3210F-1F25-F42E-B594-7C3E200E1A76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6A85AC-5944-A8FA-DDCF-1A3CE838662D}"/>
              </a:ext>
            </a:extLst>
          </p:cNvPr>
          <p:cNvSpPr txBox="1"/>
          <p:nvPr/>
        </p:nvSpPr>
        <p:spPr>
          <a:xfrm>
            <a:off x="1118886" y="1389144"/>
            <a:ext cx="99542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Чи використовуєте посібники чи навчально-методичні матеріали з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2FE294C-748B-4E39-D55B-B5E9312513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8197573"/>
              </p:ext>
            </p:extLst>
          </p:nvPr>
        </p:nvGraphicFramePr>
        <p:xfrm>
          <a:off x="3084653" y="1648451"/>
          <a:ext cx="5734877" cy="5035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034805C-8C21-3CAB-9333-D65ECD696561}"/>
              </a:ext>
            </a:extLst>
          </p:cNvPr>
          <p:cNvSpPr txBox="1"/>
          <p:nvPr/>
        </p:nvSpPr>
        <p:spPr>
          <a:xfrm>
            <a:off x="684000" y="972000"/>
            <a:ext cx="6680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49.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має гурток </a:t>
            </a:r>
            <a:r>
              <a:rPr lang="uk-UA" i="1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медіаграмотності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 у школах.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D7007-91AC-03EA-0974-62BFC5B1585F}"/>
              </a:ext>
            </a:extLst>
          </p:cNvPr>
          <p:cNvSpPr txBox="1"/>
          <p:nvPr/>
        </p:nvSpPr>
        <p:spPr>
          <a:xfrm>
            <a:off x="6688339" y="5658732"/>
            <a:ext cx="715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dirty="0">
                <a:solidFill>
                  <a:schemeClr val="bg1"/>
                </a:solidFill>
              </a:rPr>
              <a:t>39 осіб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F887E5-6AC0-33EE-FD04-282D184F4402}"/>
              </a:ext>
            </a:extLst>
          </p:cNvPr>
          <p:cNvSpPr txBox="1"/>
          <p:nvPr/>
        </p:nvSpPr>
        <p:spPr>
          <a:xfrm>
            <a:off x="4680167" y="2799515"/>
            <a:ext cx="7152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400" dirty="0">
                <a:solidFill>
                  <a:schemeClr val="bg1"/>
                </a:solidFill>
              </a:rPr>
              <a:t>10 осіб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AD88F4-2004-28F7-4267-0CEDA1EA9C3B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</p:spTree>
    <p:extLst>
      <p:ext uri="{BB962C8B-B14F-4D97-AF65-F5344CB8AC3E}">
        <p14:creationId xmlns:p14="http://schemas.microsoft.com/office/powerpoint/2010/main" val="3150882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1680A-6956-611D-721D-70D6CAD71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22B39A65-BAB2-1C2F-7886-0127053EC4E3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FDC23-3905-AC6D-0334-B6BEF3442F39}"/>
              </a:ext>
            </a:extLst>
          </p:cNvPr>
          <p:cNvSpPr txBox="1"/>
          <p:nvPr/>
        </p:nvSpPr>
        <p:spPr>
          <a:xfrm>
            <a:off x="530087" y="3158160"/>
            <a:ext cx="11131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Чи працюєте Ви наразі із тематикою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медіаосвіти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та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568DB273-1AF8-B51D-BCDF-F5060C9DE3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2378733"/>
              </p:ext>
            </p:extLst>
          </p:nvPr>
        </p:nvGraphicFramePr>
        <p:xfrm>
          <a:off x="701344" y="3226124"/>
          <a:ext cx="10881360" cy="1484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FBB818E-6325-5F9F-3ADF-0463291CA6FE}"/>
              </a:ext>
            </a:extLst>
          </p:cNvPr>
          <p:cNvSpPr txBox="1"/>
          <p:nvPr/>
        </p:nvSpPr>
        <p:spPr>
          <a:xfrm>
            <a:off x="823148" y="2706109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73E9E-9F59-BDDA-2625-CF8BBD83933C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</p:spTree>
    <p:extLst>
      <p:ext uri="{BB962C8B-B14F-4D97-AF65-F5344CB8AC3E}">
        <p14:creationId xmlns:p14="http://schemas.microsoft.com/office/powerpoint/2010/main" val="1446053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1680A-6956-611D-721D-70D6CAD71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22B39A65-BAB2-1C2F-7886-0127053EC4E3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19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838EC0-210A-90FC-0955-0FCF5460D5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5755977"/>
              </p:ext>
            </p:extLst>
          </p:nvPr>
        </p:nvGraphicFramePr>
        <p:xfrm>
          <a:off x="457201" y="2976447"/>
          <a:ext cx="11288367" cy="3006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43522F0-8EC6-A2BE-DC5B-62EB8711C72D}"/>
              </a:ext>
            </a:extLst>
          </p:cNvPr>
          <p:cNvSpPr txBox="1"/>
          <p:nvPr/>
        </p:nvSpPr>
        <p:spPr>
          <a:xfrm>
            <a:off x="3040380" y="2463430"/>
            <a:ext cx="6111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В які сфери Ви інтегруєте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медіаосвіту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 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DECC9D-E701-6AAA-B3EF-67811460F21E}"/>
              </a:ext>
            </a:extLst>
          </p:cNvPr>
          <p:cNvSpPr txBox="1"/>
          <p:nvPr/>
        </p:nvSpPr>
        <p:spPr>
          <a:xfrm>
            <a:off x="457201" y="1932828"/>
            <a:ext cx="5413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282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Ті хто, працює з темою медіаграмотності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73E9E-9F59-BDDA-2625-CF8BBD83933C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</p:spTree>
    <p:extLst>
      <p:ext uri="{BB962C8B-B14F-4D97-AF65-F5344CB8AC3E}">
        <p14:creationId xmlns:p14="http://schemas.microsoft.com/office/powerpoint/2010/main" val="1405521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7A1B6-F94A-5989-6C5F-DD2AF82CC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Місце для номера слайда 5">
            <a:extLst>
              <a:ext uri="{FF2B5EF4-FFF2-40B4-BE49-F238E27FC236}">
                <a16:creationId xmlns:a16="http://schemas.microsoft.com/office/drawing/2014/main" id="{F6E57B43-E5D7-1322-85A3-7B7B9BE208F5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20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54" name="Діаграма 53">
            <a:extLst>
              <a:ext uri="{FF2B5EF4-FFF2-40B4-BE49-F238E27FC236}">
                <a16:creationId xmlns:a16="http://schemas.microsoft.com/office/drawing/2014/main" id="{C29161A8-9380-2E7D-564F-54A09EF7029C}"/>
              </a:ext>
            </a:extLst>
          </p:cNvPr>
          <p:cNvGraphicFramePr/>
          <p:nvPr/>
        </p:nvGraphicFramePr>
        <p:xfrm>
          <a:off x="948471" y="1878268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D50762-6183-D6BE-6550-CE79150AD4C4}"/>
              </a:ext>
            </a:extLst>
          </p:cNvPr>
          <p:cNvSpPr txBox="1"/>
          <p:nvPr/>
        </p:nvSpPr>
        <p:spPr>
          <a:xfrm>
            <a:off x="1314537" y="2278778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47%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79BB1E0-90FA-FC6F-448D-B4D7030372E0}"/>
              </a:ext>
            </a:extLst>
          </p:cNvPr>
          <p:cNvSpPr txBox="1"/>
          <p:nvPr/>
        </p:nvSpPr>
        <p:spPr>
          <a:xfrm>
            <a:off x="2457163" y="2424917"/>
            <a:ext cx="20161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Освітяни</a:t>
            </a:r>
          </a:p>
        </p:txBody>
      </p:sp>
      <p:graphicFrame>
        <p:nvGraphicFramePr>
          <p:cNvPr id="87" name="Діаграма 86">
            <a:extLst>
              <a:ext uri="{FF2B5EF4-FFF2-40B4-BE49-F238E27FC236}">
                <a16:creationId xmlns:a16="http://schemas.microsoft.com/office/drawing/2014/main" id="{5608C763-C17E-811B-2126-5453E5CC874A}"/>
              </a:ext>
            </a:extLst>
          </p:cNvPr>
          <p:cNvGraphicFramePr/>
          <p:nvPr/>
        </p:nvGraphicFramePr>
        <p:xfrm>
          <a:off x="948471" y="3388884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TextBox 87">
            <a:extLst>
              <a:ext uri="{FF2B5EF4-FFF2-40B4-BE49-F238E27FC236}">
                <a16:creationId xmlns:a16="http://schemas.microsoft.com/office/drawing/2014/main" id="{B9C01E2C-6465-C80A-1BF3-DA9768AF7C04}"/>
              </a:ext>
            </a:extLst>
          </p:cNvPr>
          <p:cNvSpPr txBox="1"/>
          <p:nvPr/>
        </p:nvSpPr>
        <p:spPr>
          <a:xfrm>
            <a:off x="1323631" y="3767996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25%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F885726-A6FE-3CE7-C6F7-E511ADADF3F9}"/>
              </a:ext>
            </a:extLst>
          </p:cNvPr>
          <p:cNvSpPr txBox="1"/>
          <p:nvPr/>
        </p:nvSpPr>
        <p:spPr>
          <a:xfrm>
            <a:off x="2437273" y="3652769"/>
            <a:ext cx="22736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Не </a:t>
            </a:r>
            <a:r>
              <a:rPr lang="uk-UA" sz="1600" dirty="0" err="1">
                <a:solidFill>
                  <a:schemeClr val="accent3"/>
                </a:solidFill>
              </a:rPr>
              <a:t>транслював_ла</a:t>
            </a:r>
            <a:r>
              <a:rPr lang="uk-UA" sz="1600" dirty="0">
                <a:solidFill>
                  <a:schemeClr val="accent3"/>
                </a:solidFill>
              </a:rPr>
              <a:t> свої знання з </a:t>
            </a:r>
            <a:r>
              <a:rPr lang="uk-UA" sz="1600" dirty="0" err="1">
                <a:solidFill>
                  <a:schemeClr val="accent3"/>
                </a:solidFill>
              </a:rPr>
              <a:t>медіаграмотності</a:t>
            </a:r>
            <a:endParaRPr lang="uk-UA" sz="1600" dirty="0">
              <a:solidFill>
                <a:schemeClr val="accent3"/>
              </a:solidFill>
            </a:endParaRPr>
          </a:p>
        </p:txBody>
      </p:sp>
      <p:graphicFrame>
        <p:nvGraphicFramePr>
          <p:cNvPr id="93" name="Діаграма 92">
            <a:extLst>
              <a:ext uri="{FF2B5EF4-FFF2-40B4-BE49-F238E27FC236}">
                <a16:creationId xmlns:a16="http://schemas.microsoft.com/office/drawing/2014/main" id="{EC9BB87C-0A4A-F5CE-8B3C-4E4A19AB6329}"/>
              </a:ext>
            </a:extLst>
          </p:cNvPr>
          <p:cNvGraphicFramePr/>
          <p:nvPr/>
        </p:nvGraphicFramePr>
        <p:xfrm>
          <a:off x="4567994" y="1878268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4" name="TextBox 93">
            <a:extLst>
              <a:ext uri="{FF2B5EF4-FFF2-40B4-BE49-F238E27FC236}">
                <a16:creationId xmlns:a16="http://schemas.microsoft.com/office/drawing/2014/main" id="{1DA11100-3E07-1D95-C3D2-28C72BBC9F32}"/>
              </a:ext>
            </a:extLst>
          </p:cNvPr>
          <p:cNvSpPr txBox="1"/>
          <p:nvPr/>
        </p:nvSpPr>
        <p:spPr>
          <a:xfrm>
            <a:off x="4947316" y="2284598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37%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C7F6A28-CBC5-CFE6-09F4-3C405882C5FE}"/>
              </a:ext>
            </a:extLst>
          </p:cNvPr>
          <p:cNvSpPr txBox="1"/>
          <p:nvPr/>
        </p:nvSpPr>
        <p:spPr>
          <a:xfrm>
            <a:off x="6078857" y="1885062"/>
            <a:ext cx="24485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Учні основної (повної) школи (у школах, або на заняттях з позашкільної освіти, у бібліотеках, тощо)</a:t>
            </a:r>
          </a:p>
        </p:txBody>
      </p:sp>
      <p:graphicFrame>
        <p:nvGraphicFramePr>
          <p:cNvPr id="108" name="Діаграма 107">
            <a:extLst>
              <a:ext uri="{FF2B5EF4-FFF2-40B4-BE49-F238E27FC236}">
                <a16:creationId xmlns:a16="http://schemas.microsoft.com/office/drawing/2014/main" id="{A37FD89A-7D55-D236-2C20-ED94877D287A}"/>
              </a:ext>
            </a:extLst>
          </p:cNvPr>
          <p:cNvGraphicFramePr/>
          <p:nvPr/>
        </p:nvGraphicFramePr>
        <p:xfrm>
          <a:off x="8187516" y="1878268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9" name="TextBox 108">
            <a:extLst>
              <a:ext uri="{FF2B5EF4-FFF2-40B4-BE49-F238E27FC236}">
                <a16:creationId xmlns:a16="http://schemas.microsoft.com/office/drawing/2014/main" id="{6566F6B6-0942-68AC-4DFB-AA87624F7215}"/>
              </a:ext>
            </a:extLst>
          </p:cNvPr>
          <p:cNvSpPr txBox="1"/>
          <p:nvPr/>
        </p:nvSpPr>
        <p:spPr>
          <a:xfrm>
            <a:off x="8563315" y="2259586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29%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0DADB68-A1BE-E60F-6EA1-67E331744CAA}"/>
              </a:ext>
            </a:extLst>
          </p:cNvPr>
          <p:cNvSpPr txBox="1"/>
          <p:nvPr/>
        </p:nvSpPr>
        <p:spPr>
          <a:xfrm>
            <a:off x="9694957" y="2019130"/>
            <a:ext cx="22736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Учні старшої школи (у школах, або на заняттях з позашкільної освіти, у бібліотеках, тощо)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0F8670-B32D-1873-5254-EE1678186E8D}"/>
              </a:ext>
            </a:extLst>
          </p:cNvPr>
          <p:cNvSpPr txBox="1"/>
          <p:nvPr/>
        </p:nvSpPr>
        <p:spPr>
          <a:xfrm>
            <a:off x="826551" y="1204029"/>
            <a:ext cx="10538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Якщо Ви транслювали комусь свої знання з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, хто був Вашою основною аудиторією? </a:t>
            </a:r>
            <a:endParaRPr lang="uk-UA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F259B6-595D-AFAF-C5FC-97DF3D9F05F4}"/>
              </a:ext>
            </a:extLst>
          </p:cNvPr>
          <p:cNvSpPr txBox="1"/>
          <p:nvPr/>
        </p:nvSpPr>
        <p:spPr>
          <a:xfrm>
            <a:off x="684000" y="9360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6" name="Діаграма 86">
            <a:extLst>
              <a:ext uri="{FF2B5EF4-FFF2-40B4-BE49-F238E27FC236}">
                <a16:creationId xmlns:a16="http://schemas.microsoft.com/office/drawing/2014/main" id="{9898B025-57D6-D716-BE69-854C7482401F}"/>
              </a:ext>
            </a:extLst>
          </p:cNvPr>
          <p:cNvGraphicFramePr/>
          <p:nvPr/>
        </p:nvGraphicFramePr>
        <p:xfrm>
          <a:off x="948471" y="4899499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E62927D-3E25-956F-461A-CBF691A835C3}"/>
              </a:ext>
            </a:extLst>
          </p:cNvPr>
          <p:cNvSpPr txBox="1"/>
          <p:nvPr/>
        </p:nvSpPr>
        <p:spPr>
          <a:xfrm>
            <a:off x="1427827" y="5307304"/>
            <a:ext cx="69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2%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97F297-CEE4-751E-3CED-DC626CE85695}"/>
              </a:ext>
            </a:extLst>
          </p:cNvPr>
          <p:cNvSpPr txBox="1"/>
          <p:nvPr/>
        </p:nvSpPr>
        <p:spPr>
          <a:xfrm>
            <a:off x="2425698" y="5006881"/>
            <a:ext cx="22736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Діти до 6 років (у закладах дошкільної освіти чи на гуртках, тощо)</a:t>
            </a:r>
          </a:p>
        </p:txBody>
      </p:sp>
      <p:graphicFrame>
        <p:nvGraphicFramePr>
          <p:cNvPr id="19" name="Діаграма 86">
            <a:extLst>
              <a:ext uri="{FF2B5EF4-FFF2-40B4-BE49-F238E27FC236}">
                <a16:creationId xmlns:a16="http://schemas.microsoft.com/office/drawing/2014/main" id="{78747109-DF8E-F2AA-8D71-9FE55D5680EA}"/>
              </a:ext>
            </a:extLst>
          </p:cNvPr>
          <p:cNvGraphicFramePr/>
          <p:nvPr/>
        </p:nvGraphicFramePr>
        <p:xfrm>
          <a:off x="4566836" y="3380628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691FA72-92F5-197D-1418-913E02366CC1}"/>
              </a:ext>
            </a:extLst>
          </p:cNvPr>
          <p:cNvSpPr txBox="1"/>
          <p:nvPr/>
        </p:nvSpPr>
        <p:spPr>
          <a:xfrm>
            <a:off x="4930421" y="3768028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147CB6-1A84-F858-DE4A-C419DC0778D5}"/>
              </a:ext>
            </a:extLst>
          </p:cNvPr>
          <p:cNvSpPr txBox="1"/>
          <p:nvPr/>
        </p:nvSpPr>
        <p:spPr>
          <a:xfrm>
            <a:off x="6049700" y="3548495"/>
            <a:ext cx="23220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Учні початкової школи (у школах, або на заняттях з позашкільної освіти, у бібліотеках, тощо)</a:t>
            </a:r>
          </a:p>
        </p:txBody>
      </p:sp>
      <p:graphicFrame>
        <p:nvGraphicFramePr>
          <p:cNvPr id="24" name="Діаграма 107">
            <a:extLst>
              <a:ext uri="{FF2B5EF4-FFF2-40B4-BE49-F238E27FC236}">
                <a16:creationId xmlns:a16="http://schemas.microsoft.com/office/drawing/2014/main" id="{3F00B4A2-8CC1-5351-9BB4-87634EF573D2}"/>
              </a:ext>
            </a:extLst>
          </p:cNvPr>
          <p:cNvGraphicFramePr/>
          <p:nvPr/>
        </p:nvGraphicFramePr>
        <p:xfrm>
          <a:off x="8193712" y="3383017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717A3E79-057F-81EB-ED3B-B8F995A0E469}"/>
              </a:ext>
            </a:extLst>
          </p:cNvPr>
          <p:cNvSpPr txBox="1"/>
          <p:nvPr/>
        </p:nvSpPr>
        <p:spPr>
          <a:xfrm>
            <a:off x="9678003" y="3745398"/>
            <a:ext cx="22736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Сім’я, друзі та приватне оточення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52F266-FA8C-8747-1EA2-DA4B101FC0BA}"/>
              </a:ext>
            </a:extLst>
          </p:cNvPr>
          <p:cNvSpPr txBox="1"/>
          <p:nvPr/>
        </p:nvSpPr>
        <p:spPr>
          <a:xfrm>
            <a:off x="8567264" y="3765527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16%</a:t>
            </a:r>
          </a:p>
        </p:txBody>
      </p:sp>
      <p:graphicFrame>
        <p:nvGraphicFramePr>
          <p:cNvPr id="27" name="Діаграма 86">
            <a:extLst>
              <a:ext uri="{FF2B5EF4-FFF2-40B4-BE49-F238E27FC236}">
                <a16:creationId xmlns:a16="http://schemas.microsoft.com/office/drawing/2014/main" id="{57BAC198-D301-DDB0-D9B7-58C200FAACFA}"/>
              </a:ext>
            </a:extLst>
          </p:cNvPr>
          <p:cNvGraphicFramePr/>
          <p:nvPr/>
        </p:nvGraphicFramePr>
        <p:xfrm>
          <a:off x="4583794" y="4882989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86BA83EA-ECD9-0E43-F4C8-8909B29EF0DF}"/>
              </a:ext>
            </a:extLst>
          </p:cNvPr>
          <p:cNvSpPr txBox="1"/>
          <p:nvPr/>
        </p:nvSpPr>
        <p:spPr>
          <a:xfrm>
            <a:off x="5063150" y="5282753"/>
            <a:ext cx="69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2%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130FA9-44FA-526B-7EDE-3F7566E74AB1}"/>
              </a:ext>
            </a:extLst>
          </p:cNvPr>
          <p:cNvSpPr txBox="1"/>
          <p:nvPr/>
        </p:nvSpPr>
        <p:spPr>
          <a:xfrm>
            <a:off x="6084170" y="5387447"/>
            <a:ext cx="1346777" cy="350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Інше</a:t>
            </a:r>
          </a:p>
        </p:txBody>
      </p:sp>
      <p:graphicFrame>
        <p:nvGraphicFramePr>
          <p:cNvPr id="30" name="Діаграма 107">
            <a:extLst>
              <a:ext uri="{FF2B5EF4-FFF2-40B4-BE49-F238E27FC236}">
                <a16:creationId xmlns:a16="http://schemas.microsoft.com/office/drawing/2014/main" id="{BEF929DA-ECB9-1574-5E1D-D30D41CF2BB4}"/>
              </a:ext>
            </a:extLst>
          </p:cNvPr>
          <p:cNvGraphicFramePr/>
          <p:nvPr/>
        </p:nvGraphicFramePr>
        <p:xfrm>
          <a:off x="8187516" y="4887767"/>
          <a:ext cx="1614404" cy="1377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FBD95EFE-DDE8-B16F-F834-B63FE84BD86F}"/>
              </a:ext>
            </a:extLst>
          </p:cNvPr>
          <p:cNvSpPr txBox="1"/>
          <p:nvPr/>
        </p:nvSpPr>
        <p:spPr>
          <a:xfrm>
            <a:off x="9706532" y="5352719"/>
            <a:ext cx="22736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solidFill>
                  <a:schemeClr val="accent3"/>
                </a:solidFill>
              </a:rPr>
              <a:t>Важко відповісти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7CCFE9-6908-479B-A2B0-7E58892B44CC}"/>
              </a:ext>
            </a:extLst>
          </p:cNvPr>
          <p:cNvSpPr txBox="1"/>
          <p:nvPr/>
        </p:nvSpPr>
        <p:spPr>
          <a:xfrm>
            <a:off x="8676839" y="5245527"/>
            <a:ext cx="692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accent3"/>
                </a:solidFill>
              </a:rPr>
              <a:t>1%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C24FA-EA27-B1B6-5097-CCEB6C0D675B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</p:spTree>
    <p:extLst>
      <p:ext uri="{BB962C8B-B14F-4D97-AF65-F5344CB8AC3E}">
        <p14:creationId xmlns:p14="http://schemas.microsoft.com/office/powerpoint/2010/main" val="2134139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C006-CCD5-9121-4F06-904052267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C3EB4526-AE99-2A01-0138-6D317769B009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97275D-3497-5966-74A0-B4E2EAE3FBC8}"/>
              </a:ext>
            </a:extLst>
          </p:cNvPr>
          <p:cNvSpPr txBox="1"/>
          <p:nvPr/>
        </p:nvSpPr>
        <p:spPr>
          <a:xfrm>
            <a:off x="797617" y="1285837"/>
            <a:ext cx="11131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Якщо Ви транслювали комусь свої знання з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, хто був Вашою основною аудиторією? </a:t>
            </a:r>
            <a:endParaRPr lang="uk-UA" b="1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2" name="Chart 20">
            <a:extLst>
              <a:ext uri="{FF2B5EF4-FFF2-40B4-BE49-F238E27FC236}">
                <a16:creationId xmlns:a16="http://schemas.microsoft.com/office/drawing/2014/main" id="{A2F04316-1187-BB64-6DEA-8C4186DA9E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033537"/>
              </p:ext>
            </p:extLst>
          </p:nvPr>
        </p:nvGraphicFramePr>
        <p:xfrm>
          <a:off x="764241" y="1843234"/>
          <a:ext cx="11165202" cy="200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20">
            <a:extLst>
              <a:ext uri="{FF2B5EF4-FFF2-40B4-BE49-F238E27FC236}">
                <a16:creationId xmlns:a16="http://schemas.microsoft.com/office/drawing/2014/main" id="{AFF4BC81-9D00-A7B3-0217-E07A040737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263911"/>
              </p:ext>
            </p:extLst>
          </p:nvPr>
        </p:nvGraphicFramePr>
        <p:xfrm>
          <a:off x="797617" y="4032797"/>
          <a:ext cx="11165202" cy="2550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5ABB33-742D-C7DF-BE96-897D0C2D15F9}"/>
              </a:ext>
            </a:extLst>
          </p:cNvPr>
          <p:cNvSpPr txBox="1"/>
          <p:nvPr/>
        </p:nvSpPr>
        <p:spPr>
          <a:xfrm>
            <a:off x="684000" y="9720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CAA741-BDF6-CE55-1A61-EA9B0E2B601F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</p:spTree>
    <p:extLst>
      <p:ext uri="{BB962C8B-B14F-4D97-AF65-F5344CB8AC3E}">
        <p14:creationId xmlns:p14="http://schemas.microsoft.com/office/powerpoint/2010/main" val="4118606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A5BFF-DC4F-7CA2-F34C-B8EE5D607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6B27A6EB-95D2-B8EA-D830-7A64CF926AF6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B8D0AC-E363-15B8-3E4B-B16D7C563054}"/>
              </a:ext>
            </a:extLst>
          </p:cNvPr>
          <p:cNvSpPr txBox="1"/>
          <p:nvPr/>
        </p:nvSpPr>
        <p:spPr>
          <a:xfrm>
            <a:off x="797615" y="1442298"/>
            <a:ext cx="11131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Вкажіть, будь ласка, приблизну сумарну кількість осіб, які були Вашою аудиторією на заняттях з тематики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медіаосвіти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та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за всі роки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E9F01CF2-C4E0-6E55-AE99-D94CBEA385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146307"/>
              </p:ext>
            </p:extLst>
          </p:nvPr>
        </p:nvGraphicFramePr>
        <p:xfrm>
          <a:off x="712564" y="2149521"/>
          <a:ext cx="11216877" cy="1736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20">
            <a:extLst>
              <a:ext uri="{FF2B5EF4-FFF2-40B4-BE49-F238E27FC236}">
                <a16:creationId xmlns:a16="http://schemas.microsoft.com/office/drawing/2014/main" id="{D27B7B28-B4A5-5C56-B33C-864CE442C2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7302379"/>
              </p:ext>
            </p:extLst>
          </p:nvPr>
        </p:nvGraphicFramePr>
        <p:xfrm>
          <a:off x="712564" y="4126674"/>
          <a:ext cx="11167811" cy="200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6D6062F-37D6-2D6B-E394-D1E8B1DA25C0}"/>
              </a:ext>
            </a:extLst>
          </p:cNvPr>
          <p:cNvSpPr txBox="1"/>
          <p:nvPr/>
        </p:nvSpPr>
        <p:spPr>
          <a:xfrm>
            <a:off x="684000" y="9720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056B9FD-6F3B-8CE1-EAF8-C695723810EC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</p:spTree>
    <p:extLst>
      <p:ext uri="{BB962C8B-B14F-4D97-AF65-F5344CB8AC3E}">
        <p14:creationId xmlns:p14="http://schemas.microsoft.com/office/powerpoint/2010/main" val="573735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B8404-D494-182D-99B0-8E21440F1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3A991A61-CE63-3EE3-2441-97778CB582C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01CC28-DA70-D218-9FF6-4849E5C4E23C}"/>
              </a:ext>
            </a:extLst>
          </p:cNvPr>
          <p:cNvSpPr txBox="1"/>
          <p:nvPr/>
        </p:nvSpPr>
        <p:spPr>
          <a:xfrm>
            <a:off x="1118886" y="1150509"/>
            <a:ext cx="9954228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Чи є у Вашій школі факультативи/гуртки на тему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 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75C040C-D106-8FE1-D31E-19EB0DCD52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361291"/>
              </p:ext>
            </p:extLst>
          </p:nvPr>
        </p:nvGraphicFramePr>
        <p:xfrm>
          <a:off x="629479" y="1656887"/>
          <a:ext cx="5466521" cy="4830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E3AFE9C-1659-B92D-F242-6CADCB369A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3027421"/>
              </p:ext>
            </p:extLst>
          </p:nvPr>
        </p:nvGraphicFramePr>
        <p:xfrm>
          <a:off x="6858621" y="1738044"/>
          <a:ext cx="4638656" cy="203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13147A-4473-D797-82A3-D9D2A4FA1F0E}"/>
              </a:ext>
            </a:extLst>
          </p:cNvPr>
          <p:cNvCxnSpPr/>
          <p:nvPr/>
        </p:nvCxnSpPr>
        <p:spPr>
          <a:xfrm>
            <a:off x="4622317" y="2765563"/>
            <a:ext cx="22363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9BB5F3A-4125-1471-528D-CDA3599AB2E1}"/>
              </a:ext>
            </a:extLst>
          </p:cNvPr>
          <p:cNvSpPr txBox="1"/>
          <p:nvPr/>
        </p:nvSpPr>
        <p:spPr>
          <a:xfrm>
            <a:off x="666000" y="9000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0D6FCC-5DA1-B98E-D9BA-2E6F04A47762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B0FA41B-5764-E041-9CD8-E9A374404B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4505318"/>
              </p:ext>
            </p:extLst>
          </p:nvPr>
        </p:nvGraphicFramePr>
        <p:xfrm>
          <a:off x="6848060" y="3940874"/>
          <a:ext cx="4638656" cy="2141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342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1BE97-EB16-DC09-86A3-8A11BCA59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DE055F26-5A94-52AC-396E-255D1F081A58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692582-0727-9466-FDA1-44049EC0DFAF}"/>
              </a:ext>
            </a:extLst>
          </p:cNvPr>
          <p:cNvSpPr txBox="1"/>
          <p:nvPr/>
        </p:nvSpPr>
        <p:spPr>
          <a:xfrm>
            <a:off x="6698513" y="1589028"/>
            <a:ext cx="5218966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З якою регулярністю відбуваються гуртки/ факультативи на тему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622E5B4-7764-F64C-EF60-9A70A7F20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1220742"/>
              </p:ext>
            </p:extLst>
          </p:nvPr>
        </p:nvGraphicFramePr>
        <p:xfrm>
          <a:off x="6939887" y="2051040"/>
          <a:ext cx="4977592" cy="4309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9B81DB8-FDC8-B8ED-7EA5-460E94DD5A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1159044"/>
              </p:ext>
            </p:extLst>
          </p:nvPr>
        </p:nvGraphicFramePr>
        <p:xfrm>
          <a:off x="637674" y="2116622"/>
          <a:ext cx="5458326" cy="4309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37A9190-C371-CAFE-497A-D7B64DEA9B64}"/>
              </a:ext>
            </a:extLst>
          </p:cNvPr>
          <p:cNvSpPr txBox="1"/>
          <p:nvPr/>
        </p:nvSpPr>
        <p:spPr>
          <a:xfrm>
            <a:off x="580232" y="1580571"/>
            <a:ext cx="54544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Протягом скількох років у Вашій школі проводяться гуртки/ факультативи з медіаграмотності? 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4338B6-C0FC-2D05-3AC5-AC70058DC9FD}"/>
              </a:ext>
            </a:extLst>
          </p:cNvPr>
          <p:cNvSpPr txBox="1"/>
          <p:nvPr/>
        </p:nvSpPr>
        <p:spPr>
          <a:xfrm>
            <a:off x="684000" y="900000"/>
            <a:ext cx="668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49.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має гурток медіаграмотності у школах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30C13F8-BDA9-DA9A-0DBE-1B05D720AFB8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88F88B-86FF-513A-F027-FA5814C49BEF}"/>
              </a:ext>
            </a:extLst>
          </p:cNvPr>
          <p:cNvSpPr txBox="1"/>
          <p:nvPr/>
        </p:nvSpPr>
        <p:spPr>
          <a:xfrm>
            <a:off x="11214168" y="2542038"/>
            <a:ext cx="551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38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5DABD-EF3E-0230-1672-A9BD4FD33868}"/>
              </a:ext>
            </a:extLst>
          </p:cNvPr>
          <p:cNvSpPr txBox="1"/>
          <p:nvPr/>
        </p:nvSpPr>
        <p:spPr>
          <a:xfrm>
            <a:off x="9896885" y="3585274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28600-B879-F17C-E2A3-27A8EE41C97F}"/>
              </a:ext>
            </a:extLst>
          </p:cNvPr>
          <p:cNvSpPr txBox="1"/>
          <p:nvPr/>
        </p:nvSpPr>
        <p:spPr>
          <a:xfrm>
            <a:off x="9896885" y="4545348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F71AB-211C-8BB1-CC88-D652E63CF731}"/>
              </a:ext>
            </a:extLst>
          </p:cNvPr>
          <p:cNvSpPr txBox="1"/>
          <p:nvPr/>
        </p:nvSpPr>
        <p:spPr>
          <a:xfrm>
            <a:off x="9891276" y="5543016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3476D7-D6B0-BC4D-B121-5A41702DF6BC}"/>
              </a:ext>
            </a:extLst>
          </p:cNvPr>
          <p:cNvSpPr txBox="1"/>
          <p:nvPr/>
        </p:nvSpPr>
        <p:spPr>
          <a:xfrm>
            <a:off x="1102445" y="3907150"/>
            <a:ext cx="6527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 n=</a:t>
            </a:r>
            <a:r>
              <a:rPr lang="uk-UA" sz="1400" dirty="0">
                <a:solidFill>
                  <a:schemeClr val="accent3"/>
                </a:solidFill>
              </a:rPr>
              <a:t>14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608E2A-CED5-A67F-A7DB-C4ECC5AF7778}"/>
              </a:ext>
            </a:extLst>
          </p:cNvPr>
          <p:cNvSpPr txBox="1"/>
          <p:nvPr/>
        </p:nvSpPr>
        <p:spPr>
          <a:xfrm>
            <a:off x="2448412" y="2849815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A711CC-2554-5EB1-B354-D1BE2EE394C7}"/>
              </a:ext>
            </a:extLst>
          </p:cNvPr>
          <p:cNvSpPr txBox="1"/>
          <p:nvPr/>
        </p:nvSpPr>
        <p:spPr>
          <a:xfrm>
            <a:off x="3756248" y="4712884"/>
            <a:ext cx="500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7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6CBCC-B7D2-7AE5-BF08-BAC467BF7474}"/>
              </a:ext>
            </a:extLst>
          </p:cNvPr>
          <p:cNvSpPr txBox="1"/>
          <p:nvPr/>
        </p:nvSpPr>
        <p:spPr>
          <a:xfrm>
            <a:off x="5058785" y="5172301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1324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0AFD5C44-0C93-3541-A5FD-9B96C9AA54E3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25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7F9FD68-1579-8282-8AC9-370B5DB41C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0807369"/>
              </p:ext>
            </p:extLst>
          </p:nvPr>
        </p:nvGraphicFramePr>
        <p:xfrm>
          <a:off x="725557" y="4420342"/>
          <a:ext cx="11131826" cy="2108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949549A-0C35-1168-CCAA-DA81821EAE08}"/>
              </a:ext>
            </a:extLst>
          </p:cNvPr>
          <p:cNvSpPr txBox="1"/>
          <p:nvPr/>
        </p:nvSpPr>
        <p:spPr>
          <a:xfrm>
            <a:off x="969065" y="4114130"/>
            <a:ext cx="10644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Учні яких класів відвідували гурток/ факультативи з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впродовж останніх 2-х років 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20364C-636A-74C8-CFA7-A170FC8A458C}"/>
              </a:ext>
            </a:extLst>
          </p:cNvPr>
          <p:cNvSpPr txBox="1"/>
          <p:nvPr/>
        </p:nvSpPr>
        <p:spPr>
          <a:xfrm>
            <a:off x="725557" y="1380865"/>
            <a:ext cx="11253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Який % учнів вашої школи відвідували гурток/ факультативи з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на регулярній основі впродовж останніх 2-х років?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EDF436B9-6CC9-ACC5-B50C-5DEBCB762F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6602992"/>
              </p:ext>
            </p:extLst>
          </p:nvPr>
        </p:nvGraphicFramePr>
        <p:xfrm>
          <a:off x="847311" y="1961882"/>
          <a:ext cx="11010072" cy="1859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87BD54F-D99A-25E5-0F14-7A17B2B18F8A}"/>
              </a:ext>
            </a:extLst>
          </p:cNvPr>
          <p:cNvSpPr txBox="1"/>
          <p:nvPr/>
        </p:nvSpPr>
        <p:spPr>
          <a:xfrm>
            <a:off x="684000" y="900000"/>
            <a:ext cx="6686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49.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має гурток медіаграмотності у школах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492DA5-A595-6EEE-3D31-6F40882B37CC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Медіаграмотність для учнів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B51887-79CF-F6A6-5400-8C1C9321468C}"/>
              </a:ext>
            </a:extLst>
          </p:cNvPr>
          <p:cNvSpPr txBox="1"/>
          <p:nvPr/>
        </p:nvSpPr>
        <p:spPr>
          <a:xfrm>
            <a:off x="1819440" y="2932562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613A2-FEA3-7E18-C5B7-DDCFAB8C6EE8}"/>
              </a:ext>
            </a:extLst>
          </p:cNvPr>
          <p:cNvSpPr txBox="1"/>
          <p:nvPr/>
        </p:nvSpPr>
        <p:spPr>
          <a:xfrm>
            <a:off x="3961210" y="2928874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414E4-06E4-A81E-E4FF-CE7B0CD68F05}"/>
              </a:ext>
            </a:extLst>
          </p:cNvPr>
          <p:cNvSpPr txBox="1"/>
          <p:nvPr/>
        </p:nvSpPr>
        <p:spPr>
          <a:xfrm>
            <a:off x="6060311" y="2898559"/>
            <a:ext cx="551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7FCF3-A38F-86CE-717E-FF24D3FCC1A9}"/>
              </a:ext>
            </a:extLst>
          </p:cNvPr>
          <p:cNvSpPr txBox="1"/>
          <p:nvPr/>
        </p:nvSpPr>
        <p:spPr>
          <a:xfrm>
            <a:off x="8244161" y="2347395"/>
            <a:ext cx="551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665EAF-F8FF-1104-1D5E-71B131C24CED}"/>
              </a:ext>
            </a:extLst>
          </p:cNvPr>
          <p:cNvSpPr txBox="1"/>
          <p:nvPr/>
        </p:nvSpPr>
        <p:spPr>
          <a:xfrm>
            <a:off x="10810939" y="3052347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n=</a:t>
            </a:r>
            <a:r>
              <a:rPr lang="uk-UA" sz="1400" dirty="0">
                <a:solidFill>
                  <a:schemeClr val="accent3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86886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29FA1C-7116-A43D-44AF-FFB6826BB0EE}"/>
              </a:ext>
            </a:extLst>
          </p:cNvPr>
          <p:cNvSpPr txBox="1">
            <a:spLocks/>
          </p:cNvSpPr>
          <p:nvPr/>
        </p:nvSpPr>
        <p:spPr>
          <a:xfrm>
            <a:off x="987689" y="3071183"/>
            <a:ext cx="9910296" cy="25900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uk-UA" sz="7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Підвищення рівня</a:t>
            </a:r>
            <a:r>
              <a:rPr lang="en-US" sz="7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медіаграмотності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6413F-E110-B813-3FE9-E7B63642D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7A629BBB-F909-4AA5-B54B-A26EDC3D8D82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956AAD-C1B7-ECCC-00BB-783F908470A0}"/>
              </a:ext>
            </a:extLst>
          </p:cNvPr>
          <p:cNvSpPr txBox="1"/>
          <p:nvPr/>
        </p:nvSpPr>
        <p:spPr>
          <a:xfrm>
            <a:off x="1118886" y="1150509"/>
            <a:ext cx="99542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На Вашу думку,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ефективнішим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буде?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C748F5-D9B7-FDF0-1575-3711323B724D}"/>
              </a:ext>
            </a:extLst>
          </p:cNvPr>
          <p:cNvGrpSpPr/>
          <p:nvPr/>
        </p:nvGrpSpPr>
        <p:grpSpPr>
          <a:xfrm>
            <a:off x="999884" y="1729896"/>
            <a:ext cx="2342848" cy="2397118"/>
            <a:chOff x="603552" y="1922575"/>
            <a:chExt cx="2342848" cy="2397118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2A4422B7-D6A2-7E46-810C-B25FB3DA303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3504454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87EFB76-1694-DAD2-3543-EEE33F2F323A}"/>
                </a:ext>
              </a:extLst>
            </p:cNvPr>
            <p:cNvSpPr txBox="1"/>
            <p:nvPr/>
          </p:nvSpPr>
          <p:spPr>
            <a:xfrm>
              <a:off x="1547053" y="293646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55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B2F67DE-33A1-91DC-E1B2-CFFD125EC04A}"/>
                </a:ext>
              </a:extLst>
            </p:cNvPr>
            <p:cNvSpPr txBox="1"/>
            <p:nvPr/>
          </p:nvSpPr>
          <p:spPr>
            <a:xfrm>
              <a:off x="603552" y="3409926"/>
              <a:ext cx="234284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Інтегрувати елементи </a:t>
              </a:r>
              <a:r>
                <a:rPr lang="uk-UA" sz="1600" dirty="0" err="1">
                  <a:solidFill>
                    <a:schemeClr val="accent3"/>
                  </a:solidFill>
                </a:rPr>
                <a:t>медіаграмотності</a:t>
              </a:r>
              <a:r>
                <a:rPr lang="uk-UA" sz="1600" dirty="0">
                  <a:solidFill>
                    <a:schemeClr val="accent3"/>
                  </a:solidFill>
                </a:rPr>
                <a:t> у навчальну програму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55C701-0BA8-9DE7-A2A8-3CBD713340F8}"/>
              </a:ext>
            </a:extLst>
          </p:cNvPr>
          <p:cNvGrpSpPr/>
          <p:nvPr/>
        </p:nvGrpSpPr>
        <p:grpSpPr>
          <a:xfrm>
            <a:off x="3734310" y="1729896"/>
            <a:ext cx="2410587" cy="2397118"/>
            <a:chOff x="628266" y="1922575"/>
            <a:chExt cx="2410587" cy="2397118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EE11F8E3-FC4F-0F94-DC41-4254D18A6F0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49216371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E2A3A2-3E77-212F-A5B5-B28ADE25C246}"/>
                </a:ext>
              </a:extLst>
            </p:cNvPr>
            <p:cNvSpPr txBox="1"/>
            <p:nvPr/>
          </p:nvSpPr>
          <p:spPr>
            <a:xfrm>
              <a:off x="1547053" y="293646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42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B0E365-0D23-26BD-C10C-C153B156C63C}"/>
                </a:ext>
              </a:extLst>
            </p:cNvPr>
            <p:cNvSpPr txBox="1"/>
            <p:nvPr/>
          </p:nvSpPr>
          <p:spPr>
            <a:xfrm>
              <a:off x="628266" y="3409926"/>
              <a:ext cx="241058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3апровадити </a:t>
              </a:r>
              <a:r>
                <a:rPr lang="uk-UA" sz="1600" dirty="0" err="1">
                  <a:solidFill>
                    <a:schemeClr val="accent3"/>
                  </a:solidFill>
                </a:rPr>
                <a:t>медіаграмотність</a:t>
              </a:r>
              <a:r>
                <a:rPr lang="uk-UA" sz="1600" dirty="0">
                  <a:solidFill>
                    <a:schemeClr val="accent3"/>
                  </a:solidFill>
                </a:rPr>
                <a:t> як окремий предмет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CB68244-CDDD-070D-9959-A733DF4A3A57}"/>
              </a:ext>
            </a:extLst>
          </p:cNvPr>
          <p:cNvGrpSpPr/>
          <p:nvPr/>
        </p:nvGrpSpPr>
        <p:grpSpPr>
          <a:xfrm>
            <a:off x="6536475" y="1729896"/>
            <a:ext cx="2235200" cy="2397118"/>
            <a:chOff x="711200" y="1922575"/>
            <a:chExt cx="2235200" cy="2397118"/>
          </a:xfrm>
        </p:grpSpPr>
        <p:graphicFrame>
          <p:nvGraphicFramePr>
            <p:cNvPr id="27" name="Chart 26">
              <a:extLst>
                <a:ext uri="{FF2B5EF4-FFF2-40B4-BE49-F238E27FC236}">
                  <a16:creationId xmlns:a16="http://schemas.microsoft.com/office/drawing/2014/main" id="{9845EF19-248B-A75D-7EA3-AACDE93B05B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1831240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0BDAA24-6801-D653-CE6A-ADECD56C968C}"/>
                </a:ext>
              </a:extLst>
            </p:cNvPr>
            <p:cNvSpPr txBox="1"/>
            <p:nvPr/>
          </p:nvSpPr>
          <p:spPr>
            <a:xfrm>
              <a:off x="1536893" y="2946628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31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EBFDED-4DFF-EA1B-B553-6038B3E7F081}"/>
                </a:ext>
              </a:extLst>
            </p:cNvPr>
            <p:cNvSpPr txBox="1"/>
            <p:nvPr/>
          </p:nvSpPr>
          <p:spPr>
            <a:xfrm>
              <a:off x="829008" y="3402328"/>
              <a:ext cx="200974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Медіаграмотність, як позакласна активність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BE788C-1C3D-E2FA-6BE5-D4ED5D4CC6D0}"/>
              </a:ext>
            </a:extLst>
          </p:cNvPr>
          <p:cNvGrpSpPr/>
          <p:nvPr/>
        </p:nvGrpSpPr>
        <p:grpSpPr>
          <a:xfrm>
            <a:off x="9163252" y="1729896"/>
            <a:ext cx="2235200" cy="2397118"/>
            <a:chOff x="711200" y="1922575"/>
            <a:chExt cx="2235200" cy="2397118"/>
          </a:xfrm>
        </p:grpSpPr>
        <p:graphicFrame>
          <p:nvGraphicFramePr>
            <p:cNvPr id="31" name="Chart 30">
              <a:extLst>
                <a:ext uri="{FF2B5EF4-FFF2-40B4-BE49-F238E27FC236}">
                  <a16:creationId xmlns:a16="http://schemas.microsoft.com/office/drawing/2014/main" id="{59BD7547-0E18-B053-0126-2CE8E435A22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23857963"/>
                </p:ext>
              </p:extLst>
            </p:nvPr>
          </p:nvGraphicFramePr>
          <p:xfrm>
            <a:off x="711200" y="1922575"/>
            <a:ext cx="2235200" cy="23971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99428CC-E31B-6D1C-C052-C6CF29F01F0A}"/>
                </a:ext>
              </a:extLst>
            </p:cNvPr>
            <p:cNvSpPr txBox="1"/>
            <p:nvPr/>
          </p:nvSpPr>
          <p:spPr>
            <a:xfrm>
              <a:off x="1608013" y="2946628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b="1" dirty="0">
                  <a:solidFill>
                    <a:schemeClr val="accent3"/>
                  </a:solidFill>
                </a:rPr>
                <a:t>1</a:t>
              </a:r>
              <a:r>
                <a:rPr lang="en-US" b="1" dirty="0">
                  <a:solidFill>
                    <a:schemeClr val="accent3"/>
                  </a:solidFill>
                </a:rPr>
                <a:t>%</a:t>
              </a:r>
              <a:endParaRPr lang="uk-UA" b="1" dirty="0">
                <a:solidFill>
                  <a:schemeClr val="accent3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C79AB95-C1C7-6B16-966E-69CA4FD66570}"/>
                </a:ext>
              </a:extLst>
            </p:cNvPr>
            <p:cNvSpPr txBox="1"/>
            <p:nvPr/>
          </p:nvSpPr>
          <p:spPr>
            <a:xfrm>
              <a:off x="1077293" y="3474192"/>
              <a:ext cx="153588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uk-UA" sz="1600" dirty="0">
                  <a:solidFill>
                    <a:schemeClr val="accent3"/>
                  </a:solidFill>
                </a:rPr>
                <a:t>Важко відповісти</a:t>
              </a:r>
            </a:p>
          </p:txBody>
        </p:sp>
      </p:grpSp>
      <p:graphicFrame>
        <p:nvGraphicFramePr>
          <p:cNvPr id="2" name="Діаграма 39">
            <a:extLst>
              <a:ext uri="{FF2B5EF4-FFF2-40B4-BE49-F238E27FC236}">
                <a16:creationId xmlns:a16="http://schemas.microsoft.com/office/drawing/2014/main" id="{5B86E0F4-930C-FD51-48A3-EDC3EF038F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1903561"/>
              </p:ext>
            </p:extLst>
          </p:nvPr>
        </p:nvGraphicFramePr>
        <p:xfrm>
          <a:off x="1118886" y="4152370"/>
          <a:ext cx="4905091" cy="2397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76D3CE-11DE-7D0C-3ECF-BD567A19BD91}"/>
              </a:ext>
            </a:extLst>
          </p:cNvPr>
          <p:cNvSpPr txBox="1"/>
          <p:nvPr/>
        </p:nvSpPr>
        <p:spPr>
          <a:xfrm>
            <a:off x="684000" y="9720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8F699D8-3574-733B-EEED-4A3CEF291C72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Підвищення медіаграмотності освітян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9" name="Діаграма 39">
            <a:extLst>
              <a:ext uri="{FF2B5EF4-FFF2-40B4-BE49-F238E27FC236}">
                <a16:creationId xmlns:a16="http://schemas.microsoft.com/office/drawing/2014/main" id="{598AF936-7E5A-6CE5-0F9F-DA8E4B5F78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434566"/>
              </p:ext>
            </p:extLst>
          </p:nvPr>
        </p:nvGraphicFramePr>
        <p:xfrm>
          <a:off x="6700424" y="4198878"/>
          <a:ext cx="5035675" cy="2397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42495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Місце для номера слайда 5">
            <a:extLst>
              <a:ext uri="{FF2B5EF4-FFF2-40B4-BE49-F238E27FC236}">
                <a16:creationId xmlns:a16="http://schemas.microsoft.com/office/drawing/2014/main" id="{F6FCB0A5-A810-7D42-BFA0-88B647246E71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28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30" name="Chart 4">
            <a:extLst>
              <a:ext uri="{FF2B5EF4-FFF2-40B4-BE49-F238E27FC236}">
                <a16:creationId xmlns:a16="http://schemas.microsoft.com/office/drawing/2014/main" id="{35F5F4B9-F0B3-4F38-A380-8CD34E6CB2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8808484"/>
              </p:ext>
            </p:extLst>
          </p:nvPr>
        </p:nvGraphicFramePr>
        <p:xfrm>
          <a:off x="795061" y="1707789"/>
          <a:ext cx="10881360" cy="1484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F1BB82ED-BAE2-4272-AA7A-39890AAF0095}"/>
              </a:ext>
            </a:extLst>
          </p:cNvPr>
          <p:cNvGrpSpPr/>
          <p:nvPr/>
        </p:nvGrpSpPr>
        <p:grpSpPr>
          <a:xfrm>
            <a:off x="4248377" y="1698933"/>
            <a:ext cx="513391" cy="307777"/>
            <a:chOff x="1133915" y="1315210"/>
            <a:chExt cx="513391" cy="307777"/>
          </a:xfrm>
        </p:grpSpPr>
        <p:sp>
          <p:nvSpPr>
            <p:cNvPr id="5" name="Прямокутник 4">
              <a:extLst>
                <a:ext uri="{FF2B5EF4-FFF2-40B4-BE49-F238E27FC236}">
                  <a16:creationId xmlns:a16="http://schemas.microsoft.com/office/drawing/2014/main" id="{F9CE2C71-B67B-4420-A325-3B2FF808C912}"/>
                </a:ext>
              </a:extLst>
            </p:cNvPr>
            <p:cNvSpPr/>
            <p:nvPr/>
          </p:nvSpPr>
          <p:spPr>
            <a:xfrm>
              <a:off x="1133915" y="1429922"/>
              <a:ext cx="85285" cy="8528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F312DF2-D97A-4D43-A53F-E1E5287E501A}"/>
                </a:ext>
              </a:extLst>
            </p:cNvPr>
            <p:cNvSpPr txBox="1"/>
            <p:nvPr/>
          </p:nvSpPr>
          <p:spPr>
            <a:xfrm>
              <a:off x="1176557" y="1315210"/>
              <a:ext cx="4707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400" dirty="0">
                  <a:solidFill>
                    <a:schemeClr val="accent3"/>
                  </a:solidFill>
                </a:rPr>
                <a:t>Так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494AA99-751F-4117-A1E5-87E9A637FD3B}"/>
              </a:ext>
            </a:extLst>
          </p:cNvPr>
          <p:cNvSpPr txBox="1"/>
          <p:nvPr/>
        </p:nvSpPr>
        <p:spPr>
          <a:xfrm>
            <a:off x="1511431" y="1086557"/>
            <a:ext cx="9572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accent3"/>
                </a:solidFill>
              </a:rPr>
              <a:t>Чи відчуваєте Ви потребу у підвищенні рівня особистої </a:t>
            </a:r>
            <a:r>
              <a:rPr lang="uk-UA" b="1" dirty="0" err="1">
                <a:solidFill>
                  <a:schemeClr val="accent3"/>
                </a:solidFill>
              </a:rPr>
              <a:t>медіаграмотності</a:t>
            </a:r>
            <a:r>
              <a:rPr lang="uk-UA" b="1" dirty="0">
                <a:solidFill>
                  <a:schemeClr val="accent3"/>
                </a:solidFill>
              </a:rPr>
              <a:t>?</a:t>
            </a:r>
          </a:p>
        </p:txBody>
      </p:sp>
      <p:grpSp>
        <p:nvGrpSpPr>
          <p:cNvPr id="39" name="Групувати 38">
            <a:extLst>
              <a:ext uri="{FF2B5EF4-FFF2-40B4-BE49-F238E27FC236}">
                <a16:creationId xmlns:a16="http://schemas.microsoft.com/office/drawing/2014/main" id="{80443B6B-625C-4F6A-AECA-3D4D495B3BEF}"/>
              </a:ext>
            </a:extLst>
          </p:cNvPr>
          <p:cNvGrpSpPr/>
          <p:nvPr/>
        </p:nvGrpSpPr>
        <p:grpSpPr>
          <a:xfrm>
            <a:off x="4853461" y="1698933"/>
            <a:ext cx="1150846" cy="307777"/>
            <a:chOff x="1133915" y="1315210"/>
            <a:chExt cx="1150846" cy="307777"/>
          </a:xfrm>
        </p:grpSpPr>
        <p:sp>
          <p:nvSpPr>
            <p:cNvPr id="41" name="Прямокутник 40">
              <a:extLst>
                <a:ext uri="{FF2B5EF4-FFF2-40B4-BE49-F238E27FC236}">
                  <a16:creationId xmlns:a16="http://schemas.microsoft.com/office/drawing/2014/main" id="{FF19820A-1B8B-4D27-8FC0-FD9640793C6F}"/>
                </a:ext>
              </a:extLst>
            </p:cNvPr>
            <p:cNvSpPr/>
            <p:nvPr/>
          </p:nvSpPr>
          <p:spPr>
            <a:xfrm>
              <a:off x="1133915" y="1429922"/>
              <a:ext cx="85285" cy="8528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0E0F21-57D0-4733-83C8-7E5706FABD2C}"/>
                </a:ext>
              </a:extLst>
            </p:cNvPr>
            <p:cNvSpPr txBox="1"/>
            <p:nvPr/>
          </p:nvSpPr>
          <p:spPr>
            <a:xfrm>
              <a:off x="1176556" y="1315210"/>
              <a:ext cx="11082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400" dirty="0">
                  <a:solidFill>
                    <a:schemeClr val="accent3"/>
                  </a:solidFill>
                </a:rPr>
                <a:t>Скоріше так</a:t>
              </a:r>
            </a:p>
          </p:txBody>
        </p:sp>
      </p:grpSp>
      <p:grpSp>
        <p:nvGrpSpPr>
          <p:cNvPr id="2" name="Групувати 6">
            <a:extLst>
              <a:ext uri="{FF2B5EF4-FFF2-40B4-BE49-F238E27FC236}">
                <a16:creationId xmlns:a16="http://schemas.microsoft.com/office/drawing/2014/main" id="{82CBDF2F-501E-2B90-0510-FEBE1234ED93}"/>
              </a:ext>
            </a:extLst>
          </p:cNvPr>
          <p:cNvGrpSpPr/>
          <p:nvPr/>
        </p:nvGrpSpPr>
        <p:grpSpPr>
          <a:xfrm>
            <a:off x="7304501" y="1698933"/>
            <a:ext cx="541764" cy="307777"/>
            <a:chOff x="1133915" y="1315210"/>
            <a:chExt cx="541764" cy="307777"/>
          </a:xfrm>
        </p:grpSpPr>
        <p:sp>
          <p:nvSpPr>
            <p:cNvPr id="3" name="Прямокутник 4">
              <a:extLst>
                <a:ext uri="{FF2B5EF4-FFF2-40B4-BE49-F238E27FC236}">
                  <a16:creationId xmlns:a16="http://schemas.microsoft.com/office/drawing/2014/main" id="{B551FE6E-0C9E-0146-00F1-2710660D1AC4}"/>
                </a:ext>
              </a:extLst>
            </p:cNvPr>
            <p:cNvSpPr/>
            <p:nvPr/>
          </p:nvSpPr>
          <p:spPr>
            <a:xfrm>
              <a:off x="1133915" y="1429922"/>
              <a:ext cx="85285" cy="85285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F48B93-790F-D01D-5760-B6F8ED1841CC}"/>
                </a:ext>
              </a:extLst>
            </p:cNvPr>
            <p:cNvSpPr txBox="1"/>
            <p:nvPr/>
          </p:nvSpPr>
          <p:spPr>
            <a:xfrm>
              <a:off x="1176557" y="1315210"/>
              <a:ext cx="4991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400" dirty="0">
                  <a:solidFill>
                    <a:schemeClr val="accent3"/>
                  </a:solidFill>
                </a:rPr>
                <a:t>Ні</a:t>
              </a:r>
            </a:p>
          </p:txBody>
        </p:sp>
      </p:grpSp>
      <p:grpSp>
        <p:nvGrpSpPr>
          <p:cNvPr id="11" name="Групувати 6">
            <a:extLst>
              <a:ext uri="{FF2B5EF4-FFF2-40B4-BE49-F238E27FC236}">
                <a16:creationId xmlns:a16="http://schemas.microsoft.com/office/drawing/2014/main" id="{F10D694B-9A91-BB42-E295-1A72016EAF0B}"/>
              </a:ext>
            </a:extLst>
          </p:cNvPr>
          <p:cNvGrpSpPr/>
          <p:nvPr/>
        </p:nvGrpSpPr>
        <p:grpSpPr>
          <a:xfrm>
            <a:off x="6096000" y="1698933"/>
            <a:ext cx="1116809" cy="307777"/>
            <a:chOff x="1133915" y="1315211"/>
            <a:chExt cx="1116809" cy="307777"/>
          </a:xfrm>
        </p:grpSpPr>
        <p:sp>
          <p:nvSpPr>
            <p:cNvPr id="12" name="Прямокутник 4">
              <a:extLst>
                <a:ext uri="{FF2B5EF4-FFF2-40B4-BE49-F238E27FC236}">
                  <a16:creationId xmlns:a16="http://schemas.microsoft.com/office/drawing/2014/main" id="{80EA8588-7DD1-7625-39FF-9CAAE70CDC18}"/>
                </a:ext>
              </a:extLst>
            </p:cNvPr>
            <p:cNvSpPr/>
            <p:nvPr/>
          </p:nvSpPr>
          <p:spPr>
            <a:xfrm>
              <a:off x="1133915" y="1429922"/>
              <a:ext cx="85285" cy="8528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BA13A8-1C82-06D0-A792-DDB518D9708E}"/>
                </a:ext>
              </a:extLst>
            </p:cNvPr>
            <p:cNvSpPr txBox="1"/>
            <p:nvPr/>
          </p:nvSpPr>
          <p:spPr>
            <a:xfrm>
              <a:off x="1176557" y="1315211"/>
              <a:ext cx="10741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400" dirty="0">
                  <a:solidFill>
                    <a:schemeClr val="accent3"/>
                  </a:solidFill>
                </a:rPr>
                <a:t>Скоріше ні</a:t>
              </a:r>
            </a:p>
          </p:txBody>
        </p:sp>
      </p:grpSp>
      <p:sp>
        <p:nvSpPr>
          <p:cNvPr id="14" name="Right Brace 13">
            <a:extLst>
              <a:ext uri="{FF2B5EF4-FFF2-40B4-BE49-F238E27FC236}">
                <a16:creationId xmlns:a16="http://schemas.microsoft.com/office/drawing/2014/main" id="{D978A054-07E7-B5A1-54BD-0BF22B35B4F4}"/>
              </a:ext>
            </a:extLst>
          </p:cNvPr>
          <p:cNvSpPr/>
          <p:nvPr/>
        </p:nvSpPr>
        <p:spPr>
          <a:xfrm rot="5400000">
            <a:off x="5179012" y="-1381726"/>
            <a:ext cx="307777" cy="88405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4829E3BE-AE59-B386-6B76-D42E160FB5F0}"/>
              </a:ext>
            </a:extLst>
          </p:cNvPr>
          <p:cNvSpPr/>
          <p:nvPr/>
        </p:nvSpPr>
        <p:spPr>
          <a:xfrm rot="5400000">
            <a:off x="10544352" y="2183657"/>
            <a:ext cx="236707" cy="1661906"/>
          </a:xfrm>
          <a:prstGeom prst="rightBrac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28179D-A647-FF89-5236-F200FD9923BC}"/>
              </a:ext>
            </a:extLst>
          </p:cNvPr>
          <p:cNvSpPr txBox="1"/>
          <p:nvPr/>
        </p:nvSpPr>
        <p:spPr>
          <a:xfrm>
            <a:off x="4927179" y="3132964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accent1"/>
                </a:solidFill>
              </a:rPr>
              <a:t>83%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A3C160-C73D-134D-1FBB-B0113FA56F75}"/>
              </a:ext>
            </a:extLst>
          </p:cNvPr>
          <p:cNvSpPr txBox="1"/>
          <p:nvPr/>
        </p:nvSpPr>
        <p:spPr>
          <a:xfrm>
            <a:off x="10256984" y="3132964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tx2"/>
                </a:solidFill>
              </a:rPr>
              <a:t>17%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F954CFDF-2C59-ACB8-F4F5-2896CD710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0895879"/>
              </p:ext>
            </p:extLst>
          </p:nvPr>
        </p:nvGraphicFramePr>
        <p:xfrm>
          <a:off x="1220663" y="3782816"/>
          <a:ext cx="3435247" cy="254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2058342A-DFCE-B495-CCCF-74A8401923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8657204"/>
              </p:ext>
            </p:extLst>
          </p:nvPr>
        </p:nvGraphicFramePr>
        <p:xfrm>
          <a:off x="8114129" y="3782816"/>
          <a:ext cx="3435246" cy="254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FBBD2F2-1F61-412F-AD21-4B1053482A12}"/>
              </a:ext>
            </a:extLst>
          </p:cNvPr>
          <p:cNvCxnSpPr>
            <a:cxnSpLocks/>
          </p:cNvCxnSpPr>
          <p:nvPr/>
        </p:nvCxnSpPr>
        <p:spPr>
          <a:xfrm>
            <a:off x="944898" y="5056031"/>
            <a:ext cx="2649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EF4A350-CE6C-3BEA-C53F-AFC6F26F21A5}"/>
              </a:ext>
            </a:extLst>
          </p:cNvPr>
          <p:cNvCxnSpPr>
            <a:cxnSpLocks/>
          </p:cNvCxnSpPr>
          <p:nvPr/>
        </p:nvCxnSpPr>
        <p:spPr>
          <a:xfrm>
            <a:off x="955692" y="3429000"/>
            <a:ext cx="0" cy="1627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55D384C-311E-DED8-806E-2958AE325064}"/>
              </a:ext>
            </a:extLst>
          </p:cNvPr>
          <p:cNvSpPr txBox="1"/>
          <p:nvPr/>
        </p:nvSpPr>
        <p:spPr>
          <a:xfrm>
            <a:off x="682157" y="972000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568DEFC-6AE5-0265-9B0C-D638961B48C7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Підвищення медіаграмотності освітян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E18D6F7B-80E2-DD57-0E29-C1325F2A99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6104260"/>
              </p:ext>
            </p:extLst>
          </p:nvPr>
        </p:nvGraphicFramePr>
        <p:xfrm>
          <a:off x="4760072" y="3782816"/>
          <a:ext cx="3236945" cy="254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9" name="Straight Connector 30">
            <a:extLst>
              <a:ext uri="{FF2B5EF4-FFF2-40B4-BE49-F238E27FC236}">
                <a16:creationId xmlns:a16="http://schemas.microsoft.com/office/drawing/2014/main" id="{82DBD944-8DFB-45D3-B7A0-DC1F0C8228B2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944898" y="3394574"/>
            <a:ext cx="3982281" cy="34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889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8FFA9-8A31-A66A-4C0D-24A6567A4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Content Placeholder 5">
            <a:extLst>
              <a:ext uri="{FF2B5EF4-FFF2-40B4-BE49-F238E27FC236}">
                <a16:creationId xmlns:a16="http://schemas.microsoft.com/office/drawing/2014/main" id="{A2AFE6B5-C164-2A4A-9789-F1F570A7E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5349990"/>
              </p:ext>
            </p:extLst>
          </p:nvPr>
        </p:nvGraphicFramePr>
        <p:xfrm>
          <a:off x="9515099" y="1728040"/>
          <a:ext cx="1963673" cy="184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7" name="Content Placeholder 5">
            <a:extLst>
              <a:ext uri="{FF2B5EF4-FFF2-40B4-BE49-F238E27FC236}">
                <a16:creationId xmlns:a16="http://schemas.microsoft.com/office/drawing/2014/main" id="{704C1E52-4727-FB26-2EBD-FD62AFD076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78329"/>
              </p:ext>
            </p:extLst>
          </p:nvPr>
        </p:nvGraphicFramePr>
        <p:xfrm>
          <a:off x="6711148" y="1728040"/>
          <a:ext cx="1963673" cy="184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9" name="Content Placeholder 5">
            <a:extLst>
              <a:ext uri="{FF2B5EF4-FFF2-40B4-BE49-F238E27FC236}">
                <a16:creationId xmlns:a16="http://schemas.microsoft.com/office/drawing/2014/main" id="{14ABFD3D-9314-8C8C-F02D-A39A71AF99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413827"/>
              </p:ext>
            </p:extLst>
          </p:nvPr>
        </p:nvGraphicFramePr>
        <p:xfrm>
          <a:off x="3907197" y="1728040"/>
          <a:ext cx="1963673" cy="184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A233E9B-1086-83E8-5121-395D59314898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588382895"/>
              </p:ext>
            </p:extLst>
          </p:nvPr>
        </p:nvGraphicFramePr>
        <p:xfrm>
          <a:off x="1103246" y="1728040"/>
          <a:ext cx="1963673" cy="184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C889F8D-67AF-0528-9CC6-7ED079122653}"/>
              </a:ext>
            </a:extLst>
          </p:cNvPr>
          <p:cNvSpPr/>
          <p:nvPr/>
        </p:nvSpPr>
        <p:spPr>
          <a:xfrm>
            <a:off x="1633237" y="1982932"/>
            <a:ext cx="1272013" cy="127201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Місце для номера слайда 5">
            <a:extLst>
              <a:ext uri="{FF2B5EF4-FFF2-40B4-BE49-F238E27FC236}">
                <a16:creationId xmlns:a16="http://schemas.microsoft.com/office/drawing/2014/main" id="{CAF0D319-2040-5A08-ED84-8F71526273E9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29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F7048BC-D1C6-2CAF-6E64-0164C8F31AEA}"/>
              </a:ext>
            </a:extLst>
          </p:cNvPr>
          <p:cNvGrpSpPr/>
          <p:nvPr/>
        </p:nvGrpSpPr>
        <p:grpSpPr>
          <a:xfrm>
            <a:off x="1247486" y="3682480"/>
            <a:ext cx="1611923" cy="110196"/>
            <a:chOff x="931985" y="4536831"/>
            <a:chExt cx="1611923" cy="1101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FC6135-3B16-FA2B-9DBE-0A926D2D1B20}"/>
                </a:ext>
              </a:extLst>
            </p:cNvPr>
            <p:cNvSpPr/>
            <p:nvPr/>
          </p:nvSpPr>
          <p:spPr>
            <a:xfrm>
              <a:off x="931985" y="4601308"/>
              <a:ext cx="1611923" cy="4571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A530B594-827E-DD7B-9021-A6D8D59F41CA}"/>
                </a:ext>
              </a:extLst>
            </p:cNvPr>
            <p:cNvSpPr/>
            <p:nvPr/>
          </p:nvSpPr>
          <p:spPr>
            <a:xfrm>
              <a:off x="1703265" y="4536831"/>
              <a:ext cx="92211" cy="6447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103C1753-1EB5-F4BC-B368-511E1B335C43}"/>
              </a:ext>
            </a:extLst>
          </p:cNvPr>
          <p:cNvSpPr/>
          <p:nvPr/>
        </p:nvSpPr>
        <p:spPr>
          <a:xfrm>
            <a:off x="866256" y="3799697"/>
            <a:ext cx="2447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Так - для </a:t>
            </a:r>
            <a:r>
              <a:rPr lang="ru-RU" sz="1600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1600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рівня</a:t>
            </a:r>
            <a:r>
              <a:rPr lang="ru-RU" sz="1600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власної</a:t>
            </a:r>
            <a:r>
              <a:rPr lang="ru-RU" sz="1600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медіаграмотності</a:t>
            </a:r>
            <a:endParaRPr lang="en-US" sz="1600" dirty="0">
              <a:solidFill>
                <a:schemeClr val="accent3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4018BEA-7A57-94FD-BE0F-6C3AAB95520C}"/>
              </a:ext>
            </a:extLst>
          </p:cNvPr>
          <p:cNvGrpSpPr/>
          <p:nvPr/>
        </p:nvGrpSpPr>
        <p:grpSpPr>
          <a:xfrm>
            <a:off x="4118397" y="3682480"/>
            <a:ext cx="1611923" cy="110196"/>
            <a:chOff x="931985" y="4536831"/>
            <a:chExt cx="1611923" cy="110196"/>
          </a:xfrm>
          <a:solidFill>
            <a:schemeClr val="accent3"/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61A2B25-3994-B2E0-2AA9-F5D13C68BEDC}"/>
                </a:ext>
              </a:extLst>
            </p:cNvPr>
            <p:cNvSpPr/>
            <p:nvPr/>
          </p:nvSpPr>
          <p:spPr>
            <a:xfrm>
              <a:off x="931985" y="4601308"/>
              <a:ext cx="1611923" cy="4571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riangle 63">
              <a:extLst>
                <a:ext uri="{FF2B5EF4-FFF2-40B4-BE49-F238E27FC236}">
                  <a16:creationId xmlns:a16="http://schemas.microsoft.com/office/drawing/2014/main" id="{993F7D62-4E51-F957-4481-9A9546B00609}"/>
                </a:ext>
              </a:extLst>
            </p:cNvPr>
            <p:cNvSpPr/>
            <p:nvPr/>
          </p:nvSpPr>
          <p:spPr>
            <a:xfrm>
              <a:off x="1703265" y="4536831"/>
              <a:ext cx="92211" cy="64477"/>
            </a:xfrm>
            <a:prstGeom prst="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C47B715-C468-658F-66C1-75A1B02C4396}"/>
              </a:ext>
            </a:extLst>
          </p:cNvPr>
          <p:cNvSpPr/>
          <p:nvPr/>
        </p:nvSpPr>
        <p:spPr>
          <a:xfrm>
            <a:off x="6643337" y="3792676"/>
            <a:ext cx="2156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1800" dirty="0">
                <a:solidFill>
                  <a:schemeClr val="accent3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Ні</a:t>
            </a:r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5DF3EEC-985C-4D1E-19EA-AA48C4D71932}"/>
              </a:ext>
            </a:extLst>
          </p:cNvPr>
          <p:cNvGrpSpPr/>
          <p:nvPr/>
        </p:nvGrpSpPr>
        <p:grpSpPr>
          <a:xfrm>
            <a:off x="6858290" y="3675855"/>
            <a:ext cx="1611923" cy="110196"/>
            <a:chOff x="931985" y="4536831"/>
            <a:chExt cx="1611923" cy="110196"/>
          </a:xfrm>
          <a:solidFill>
            <a:schemeClr val="tx2"/>
          </a:solidFill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DF32126-98BC-0296-3F33-3349E3EFFB9F}"/>
                </a:ext>
              </a:extLst>
            </p:cNvPr>
            <p:cNvSpPr/>
            <p:nvPr/>
          </p:nvSpPr>
          <p:spPr>
            <a:xfrm>
              <a:off x="931985" y="4601308"/>
              <a:ext cx="1611923" cy="45719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riangle 67">
              <a:extLst>
                <a:ext uri="{FF2B5EF4-FFF2-40B4-BE49-F238E27FC236}">
                  <a16:creationId xmlns:a16="http://schemas.microsoft.com/office/drawing/2014/main" id="{F48DBDE9-A36B-E65E-B35A-E9FCC0029FF4}"/>
                </a:ext>
              </a:extLst>
            </p:cNvPr>
            <p:cNvSpPr/>
            <p:nvPr/>
          </p:nvSpPr>
          <p:spPr>
            <a:xfrm>
              <a:off x="1703265" y="4536831"/>
              <a:ext cx="92211" cy="64477"/>
            </a:xfrm>
            <a:prstGeom prst="triangle">
              <a:avLst/>
            </a:prstGeom>
            <a:solidFill>
              <a:schemeClr val="accent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9B89695-51C1-27DC-B60A-372D17D3588E}"/>
              </a:ext>
            </a:extLst>
          </p:cNvPr>
          <p:cNvGrpSpPr/>
          <p:nvPr/>
        </p:nvGrpSpPr>
        <p:grpSpPr>
          <a:xfrm>
            <a:off x="9704939" y="3675855"/>
            <a:ext cx="1611923" cy="110196"/>
            <a:chOff x="931985" y="4536831"/>
            <a:chExt cx="1611923" cy="11019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6673390-35AC-ACA1-CA36-DB263C2D7795}"/>
                </a:ext>
              </a:extLst>
            </p:cNvPr>
            <p:cNvSpPr/>
            <p:nvPr/>
          </p:nvSpPr>
          <p:spPr>
            <a:xfrm>
              <a:off x="931985" y="4601308"/>
              <a:ext cx="1611923" cy="45719"/>
            </a:xfrm>
            <a:prstGeom prst="rect">
              <a:avLst/>
            </a:prstGeom>
            <a:solidFill>
              <a:schemeClr val="accent3">
                <a:lumMod val="25000"/>
                <a:lumOff val="75000"/>
              </a:schemeClr>
            </a:solidFill>
            <a:ln>
              <a:solidFill>
                <a:schemeClr val="accent3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riangle 71">
              <a:extLst>
                <a:ext uri="{FF2B5EF4-FFF2-40B4-BE49-F238E27FC236}">
                  <a16:creationId xmlns:a16="http://schemas.microsoft.com/office/drawing/2014/main" id="{A0D3C0F2-91AD-39FB-5E56-BD324E16B51A}"/>
                </a:ext>
              </a:extLst>
            </p:cNvPr>
            <p:cNvSpPr/>
            <p:nvPr/>
          </p:nvSpPr>
          <p:spPr>
            <a:xfrm>
              <a:off x="1703265" y="4536831"/>
              <a:ext cx="92211" cy="64477"/>
            </a:xfrm>
            <a:prstGeom prst="triangle">
              <a:avLst/>
            </a:prstGeom>
            <a:solidFill>
              <a:schemeClr val="accent3">
                <a:lumMod val="25000"/>
                <a:lumOff val="75000"/>
              </a:schemeClr>
            </a:solidFill>
            <a:ln>
              <a:solidFill>
                <a:schemeClr val="accent3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5AEE6990-0ED2-822C-3EDD-CEC3F3502BB4}"/>
              </a:ext>
            </a:extLst>
          </p:cNvPr>
          <p:cNvSpPr/>
          <p:nvPr/>
        </p:nvSpPr>
        <p:spPr>
          <a:xfrm>
            <a:off x="9640517" y="3784895"/>
            <a:ext cx="1611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450215" algn="l"/>
              </a:tabLst>
            </a:pPr>
            <a:r>
              <a:rPr lang="uk-UA" sz="1600" dirty="0">
                <a:solidFill>
                  <a:schemeClr val="bg2">
                    <a:lumMod val="10000"/>
                  </a:schemeClr>
                </a:solidFill>
              </a:rPr>
              <a:t>Важко відповісти</a:t>
            </a:r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8" name="Rectangle 64">
            <a:extLst>
              <a:ext uri="{FF2B5EF4-FFF2-40B4-BE49-F238E27FC236}">
                <a16:creationId xmlns:a16="http://schemas.microsoft.com/office/drawing/2014/main" id="{F5AF3A07-CCED-A098-3F99-0F2F80D415C8}"/>
              </a:ext>
            </a:extLst>
          </p:cNvPr>
          <p:cNvSpPr/>
          <p:nvPr/>
        </p:nvSpPr>
        <p:spPr>
          <a:xfrm>
            <a:off x="3857338" y="3772102"/>
            <a:ext cx="2156888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uk-UA" sz="1600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Так - з методики викладання </a:t>
            </a:r>
            <a:r>
              <a:rPr lang="uk-UA" sz="1600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endParaRPr lang="uk-UA" sz="16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74" name="Chart 20">
            <a:extLst>
              <a:ext uri="{FF2B5EF4-FFF2-40B4-BE49-F238E27FC236}">
                <a16:creationId xmlns:a16="http://schemas.microsoft.com/office/drawing/2014/main" id="{133B5A8E-89D4-CC28-8823-5170C18E4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841411"/>
              </p:ext>
            </p:extLst>
          </p:nvPr>
        </p:nvGraphicFramePr>
        <p:xfrm>
          <a:off x="812042" y="4723678"/>
          <a:ext cx="10986448" cy="200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7F593F-201A-11F8-618C-EDB7B25B19F1}"/>
              </a:ext>
            </a:extLst>
          </p:cNvPr>
          <p:cNvSpPr txBox="1"/>
          <p:nvPr/>
        </p:nvSpPr>
        <p:spPr>
          <a:xfrm>
            <a:off x="1725047" y="2457555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solidFill>
                  <a:schemeClr val="accent3"/>
                </a:solidFill>
              </a:rPr>
              <a:t>75%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B424A0-0E37-7414-C56B-3173F7D4D1E6}"/>
              </a:ext>
            </a:extLst>
          </p:cNvPr>
          <p:cNvSpPr txBox="1"/>
          <p:nvPr/>
        </p:nvSpPr>
        <p:spPr>
          <a:xfrm>
            <a:off x="4528999" y="2457555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3"/>
                </a:solidFill>
              </a:rPr>
              <a:t>47%</a:t>
            </a:r>
            <a:endParaRPr lang="en-US" sz="2400" dirty="0">
              <a:solidFill>
                <a:schemeClr val="accent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C0BB8-30CD-C172-D725-AB8EF4E4FB30}"/>
              </a:ext>
            </a:extLst>
          </p:cNvPr>
          <p:cNvSpPr txBox="1"/>
          <p:nvPr/>
        </p:nvSpPr>
        <p:spPr>
          <a:xfrm>
            <a:off x="7330758" y="2457555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solidFill>
                  <a:schemeClr val="accent3"/>
                </a:solidFill>
              </a:rPr>
              <a:t>12%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A127B6-9795-482F-D039-1258CC1867F1}"/>
              </a:ext>
            </a:extLst>
          </p:cNvPr>
          <p:cNvSpPr txBox="1"/>
          <p:nvPr/>
        </p:nvSpPr>
        <p:spPr>
          <a:xfrm>
            <a:off x="10193930" y="2457555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solidFill>
                  <a:schemeClr val="accent3"/>
                </a:solidFill>
              </a:rPr>
              <a:t>2%</a:t>
            </a:r>
            <a:endParaRPr lang="en-US" sz="2800" dirty="0">
              <a:solidFill>
                <a:schemeClr val="accent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CB6DA-4E27-76A1-CCAB-DC98A68BE89B}"/>
              </a:ext>
            </a:extLst>
          </p:cNvPr>
          <p:cNvSpPr txBox="1"/>
          <p:nvPr/>
        </p:nvSpPr>
        <p:spPr>
          <a:xfrm>
            <a:off x="2018766" y="1094667"/>
            <a:ext cx="80417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Чи зацікавлені Ви пройти додаткове навчання з </a:t>
            </a:r>
            <a:r>
              <a:rPr lang="uk-UA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 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A1264B-F4CB-EE9E-3EEC-92F6411C391D}"/>
              </a:ext>
            </a:extLst>
          </p:cNvPr>
          <p:cNvSpPr txBox="1"/>
          <p:nvPr/>
        </p:nvSpPr>
        <p:spPr>
          <a:xfrm>
            <a:off x="684000" y="972000"/>
            <a:ext cx="970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400.</a:t>
            </a:r>
            <a:endParaRPr lang="uk-UA" i="1" dirty="0">
              <a:solidFill>
                <a:schemeClr val="accent3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8D6FC52-03DC-53A0-9D22-5AF7D4AAE6FF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Підвищення медіаграмотності освітян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783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21B10-F75D-FE83-4094-CB90F46DC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75568821-D325-9B3A-9CE8-6EA3ADF6C2A9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85E838-5D37-0884-E163-6AC3311E1FAA}"/>
              </a:ext>
            </a:extLst>
          </p:cNvPr>
          <p:cNvSpPr txBox="1"/>
          <p:nvPr/>
        </p:nvSpPr>
        <p:spPr>
          <a:xfrm>
            <a:off x="1118886" y="1452342"/>
            <a:ext cx="995422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Який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формат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навчання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на тему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медіаграмотності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був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би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найбільш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ефективним</a:t>
            </a:r>
            <a:r>
              <a:rPr lang="ru-RU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?</a:t>
            </a:r>
            <a:endParaRPr lang="uk-UA" sz="1800" dirty="0">
              <a:solidFill>
                <a:schemeClr val="accent3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0A8F4EF-0A4F-1D98-54D1-5A39F8916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633732"/>
              </p:ext>
            </p:extLst>
          </p:nvPr>
        </p:nvGraphicFramePr>
        <p:xfrm>
          <a:off x="948519" y="1964268"/>
          <a:ext cx="5058029" cy="456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0">
            <a:extLst>
              <a:ext uri="{FF2B5EF4-FFF2-40B4-BE49-F238E27FC236}">
                <a16:creationId xmlns:a16="http://schemas.microsoft.com/office/drawing/2014/main" id="{8A8C7B74-E2B3-2EBA-A7B5-859AB7B478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1800894"/>
              </p:ext>
            </p:extLst>
          </p:nvPr>
        </p:nvGraphicFramePr>
        <p:xfrm>
          <a:off x="6006548" y="2045590"/>
          <a:ext cx="5816840" cy="200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D53A7E8-882E-141A-AEE9-25D3AFA8C5CC}"/>
              </a:ext>
            </a:extLst>
          </p:cNvPr>
          <p:cNvSpPr txBox="1"/>
          <p:nvPr/>
        </p:nvSpPr>
        <p:spPr>
          <a:xfrm>
            <a:off x="684000" y="972000"/>
            <a:ext cx="8732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357.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хто зацікавлений у додатковому навчанні медіаграмотності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1AA55A-B80B-16BC-6483-39C11AAEC1BF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Підвищення медіаграмотності освітян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5" name="Chart 20">
            <a:extLst>
              <a:ext uri="{FF2B5EF4-FFF2-40B4-BE49-F238E27FC236}">
                <a16:creationId xmlns:a16="http://schemas.microsoft.com/office/drawing/2014/main" id="{C5F22991-92A5-2952-E5ED-7D58C7EAE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0831755"/>
              </p:ext>
            </p:extLst>
          </p:nvPr>
        </p:nvGraphicFramePr>
        <p:xfrm>
          <a:off x="6056244" y="4261802"/>
          <a:ext cx="5816840" cy="200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36246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54D8F-1EB8-295F-99B0-9B48A68F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0457760D-52E0-C465-FCD0-71B182D6E440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31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38E055F-15D3-3265-E402-97E55697DA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5233463"/>
              </p:ext>
            </p:extLst>
          </p:nvPr>
        </p:nvGraphicFramePr>
        <p:xfrm>
          <a:off x="703229" y="1936974"/>
          <a:ext cx="6646090" cy="4309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B0F816E-2CB8-925B-CD41-12949AA273DD}"/>
              </a:ext>
            </a:extLst>
          </p:cNvPr>
          <p:cNvSpPr txBox="1"/>
          <p:nvPr/>
        </p:nvSpPr>
        <p:spPr>
          <a:xfrm>
            <a:off x="913629" y="1526614"/>
            <a:ext cx="54544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accent3"/>
                </a:solidFill>
                <a:effectLst/>
                <a:latin typeface="+mj-lt"/>
                <a:ea typeface="Arial" panose="020B0604020202020204" pitchFamily="34" charset="0"/>
              </a:rPr>
              <a:t>Яка тривалість навчання є прийнятною для Вас?</a:t>
            </a:r>
            <a:endParaRPr lang="uk-UA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D12179-359E-79E9-582D-3D846FDB361A}"/>
              </a:ext>
            </a:extLst>
          </p:cNvPr>
          <p:cNvSpPr txBox="1"/>
          <p:nvPr/>
        </p:nvSpPr>
        <p:spPr>
          <a:xfrm>
            <a:off x="684000" y="972000"/>
            <a:ext cx="863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 = </a:t>
            </a:r>
            <a:r>
              <a:rPr lang="uk-UA" b="1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357. 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Серед тих, зацікавлений пройти додаткові навчання з </a:t>
            </a:r>
            <a:r>
              <a:rPr lang="uk-UA" i="1" dirty="0" err="1">
                <a:solidFill>
                  <a:schemeClr val="accent3">
                    <a:lumMod val="75000"/>
                    <a:lumOff val="25000"/>
                  </a:schemeClr>
                </a:solidFill>
              </a:rPr>
              <a:t>медіаграмотності</a:t>
            </a:r>
            <a:r>
              <a:rPr lang="uk-UA" i="1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B14A53C-95EB-0098-742B-14F8BA97E775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974933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Підвищення медіаграмотності освітян </a:t>
            </a:r>
            <a:endParaRPr lang="en-US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9" name="Chart 20">
            <a:extLst>
              <a:ext uri="{FF2B5EF4-FFF2-40B4-BE49-F238E27FC236}">
                <a16:creationId xmlns:a16="http://schemas.microsoft.com/office/drawing/2014/main" id="{77C61485-FCE8-F21B-92B2-BE27CBC83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6268884"/>
              </p:ext>
            </p:extLst>
          </p:nvPr>
        </p:nvGraphicFramePr>
        <p:xfrm>
          <a:off x="7183120" y="1517425"/>
          <a:ext cx="4592320" cy="4898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60106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9A1464D-3DCC-49EB-A2E7-40DF9E8989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1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03219-26CB-469F-B3D7-09837576AB48}"/>
              </a:ext>
            </a:extLst>
          </p:cNvPr>
          <p:cNvSpPr txBox="1"/>
          <p:nvPr/>
        </p:nvSpPr>
        <p:spPr>
          <a:xfrm>
            <a:off x="1285874" y="1720840"/>
            <a:ext cx="10131426" cy="288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uk-UA" sz="5400" dirty="0">
                <a:solidFill>
                  <a:schemeClr val="bg1"/>
                </a:solidFill>
                <a:latin typeface="+mj-lt"/>
              </a:rPr>
              <a:t>Соціально-демографічні</a:t>
            </a:r>
          </a:p>
          <a:p>
            <a:pPr>
              <a:lnSpc>
                <a:spcPct val="114000"/>
              </a:lnSpc>
            </a:pPr>
            <a:r>
              <a:rPr lang="uk-UA" sz="5400" dirty="0">
                <a:solidFill>
                  <a:schemeClr val="bg1"/>
                </a:solidFill>
                <a:latin typeface="+mj-lt"/>
              </a:rPr>
              <a:t>       						характеристики   </a:t>
            </a:r>
          </a:p>
          <a:p>
            <a:pPr>
              <a:lnSpc>
                <a:spcPct val="114000"/>
              </a:lnSpc>
            </a:pPr>
            <a:r>
              <a:rPr lang="uk-UA" sz="5400" dirty="0">
                <a:solidFill>
                  <a:schemeClr val="bg1"/>
                </a:solidFill>
                <a:latin typeface="+mj-lt"/>
              </a:rPr>
              <a:t>                          						</a:t>
            </a:r>
          </a:p>
        </p:txBody>
      </p:sp>
      <p:cxnSp>
        <p:nvCxnSpPr>
          <p:cNvPr id="5" name="Пряма сполучна лінія 4">
            <a:extLst>
              <a:ext uri="{FF2B5EF4-FFF2-40B4-BE49-F238E27FC236}">
                <a16:creationId xmlns:a16="http://schemas.microsoft.com/office/drawing/2014/main" id="{846AB292-9991-4AB5-A6A3-D198D3FD3F44}"/>
              </a:ext>
            </a:extLst>
          </p:cNvPr>
          <p:cNvCxnSpPr>
            <a:cxnSpLocks/>
          </p:cNvCxnSpPr>
          <p:nvPr/>
        </p:nvCxnSpPr>
        <p:spPr>
          <a:xfrm>
            <a:off x="1463674" y="0"/>
            <a:ext cx="0" cy="186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CF0F5E3E-BB7F-4658-916F-5B2BA85E1051}"/>
              </a:ext>
            </a:extLst>
          </p:cNvPr>
          <p:cNvCxnSpPr>
            <a:cxnSpLocks/>
          </p:cNvCxnSpPr>
          <p:nvPr/>
        </p:nvCxnSpPr>
        <p:spPr>
          <a:xfrm>
            <a:off x="9549067" y="3429000"/>
            <a:ext cx="0" cy="342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E91E59-9585-481D-B199-BA2FBFEE573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0711" y="269325"/>
            <a:ext cx="2142230" cy="1003567"/>
          </a:xfrm>
          <a:prstGeom prst="rect">
            <a:avLst/>
          </a:prstGeom>
        </p:spPr>
      </p:pic>
      <p:sp>
        <p:nvSpPr>
          <p:cNvPr id="9" name="Місце для номера слайда 3">
            <a:extLst>
              <a:ext uri="{FF2B5EF4-FFF2-40B4-BE49-F238E27FC236}">
                <a16:creationId xmlns:a16="http://schemas.microsoft.com/office/drawing/2014/main" id="{9795FAB5-4511-400E-B577-7D23FA2234F3}"/>
              </a:ext>
            </a:extLst>
          </p:cNvPr>
          <p:cNvSpPr txBox="1">
            <a:spLocks/>
          </p:cNvSpPr>
          <p:nvPr/>
        </p:nvSpPr>
        <p:spPr>
          <a:xfrm>
            <a:off x="10934700" y="6375580"/>
            <a:ext cx="590550" cy="640080"/>
          </a:xfrm>
          <a:prstGeom prst="ellipse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A6979-0714-4377-B894-6BE4C2D6E20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62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4">
            <a:extLst>
              <a:ext uri="{FF2B5EF4-FFF2-40B4-BE49-F238E27FC236}">
                <a16:creationId xmlns:a16="http://schemas.microsoft.com/office/drawing/2014/main" id="{9C3C6ACC-A7F9-104B-8366-FEE6EA652A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0666549"/>
              </p:ext>
            </p:extLst>
          </p:nvPr>
        </p:nvGraphicFramePr>
        <p:xfrm>
          <a:off x="1345869" y="3801066"/>
          <a:ext cx="3862738" cy="238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D8EFDA4C-5411-024A-820E-2FB51B3DE7D4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843018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Портрет аудиторії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951FFEB-E1D9-504F-A85E-10EA393E06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022564"/>
              </p:ext>
            </p:extLst>
          </p:nvPr>
        </p:nvGraphicFramePr>
        <p:xfrm>
          <a:off x="5464865" y="1238492"/>
          <a:ext cx="6567115" cy="5069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Місце для номера слайда 5">
            <a:extLst>
              <a:ext uri="{FF2B5EF4-FFF2-40B4-BE49-F238E27FC236}">
                <a16:creationId xmlns:a16="http://schemas.microsoft.com/office/drawing/2014/main" id="{4F44B068-F85F-904F-BDB8-B174A6148DE0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33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F3A9E42-84CC-6CA4-A96F-25AD26685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657155"/>
              </p:ext>
            </p:extLst>
          </p:nvPr>
        </p:nvGraphicFramePr>
        <p:xfrm>
          <a:off x="1172249" y="1238492"/>
          <a:ext cx="4382416" cy="2554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62133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2BFBE21-0D4E-054C-B02C-E9379B18C1C0}"/>
              </a:ext>
            </a:extLst>
          </p:cNvPr>
          <p:cNvSpPr txBox="1">
            <a:spLocks/>
          </p:cNvSpPr>
          <p:nvPr/>
        </p:nvSpPr>
        <p:spPr>
          <a:xfrm>
            <a:off x="637674" y="442031"/>
            <a:ext cx="8430189" cy="4947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tx2">
                    <a:lumMod val="50000"/>
                  </a:schemeClr>
                </a:solidFill>
              </a:rPr>
              <a:t>Портрет аудиторії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Місце для номера слайда 5">
            <a:extLst>
              <a:ext uri="{FF2B5EF4-FFF2-40B4-BE49-F238E27FC236}">
                <a16:creationId xmlns:a16="http://schemas.microsoft.com/office/drawing/2014/main" id="{3D346EF0-E249-4143-B2EE-692693976676}"/>
              </a:ext>
            </a:extLst>
          </p:cNvPr>
          <p:cNvSpPr txBox="1">
            <a:spLocks/>
          </p:cNvSpPr>
          <p:nvPr/>
        </p:nvSpPr>
        <p:spPr>
          <a:xfrm>
            <a:off x="1" y="506772"/>
            <a:ext cx="457200" cy="3651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 algn="ctr">
                <a:spcAft>
                  <a:spcPts val="600"/>
                </a:spcAft>
              </a:pPr>
              <a:t>34</a:t>
            </a:fld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44C54D5-CF90-92EF-588C-C135135EC5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2032530"/>
              </p:ext>
            </p:extLst>
          </p:nvPr>
        </p:nvGraphicFramePr>
        <p:xfrm>
          <a:off x="6407623" y="1294687"/>
          <a:ext cx="537065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8175905-D482-8835-49EE-BEE1C6C75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6587854"/>
              </p:ext>
            </p:extLst>
          </p:nvPr>
        </p:nvGraphicFramePr>
        <p:xfrm>
          <a:off x="1119116" y="1123067"/>
          <a:ext cx="5213445" cy="230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E0BEA9-2CA8-E8CE-D2B0-23277D0E3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783" y="4135915"/>
            <a:ext cx="3971384" cy="2577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5588ED-DD49-76D8-7986-E6B59DEEFA6C}"/>
              </a:ext>
            </a:extLst>
          </p:cNvPr>
          <p:cNvSpPr txBox="1"/>
          <p:nvPr/>
        </p:nvSpPr>
        <p:spPr>
          <a:xfrm>
            <a:off x="3316407" y="3634689"/>
            <a:ext cx="89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11455B">
                    <a:lumMod val="50000"/>
                  </a:srgbClr>
                </a:solidFill>
              </a:rPr>
              <a:t>Регіон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28993F-5423-D467-48AA-748BCF1B6412}"/>
              </a:ext>
            </a:extLst>
          </p:cNvPr>
          <p:cNvSpPr txBox="1"/>
          <p:nvPr/>
        </p:nvSpPr>
        <p:spPr>
          <a:xfrm>
            <a:off x="1119116" y="4387755"/>
            <a:ext cx="818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400" b="1" dirty="0"/>
              <a:t>Захід</a:t>
            </a:r>
          </a:p>
          <a:p>
            <a:pPr algn="ctr"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400" b="1" dirty="0"/>
              <a:t>37%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ACC54D-F1A4-3728-79B4-8454A0C3B953}"/>
              </a:ext>
            </a:extLst>
          </p:cNvPr>
          <p:cNvSpPr txBox="1"/>
          <p:nvPr/>
        </p:nvSpPr>
        <p:spPr>
          <a:xfrm>
            <a:off x="4983707" y="5868328"/>
            <a:ext cx="142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400" b="1" dirty="0"/>
              <a:t>Південний Схід</a:t>
            </a:r>
          </a:p>
          <a:p>
            <a:pPr algn="ctr"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400" b="1" dirty="0"/>
              <a:t>28%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235B7D-9FD7-6F91-CEC2-524FE57D1483}"/>
              </a:ext>
            </a:extLst>
          </p:cNvPr>
          <p:cNvSpPr txBox="1"/>
          <p:nvPr/>
        </p:nvSpPr>
        <p:spPr>
          <a:xfrm>
            <a:off x="3191183" y="4540936"/>
            <a:ext cx="142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400" b="1" dirty="0">
                <a:solidFill>
                  <a:schemeClr val="bg1"/>
                </a:solidFill>
              </a:rPr>
              <a:t>Центр</a:t>
            </a:r>
          </a:p>
          <a:p>
            <a:pPr algn="ctr"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1400" b="1" dirty="0">
                <a:solidFill>
                  <a:schemeClr val="bg1"/>
                </a:solidFill>
              </a:rPr>
              <a:t>35%</a:t>
            </a:r>
          </a:p>
        </p:txBody>
      </p:sp>
    </p:spTree>
    <p:extLst>
      <p:ext uri="{BB962C8B-B14F-4D97-AF65-F5344CB8AC3E}">
        <p14:creationId xmlns:p14="http://schemas.microsoft.com/office/powerpoint/2010/main" val="1035639405"/>
      </p:ext>
    </p:extLst>
  </p:cSld>
  <p:clrMapOvr>
    <a:masterClrMapping/>
  </p:clrMapOvr>
</p:sld>
</file>

<file path=ppt/theme/theme1.xml><?xml version="1.0" encoding="utf-8"?>
<a:theme xmlns:a="http://schemas.openxmlformats.org/drawingml/2006/main" name="SocioInform_2">
  <a:themeElements>
    <a:clrScheme name="Socioinform">
      <a:dk1>
        <a:srgbClr val="11455B"/>
      </a:dk1>
      <a:lt1>
        <a:srgbClr val="FFFFFF"/>
      </a:lt1>
      <a:dk2>
        <a:srgbClr val="11455B"/>
      </a:dk2>
      <a:lt2>
        <a:srgbClr val="EBF0F4"/>
      </a:lt2>
      <a:accent1>
        <a:srgbClr val="FFAF20"/>
      </a:accent1>
      <a:accent2>
        <a:srgbClr val="11455B"/>
      </a:accent2>
      <a:accent3>
        <a:srgbClr val="2A2830"/>
      </a:accent3>
      <a:accent4>
        <a:srgbClr val="EBF0F4"/>
      </a:accent4>
      <a:accent5>
        <a:srgbClr val="FFAF20"/>
      </a:accent5>
      <a:accent6>
        <a:srgbClr val="11455B"/>
      </a:accent6>
      <a:hlink>
        <a:srgbClr val="EBF0F4"/>
      </a:hlink>
      <a:folHlink>
        <a:srgbClr val="EBF0F4"/>
      </a:folHlink>
    </a:clrScheme>
    <a:fontScheme name="Настроювані 2">
      <a:majorFont>
        <a:latin typeface="Gilroy Bold"/>
        <a:ea typeface=""/>
        <a:cs typeface=""/>
      </a:majorFont>
      <a:minorFont>
        <a:latin typeface="Gilroy Medium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62115</TotalTime>
  <Words>2554</Words>
  <Application>Microsoft Macintosh PowerPoint</Application>
  <PresentationFormat>Широкоэкранный</PresentationFormat>
  <Paragraphs>315</Paragraphs>
  <Slides>34</Slides>
  <Notes>24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Calibri Light</vt:lpstr>
      <vt:lpstr>Gilroy Medium</vt:lpstr>
      <vt:lpstr>Gilroy Thin</vt:lpstr>
      <vt:lpstr>Myriad Pro</vt:lpstr>
      <vt:lpstr>Söhne</vt:lpstr>
      <vt:lpstr>SocioInform_2</vt:lpstr>
      <vt:lpstr>Custom Design</vt:lpstr>
      <vt:lpstr>Worksheet</vt:lpstr>
      <vt:lpstr>Презентация PowerPoint</vt:lpstr>
      <vt:lpstr>ЗМІСТ</vt:lpstr>
      <vt:lpstr>Презентация PowerPoint</vt:lpstr>
      <vt:lpstr>Презентация PowerPoint</vt:lpstr>
      <vt:lpstr>Резюме</vt:lpstr>
      <vt:lpstr>Резюме</vt:lpstr>
      <vt:lpstr>Резюме</vt:lpstr>
      <vt:lpstr>Резюме</vt:lpstr>
      <vt:lpstr>Резюме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Культурна спадщина: зміни за останні півтора роки</dc:title>
  <dc:creator>lenovo</dc:creator>
  <cp:lastModifiedBy>B7357</cp:lastModifiedBy>
  <cp:revision>1114</cp:revision>
  <cp:lastPrinted>2021-09-09T15:38:15Z</cp:lastPrinted>
  <dcterms:created xsi:type="dcterms:W3CDTF">2020-02-22T20:11:37Z</dcterms:created>
  <dcterms:modified xsi:type="dcterms:W3CDTF">2024-03-29T08:20:40Z</dcterms:modified>
</cp:coreProperties>
</file>