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9"/>
  </p:notesMasterIdLst>
  <p:sldIdLst>
    <p:sldId id="256" r:id="rId3"/>
    <p:sldId id="292" r:id="rId4"/>
    <p:sldId id="257" r:id="rId5"/>
    <p:sldId id="295" r:id="rId6"/>
    <p:sldId id="267" r:id="rId7"/>
    <p:sldId id="297" r:id="rId8"/>
    <p:sldId id="258" r:id="rId9"/>
    <p:sldId id="259" r:id="rId10"/>
    <p:sldId id="260" r:id="rId11"/>
    <p:sldId id="261" r:id="rId12"/>
    <p:sldId id="262" r:id="rId13"/>
    <p:sldId id="263" r:id="rId14"/>
    <p:sldId id="293" r:id="rId15"/>
    <p:sldId id="268" r:id="rId16"/>
    <p:sldId id="269" r:id="rId17"/>
    <p:sldId id="276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127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9C4C8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127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313507"/>
              <a:satOff val="34334"/>
              <a:lumOff val="-8266"/>
              <a:alpha val="62000"/>
            </a:schemeClr>
          </a:solidFill>
        </a:fill>
      </a:tcStyle>
    </a:firstCol>
    <a:lastRow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254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127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313507"/>
              <a:satOff val="34334"/>
              <a:lumOff val="-8266"/>
              <a:alpha val="62000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-313507"/>
              <a:satOff val="34334"/>
              <a:lumOff val="-8266"/>
              <a:alpha val="10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254308"/>
              <a:satOff val="57261"/>
              <a:lumOff val="12765"/>
              <a:alpha val="62000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37185"/>
              <a:satOff val="27043"/>
              <a:lumOff val="-11337"/>
              <a:alpha val="80000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37185"/>
              <a:satOff val="27043"/>
              <a:lumOff val="-11337"/>
              <a:alpha val="80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4C4C4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BABABA">
              <a:alpha val="70000"/>
            </a:srgbClr>
          </a:solidFill>
        </a:fill>
      </a:tcStyle>
    </a:firstCol>
    <a:lastRow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739060"/>
              <a:satOff val="51948"/>
              <a:lumOff val="-8454"/>
              <a:alpha val="62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58585"/>
              </a:solidFill>
              <a:prstDash val="solid"/>
              <a:miter lim="400000"/>
            </a:ln>
          </a:top>
          <a:bottom>
            <a:ln w="12700" cap="flat">
              <a:solidFill>
                <a:srgbClr val="858585"/>
              </a:solidFill>
              <a:prstDash val="solid"/>
              <a:miter lim="400000"/>
            </a:ln>
          </a:bottom>
          <a:insideH>
            <a:ln w="12700" cap="flat">
              <a:solidFill>
                <a:srgbClr val="8585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D5CBC0">
              <a:alpha val="39000"/>
            </a:srgbClr>
          </a:solidFill>
        </a:fill>
      </a:tcStyle>
    </a:band2H>
    <a:firstCo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868685"/>
              </a:solidFill>
              <a:prstDash val="solid"/>
              <a:miter lim="400000"/>
            </a:ln>
          </a:left>
          <a:right>
            <a:ln w="12700" cap="flat">
              <a:solidFill>
                <a:srgbClr val="868685"/>
              </a:solidFill>
              <a:prstDash val="solid"/>
              <a:miter lim="400000"/>
            </a:ln>
          </a:right>
          <a:top>
            <a:ln w="12700" cap="flat">
              <a:solidFill>
                <a:srgbClr val="858585"/>
              </a:solidFill>
              <a:prstDash val="solid"/>
              <a:miter lim="400000"/>
            </a:ln>
          </a:top>
          <a:bottom>
            <a:ln w="12700" cap="flat">
              <a:solidFill>
                <a:srgbClr val="858585"/>
              </a:solidFill>
              <a:prstDash val="solid"/>
              <a:miter lim="400000"/>
            </a:ln>
          </a:bottom>
          <a:insideH>
            <a:ln w="12700" cap="flat">
              <a:solidFill>
                <a:srgbClr val="8585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A3C00"/>
              </a:solidFill>
              <a:prstDash val="solid"/>
              <a:miter lim="400000"/>
            </a:ln>
          </a:top>
          <a:bottom>
            <a:ln w="12700" cap="flat">
              <a:solidFill>
                <a:srgbClr val="9A3C00"/>
              </a:solidFill>
              <a:prstDash val="solid"/>
              <a:miter lim="400000"/>
            </a:ln>
          </a:bottom>
          <a:insideH>
            <a:ln w="12700" cap="flat">
              <a:solidFill>
                <a:srgbClr val="9A3C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5F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A3C00"/>
              </a:solidFill>
              <a:prstDash val="solid"/>
              <a:miter lim="400000"/>
            </a:ln>
          </a:top>
          <a:bottom>
            <a:ln w="12700" cap="flat">
              <a:solidFill>
                <a:srgbClr val="9A3C00"/>
              </a:solidFill>
              <a:prstDash val="solid"/>
              <a:miter lim="400000"/>
            </a:ln>
          </a:bottom>
          <a:insideH>
            <a:ln w="12700" cap="flat">
              <a:solidFill>
                <a:srgbClr val="9A3C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5F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85948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insideV>
        </a:tcBdr>
        <a:fill>
          <a:solidFill>
            <a:srgbClr val="685948">
              <a:alpha val="6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7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7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FEFEE0">
              <a:alpha val="55000"/>
            </a:srgbClr>
          </a:solidFill>
        </a:fill>
      </a:tcStyle>
    </a:band2H>
    <a:firstCol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noFill/>
              <a:miter lim="400000"/>
            </a:ln>
          </a:left>
          <a:right>
            <a:ln w="31750" cap="flat">
              <a:solidFill>
                <a:schemeClr val="accent5">
                  <a:hueOff val="61010"/>
                  <a:satOff val="20460"/>
                  <a:lumOff val="-2197"/>
                  <a:alpha val="62000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firstCol>
    <a:lastRow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lastRow>
    <a:firstRow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70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652759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387600" y="2692400"/>
            <a:ext cx="19621500" cy="3924300"/>
          </a:xfrm>
          <a:prstGeom prst="rect">
            <a:avLst/>
          </a:prstGeom>
        </p:spPr>
        <p:txBody>
          <a:bodyPr anchor="b"/>
          <a:lstStyle>
            <a:lvl1pPr>
              <a:defRPr sz="13200"/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387600" y="7048500"/>
            <a:ext cx="19621500" cy="1790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0" algn="ctr">
              <a:spcBef>
                <a:spcPts val="0"/>
              </a:spcBef>
              <a:buSzTx/>
              <a:buNone/>
              <a:defRPr sz="5600"/>
            </a:lvl2pPr>
            <a:lvl3pPr marL="0" indent="0" algn="ctr">
              <a:spcBef>
                <a:spcPts val="0"/>
              </a:spcBef>
              <a:buSzTx/>
              <a:buNone/>
              <a:defRPr sz="5600"/>
            </a:lvl3pPr>
            <a:lvl4pPr marL="0" indent="0" algn="ctr">
              <a:spcBef>
                <a:spcPts val="0"/>
              </a:spcBef>
              <a:buSzTx/>
              <a:buNone/>
              <a:defRPr sz="5600"/>
            </a:lvl4pPr>
            <a:lvl5pPr marL="0" indent="0" algn="ctr">
              <a:spcBef>
                <a:spcPts val="0"/>
              </a:spcBef>
              <a:buSzTx/>
              <a:buNone/>
              <a:defRPr sz="5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b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«Место ввода цитаты»."/>
          <p:cNvSpPr txBox="1">
            <a:spLocks noGrp="1"/>
          </p:cNvSpPr>
          <p:nvPr>
            <p:ph type="body" sz="quarter" idx="21"/>
          </p:nvPr>
        </p:nvSpPr>
        <p:spPr>
          <a:xfrm>
            <a:off x="2387600" y="6045200"/>
            <a:ext cx="19621500" cy="8763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600">
                <a:solidFill>
                  <a:srgbClr val="45A7DE"/>
                </a:solidFill>
              </a:defRPr>
            </a:lvl1pPr>
          </a:lstStyle>
          <a:p>
            <a:r>
              <a:t>«Место ввода цитаты».</a:t>
            </a:r>
          </a:p>
        </p:txBody>
      </p:sp>
      <p:sp>
        <p:nvSpPr>
          <p:cNvPr id="94" name="— Иван Арсентьев"/>
          <p:cNvSpPr txBox="1">
            <a:spLocks noGrp="1"/>
          </p:cNvSpPr>
          <p:nvPr>
            <p:ph type="body" sz="quarter" idx="22"/>
          </p:nvPr>
        </p:nvSpPr>
        <p:spPr>
          <a:xfrm>
            <a:off x="2387600" y="8953500"/>
            <a:ext cx="19621500" cy="787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</a:lstStyle>
          <a:p>
            <a:r>
              <a:t>— Иван Арсентьев</a:t>
            </a:r>
          </a:p>
        </p:txBody>
      </p:sp>
      <p:sp>
        <p:nvSpPr>
          <p:cNvPr id="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Изображение"/>
          <p:cNvSpPr>
            <a:spLocks noGrp="1"/>
          </p:cNvSpPr>
          <p:nvPr>
            <p:ph type="pic" idx="21"/>
          </p:nvPr>
        </p:nvSpPr>
        <p:spPr>
          <a:xfrm>
            <a:off x="0" y="-190500"/>
            <a:ext cx="24384000" cy="1409395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800" y="4260851"/>
            <a:ext cx="20726400" cy="294005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469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228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168" y="8813801"/>
            <a:ext cx="20726400" cy="2724150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6168" y="5813427"/>
            <a:ext cx="20726400" cy="3000374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745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9200" y="3200401"/>
            <a:ext cx="10769600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395200" y="3200401"/>
            <a:ext cx="10769600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436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3070226"/>
            <a:ext cx="10773835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3835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86735" y="3070226"/>
            <a:ext cx="10778067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12386735" y="4349750"/>
            <a:ext cx="10778067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540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622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535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>
            <a:spLocks noGrp="1"/>
          </p:cNvSpPr>
          <p:nvPr>
            <p:ph type="pic" idx="21"/>
          </p:nvPr>
        </p:nvSpPr>
        <p:spPr>
          <a:xfrm>
            <a:off x="4667250" y="-231128"/>
            <a:ext cx="17402076" cy="100584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387600" y="8623300"/>
            <a:ext cx="19621500" cy="2400300"/>
          </a:xfrm>
          <a:prstGeom prst="rect">
            <a:avLst/>
          </a:prstGeom>
        </p:spPr>
        <p:txBody>
          <a:bodyPr anchor="b"/>
          <a:lstStyle>
            <a:lvl1pPr>
              <a:defRPr sz="13200"/>
            </a:lvl1pPr>
          </a:lstStyle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387600" y="11150600"/>
            <a:ext cx="19621500" cy="1790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0" algn="ctr">
              <a:spcBef>
                <a:spcPts val="0"/>
              </a:spcBef>
              <a:buSzTx/>
              <a:buNone/>
              <a:defRPr sz="5600"/>
            </a:lvl2pPr>
            <a:lvl3pPr marL="0" indent="0" algn="ctr">
              <a:spcBef>
                <a:spcPts val="0"/>
              </a:spcBef>
              <a:buSzTx/>
              <a:buNone/>
              <a:defRPr sz="5600"/>
            </a:lvl3pPr>
            <a:lvl4pPr marL="0" indent="0" algn="ctr">
              <a:spcBef>
                <a:spcPts val="0"/>
              </a:spcBef>
              <a:buSzTx/>
              <a:buNone/>
              <a:defRPr sz="5600"/>
            </a:lvl4pPr>
            <a:lvl5pPr marL="0" indent="0" algn="ctr">
              <a:spcBef>
                <a:spcPts val="0"/>
              </a:spcBef>
              <a:buSzTx/>
              <a:buNone/>
              <a:defRPr sz="5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1" y="546100"/>
            <a:ext cx="8022168" cy="232410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533467" y="546101"/>
            <a:ext cx="13631333" cy="11706226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01" y="2870201"/>
            <a:ext cx="8022168" cy="9382126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825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9435" y="9601200"/>
            <a:ext cx="14630400" cy="11334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79435" y="1225550"/>
            <a:ext cx="14630400" cy="82296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79435" y="10734676"/>
            <a:ext cx="14630400" cy="160972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4984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419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7678400" y="549277"/>
            <a:ext cx="5486400" cy="1170305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549277"/>
            <a:ext cx="16052800" cy="117030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5693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15926"/>
            <a:ext cx="21945600" cy="158432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219200" y="2895601"/>
            <a:ext cx="21945600" cy="9051926"/>
          </a:xfrm>
        </p:spPr>
        <p:txBody>
          <a:bodyPr/>
          <a:lstStyle/>
          <a:p>
            <a:r>
              <a:rPr lang="ru-RU"/>
              <a:t>Вставка диаграммы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219200" y="12490450"/>
            <a:ext cx="5689600" cy="9525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331200" y="12490450"/>
            <a:ext cx="7721600" cy="9525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7475200" y="12490450"/>
            <a:ext cx="5689600" cy="952500"/>
          </a:xfrm>
        </p:spPr>
        <p:txBody>
          <a:bodyPr/>
          <a:lstStyle>
            <a:lvl1pPr>
              <a:defRPr/>
            </a:lvl1pPr>
          </a:lstStyle>
          <a:p>
            <a:fld id="{6DC0FB50-F56B-4F84-BAB0-19CC561047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61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387600" y="4000500"/>
            <a:ext cx="19621500" cy="5715000"/>
          </a:xfrm>
          <a:prstGeom prst="rect">
            <a:avLst/>
          </a:prstGeom>
        </p:spPr>
        <p:txBody>
          <a:bodyPr/>
          <a:lstStyle>
            <a:lvl1pPr>
              <a:defRPr sz="13200"/>
            </a:lvl1pPr>
          </a:lstStyle>
          <a:p>
            <a:r>
              <a:t>Текст заголовка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utterfly-and-leaf_3000x1734.jpeg"/>
          <p:cNvSpPr>
            <a:spLocks noGrp="1"/>
          </p:cNvSpPr>
          <p:nvPr>
            <p:ph type="pic" idx="21"/>
          </p:nvPr>
        </p:nvSpPr>
        <p:spPr>
          <a:xfrm>
            <a:off x="10530071" y="554566"/>
            <a:ext cx="20258478" cy="117094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11200" y="1981200"/>
            <a:ext cx="14046200" cy="46482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711200" y="6731000"/>
            <a:ext cx="14046200" cy="5232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0" algn="ctr">
              <a:spcBef>
                <a:spcPts val="0"/>
              </a:spcBef>
              <a:buSzTx/>
              <a:buNone/>
              <a:defRPr sz="5600"/>
            </a:lvl2pPr>
            <a:lvl3pPr marL="0" indent="0" algn="ctr">
              <a:spcBef>
                <a:spcPts val="0"/>
              </a:spcBef>
              <a:buSzTx/>
              <a:buNone/>
              <a:defRPr sz="5600"/>
            </a:lvl3pPr>
            <a:lvl4pPr marL="0" indent="0" algn="ctr">
              <a:spcBef>
                <a:spcPts val="0"/>
              </a:spcBef>
              <a:buSzTx/>
              <a:buNone/>
              <a:defRPr sz="5600"/>
            </a:lvl4pPr>
            <a:lvl5pPr marL="0" indent="0" algn="ctr">
              <a:spcBef>
                <a:spcPts val="0"/>
              </a:spcBef>
              <a:buSzTx/>
              <a:buNone/>
              <a:defRPr sz="5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387600" y="3898900"/>
            <a:ext cx="196215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butterfly-and-leaf_3000x1734.jpeg"/>
          <p:cNvSpPr>
            <a:spLocks noGrp="1"/>
          </p:cNvSpPr>
          <p:nvPr>
            <p:ph type="pic" idx="21"/>
          </p:nvPr>
        </p:nvSpPr>
        <p:spPr>
          <a:xfrm>
            <a:off x="9919689" y="3141992"/>
            <a:ext cx="16395701" cy="947671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387600" y="3898900"/>
            <a:ext cx="10223500" cy="8039100"/>
          </a:xfrm>
          <a:prstGeom prst="rect">
            <a:avLst/>
          </a:prstGeom>
        </p:spPr>
        <p:txBody>
          <a:bodyPr/>
          <a:lstStyle>
            <a:lvl1pPr marL="673099" indent="-673099">
              <a:spcBef>
                <a:spcPts val="5300"/>
              </a:spcBef>
              <a:buSzPct val="50000"/>
              <a:buBlip>
                <a:blip r:embed="rId2"/>
              </a:buBlip>
              <a:defRPr sz="5000"/>
            </a:lvl1pPr>
            <a:lvl2pPr marL="1346200" indent="-673100">
              <a:spcBef>
                <a:spcPts val="5300"/>
              </a:spcBef>
              <a:buSzPct val="50000"/>
              <a:buBlip>
                <a:blip r:embed="rId2"/>
              </a:buBlip>
              <a:defRPr sz="5000"/>
            </a:lvl2pPr>
            <a:lvl3pPr marL="2019300" indent="-673100">
              <a:spcBef>
                <a:spcPts val="5300"/>
              </a:spcBef>
              <a:buSzPct val="50000"/>
              <a:buBlip>
                <a:blip r:embed="rId2"/>
              </a:buBlip>
              <a:defRPr sz="5000"/>
            </a:lvl3pPr>
            <a:lvl4pPr marL="2692400" indent="-673100">
              <a:spcBef>
                <a:spcPts val="5300"/>
              </a:spcBef>
              <a:buSzPct val="50000"/>
              <a:buBlip>
                <a:blip r:embed="rId2"/>
              </a:buBlip>
              <a:defRPr sz="5000"/>
            </a:lvl4pPr>
            <a:lvl5pPr marL="3365500" indent="-673100">
              <a:spcBef>
                <a:spcPts val="5300"/>
              </a:spcBef>
              <a:buSzPct val="50000"/>
              <a:buBlip>
                <a:blip r:embed="rId2"/>
              </a:buBlip>
              <a:defRPr sz="50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>
            <a:spLocks noGrp="1"/>
          </p:cNvSpPr>
          <p:nvPr>
            <p:ph type="pic" idx="21"/>
          </p:nvPr>
        </p:nvSpPr>
        <p:spPr>
          <a:xfrm rot="21600000">
            <a:off x="11168731" y="-2006599"/>
            <a:ext cx="14294116" cy="1429407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Изображение"/>
          <p:cNvSpPr>
            <a:spLocks noGrp="1"/>
          </p:cNvSpPr>
          <p:nvPr>
            <p:ph type="pic" sz="half" idx="22"/>
          </p:nvPr>
        </p:nvSpPr>
        <p:spPr>
          <a:xfrm rot="21600000">
            <a:off x="13285117" y="6292593"/>
            <a:ext cx="13249309" cy="7658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Изображение"/>
          <p:cNvSpPr>
            <a:spLocks noGrp="1"/>
          </p:cNvSpPr>
          <p:nvPr>
            <p:ph type="pic" idx="23"/>
          </p:nvPr>
        </p:nvSpPr>
        <p:spPr>
          <a:xfrm>
            <a:off x="558800" y="-2946400"/>
            <a:ext cx="15062200" cy="19837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387600" y="1790700"/>
            <a:ext cx="19621500" cy="1016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387600" y="355600"/>
            <a:ext cx="19621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56985" y="13106400"/>
            <a:ext cx="461773" cy="4318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solidFill>
                  <a:srgbClr val="86868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9pPr>
    </p:titleStyle>
    <p:bodyStyle>
      <a:lvl1pPr marL="889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6400" b="0" i="0" u="none" strike="noStrike" cap="none" spc="0" baseline="0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1pPr>
      <a:lvl2pPr marL="1778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6400" b="0" i="0" u="none" strike="noStrike" cap="none" spc="0" baseline="0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2pPr>
      <a:lvl3pPr marL="2667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6400" b="0" i="0" u="none" strike="noStrike" cap="none" spc="0" baseline="0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3pPr>
      <a:lvl4pPr marL="3556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6400" b="0" i="0" u="none" strike="noStrike" cap="none" spc="0" baseline="0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4pPr>
      <a:lvl5pPr marL="4445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6400" b="0" i="0" u="none" strike="noStrike" cap="none" spc="0" baseline="0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5pPr>
      <a:lvl6pPr marL="5334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6400" b="0" i="0" u="none" strike="noStrike" cap="none" spc="0" baseline="0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6pPr>
      <a:lvl7pPr marL="6223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6400" b="0" i="0" u="none" strike="noStrike" cap="none" spc="0" baseline="0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7pPr>
      <a:lvl8pPr marL="7112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6400" b="0" i="0" u="none" strike="noStrike" cap="none" spc="0" baseline="0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8pPr>
      <a:lvl9pPr marL="8001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6400" b="0" i="0" u="none" strike="noStrike" cap="none" spc="0" baseline="0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3200401"/>
            <a:ext cx="21945600" cy="905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19200" y="12712701"/>
            <a:ext cx="568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7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literacy.org.ua/" TargetMode="External"/><Relationship Id="rId2" Type="http://schemas.openxmlformats.org/officeDocument/2006/relationships/hyperlink" Target="https://www.aup.com.ua/navchalniy-kalendarik-rozvitku-krit/" TargetMode="Externa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docs.google.com/forms/d/e/1FAIpQLSdFtP9CpBqNvANe9xV2Turqfp_EG_TQ1XcFlpBd7Uy4ukhFDw/viewform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up.com.ua/mediagramotnist-i-kritichne-mislenn/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cutt.ly/ijvFho8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Объект 2"/>
          <p:cNvSpPr txBox="1">
            <a:spLocks noGrp="1"/>
          </p:cNvSpPr>
          <p:nvPr>
            <p:ph type="body" sz="half" idx="1"/>
          </p:nvPr>
        </p:nvSpPr>
        <p:spPr>
          <a:xfrm>
            <a:off x="181714" y="3184464"/>
            <a:ext cx="11840992" cy="8039101"/>
          </a:xfrm>
          <a:prstGeom prst="rect">
            <a:avLst/>
          </a:prstGeom>
        </p:spPr>
        <p:txBody>
          <a:bodyPr/>
          <a:lstStyle/>
          <a:p>
            <a:pPr algn="just">
              <a:buBlip>
                <a:blip r:embed="rId2"/>
              </a:buBlip>
              <a:defRPr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/>
              <a:t>Онлайнпрезентація</a:t>
            </a:r>
            <a:r>
              <a:rPr dirty="0"/>
              <a:t>  посібника    «</a:t>
            </a:r>
            <a:r>
              <a:rPr dirty="0" err="1"/>
              <a:t>Навчальний</a:t>
            </a:r>
            <a:r>
              <a:rPr dirty="0"/>
              <a:t> </a:t>
            </a:r>
            <a:r>
              <a:rPr dirty="0" err="1"/>
              <a:t>календарик</a:t>
            </a:r>
            <a:r>
              <a:rPr dirty="0"/>
              <a:t> </a:t>
            </a:r>
            <a:r>
              <a:rPr dirty="0" err="1"/>
              <a:t>критичного</a:t>
            </a:r>
            <a:r>
              <a:rPr dirty="0"/>
              <a:t> </a:t>
            </a:r>
            <a:r>
              <a:rPr dirty="0" err="1"/>
              <a:t>мислення</a:t>
            </a:r>
            <a:r>
              <a:rPr dirty="0"/>
              <a:t>»</a:t>
            </a:r>
          </a:p>
          <a:p>
            <a:pPr algn="just">
              <a:buBlip>
                <a:blip r:embed="rId2"/>
              </a:buBlip>
              <a:defRPr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2</a:t>
            </a:r>
            <a:r>
              <a:rPr lang="uk-UA" dirty="0"/>
              <a:t>8</a:t>
            </a:r>
            <a:r>
              <a:rPr dirty="0"/>
              <a:t> </a:t>
            </a:r>
            <a:r>
              <a:rPr dirty="0" err="1"/>
              <a:t>січня</a:t>
            </a:r>
            <a:r>
              <a:rPr dirty="0"/>
              <a:t> 2021  о 1</a:t>
            </a:r>
            <a:r>
              <a:rPr lang="uk-UA" dirty="0"/>
              <a:t>5</a:t>
            </a:r>
            <a:r>
              <a:rPr dirty="0"/>
              <a:t>.00</a:t>
            </a:r>
          </a:p>
        </p:txBody>
      </p:sp>
      <p:pic>
        <p:nvPicPr>
          <p:cNvPr id="120" name="Рисунок 3" descr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7664" y="775668"/>
            <a:ext cx="3814319" cy="1228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Рисунок 4" descr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0439" y="775668"/>
            <a:ext cx="3696041" cy="1185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Рисунок 5" descr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2640" y="779896"/>
            <a:ext cx="2550987" cy="1224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Рисунок 6" descr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2819" y="698406"/>
            <a:ext cx="4978781" cy="1397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Снимок экрана 2021-01-21 в 14.18.30.png" descr="Снимок экрана 2021-01-21 в 14.18.3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32901" y="2126132"/>
            <a:ext cx="8145684" cy="115719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Снимок экрана 2021-01-21 в 13.56.11.png" descr="Снимок экрана 2021-01-21 в 13.56.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178" y="-52555"/>
            <a:ext cx="9765433" cy="138211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Снимок экрана 2021-01-21 в 13.43.58.png" descr="Снимок экрана 2021-01-21 в 13.43.5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598" y="0"/>
            <a:ext cx="9776804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Объект 5"/>
          <p:cNvSpPr txBox="1">
            <a:spLocks noGrp="1"/>
          </p:cNvSpPr>
          <p:nvPr>
            <p:ph type="body" idx="1"/>
          </p:nvPr>
        </p:nvSpPr>
        <p:spPr>
          <a:xfrm>
            <a:off x="2381250" y="202471"/>
            <a:ext cx="19621501" cy="8039101"/>
          </a:xfrm>
          <a:prstGeom prst="rect">
            <a:avLst/>
          </a:prstGeom>
        </p:spPr>
        <p:txBody>
          <a:bodyPr/>
          <a:lstStyle/>
          <a:p>
            <a:pPr marL="685800" indent="-685800" algn="just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  <a:defRPr sz="5400"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Виготовлення цього посібника стало можливим завдяки фінансовій підтримці Агентства США з міжнародного розвитку (USAID), що була надана через проект «Медійна програма в Україні», який виконується міжнародною організацією Internews. Ця програма зміцнює українські медіа та розширює доступ до якісної інформації. Зміст матеріалів є виключно відповідальністю громадської організації «Академія української преси» та не обов’язково відображає точку зору USAID, уряду США та Internews.</a:t>
            </a:r>
          </a:p>
          <a:p>
            <a:pPr marL="685800" indent="-685800" algn="just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  <a:defRPr sz="5400"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685800" indent="-685800" algn="just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  <a:defRPr sz="5400"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Посібник можна безкоштовно замовити за QR-кодом</a:t>
            </a:r>
          </a:p>
        </p:txBody>
      </p:sp>
      <p:pic>
        <p:nvPicPr>
          <p:cNvPr id="139" name="qr-code.gif" descr="qr-cod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0569" y="8117989"/>
            <a:ext cx="5589431" cy="55894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EF3B3C2-F8D1-446B-8AC0-DC097657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Де знайти і як замовити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F775923-C6FE-4CD1-AA99-164F2A12EBFB}"/>
              </a:ext>
            </a:extLst>
          </p:cNvPr>
          <p:cNvSpPr/>
          <p:nvPr/>
        </p:nvSpPr>
        <p:spPr>
          <a:xfrm>
            <a:off x="3189249" y="5950059"/>
            <a:ext cx="1509875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https://www.aup.com.ua/navchalniy-kalendarik-rozvitku-krit/</a:t>
            </a:r>
            <a:endParaRPr lang="uk-UA" dirty="0"/>
          </a:p>
          <a:p>
            <a:r>
              <a:rPr lang="en-US" dirty="0">
                <a:hlinkClick r:id="rId3"/>
              </a:rPr>
              <a:t>https://medialiteracy.org.ua/</a:t>
            </a:r>
            <a:r>
              <a:rPr lang="uk-UA" dirty="0"/>
              <a:t> </a:t>
            </a:r>
          </a:p>
          <a:p>
            <a:r>
              <a:rPr lang="en-US" dirty="0">
                <a:hlinkClick r:id="rId4"/>
              </a:rPr>
              <a:t>https://docs.google.com/forms/d/e/1FAIpQLSdFtP9CpBqNvANe9xV2Turqfp_EG_TQ1XcFlpBd7Uy4ukhFDw/viewform</a:t>
            </a:r>
            <a:r>
              <a:rPr lang="uk-UA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7421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80A428-4698-4FAF-8911-69F1FD26C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Посібники</a:t>
            </a:r>
            <a:r>
              <a:rPr lang="ru-RU" dirty="0"/>
              <a:t> для </a:t>
            </a:r>
            <a:r>
              <a:rPr lang="ru-RU" dirty="0" err="1"/>
              <a:t>працівників</a:t>
            </a:r>
            <a:r>
              <a:rPr lang="ru-RU" dirty="0"/>
              <a:t> ЗДО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6707B4-2CAF-4095-8F41-E64AF100B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>
                <a:hlinkClick r:id="rId2"/>
              </a:rPr>
              <a:t>Медіаграмотність</a:t>
            </a:r>
            <a:r>
              <a:rPr lang="ru-RU" dirty="0">
                <a:hlinkClick r:id="rId2"/>
              </a:rPr>
              <a:t> і </a:t>
            </a:r>
            <a:r>
              <a:rPr lang="ru-RU" dirty="0" err="1">
                <a:hlinkClick r:id="rId2"/>
              </a:rPr>
              <a:t>критичне</a:t>
            </a:r>
            <a:r>
              <a:rPr lang="ru-RU" dirty="0">
                <a:hlinkClick r:id="rId2"/>
              </a:rPr>
              <a:t> </a:t>
            </a:r>
            <a:r>
              <a:rPr lang="ru-RU" dirty="0" err="1">
                <a:hlinkClick r:id="rId2"/>
              </a:rPr>
              <a:t>мислення</a:t>
            </a:r>
            <a:r>
              <a:rPr lang="ru-RU" dirty="0">
                <a:hlinkClick r:id="rId2"/>
              </a:rPr>
              <a:t> в </a:t>
            </a:r>
            <a:r>
              <a:rPr lang="ru-RU" dirty="0" err="1">
                <a:hlinkClick r:id="rId2"/>
              </a:rPr>
              <a:t>закладі</a:t>
            </a:r>
            <a:r>
              <a:rPr lang="ru-RU" dirty="0">
                <a:hlinkClick r:id="rId2"/>
              </a:rPr>
              <a:t> </a:t>
            </a:r>
            <a:r>
              <a:rPr lang="ru-RU" dirty="0" err="1">
                <a:hlinkClick r:id="rId2"/>
              </a:rPr>
              <a:t>дошкільної</a:t>
            </a:r>
            <a:r>
              <a:rPr lang="ru-RU" dirty="0">
                <a:hlinkClick r:id="rId2"/>
              </a:rPr>
              <a:t> </a:t>
            </a:r>
            <a:r>
              <a:rPr lang="ru-RU" dirty="0" err="1">
                <a:hlinkClick r:id="rId2"/>
              </a:rPr>
              <a:t>освіти</a:t>
            </a:r>
            <a:r>
              <a:rPr lang="ru-RU" dirty="0">
                <a:hlinkClick r:id="rId2"/>
              </a:rPr>
              <a:t>. </a:t>
            </a:r>
            <a:r>
              <a:rPr lang="ru-RU" dirty="0" err="1">
                <a:hlinkClick r:id="rId2"/>
              </a:rPr>
              <a:t>Навчально-методичний</a:t>
            </a:r>
            <a:r>
              <a:rPr lang="ru-RU" dirty="0">
                <a:hlinkClick r:id="rId2"/>
              </a:rPr>
              <a:t> </a:t>
            </a:r>
            <a:r>
              <a:rPr lang="ru-RU" dirty="0" err="1">
                <a:hlinkClick r:id="rId2"/>
              </a:rPr>
              <a:t>посібник</a:t>
            </a:r>
            <a:r>
              <a:rPr lang="ru-RU" dirty="0">
                <a:hlinkClick r:id="rId2"/>
              </a:rPr>
              <a:t>. / За </a:t>
            </a:r>
            <a:r>
              <a:rPr lang="ru-RU" dirty="0" err="1">
                <a:hlinkClick r:id="rId2"/>
              </a:rPr>
              <a:t>редакцією</a:t>
            </a:r>
            <a:r>
              <a:rPr lang="ru-RU" dirty="0">
                <a:hlinkClick r:id="rId2"/>
              </a:rPr>
              <a:t> О.В. </a:t>
            </a:r>
            <a:r>
              <a:rPr lang="ru-RU" dirty="0" err="1">
                <a:hlinkClick r:id="rId2"/>
              </a:rPr>
              <a:t>Волошенюк</a:t>
            </a:r>
            <a:r>
              <a:rPr lang="ru-RU" dirty="0">
                <a:hlinkClick r:id="rId2"/>
              </a:rPr>
              <a:t>; В.Ф. </a:t>
            </a:r>
            <a:r>
              <a:rPr lang="ru-RU" dirty="0" err="1">
                <a:hlinkClick r:id="rId2"/>
              </a:rPr>
              <a:t>Іванова</a:t>
            </a:r>
            <a:r>
              <a:rPr lang="ru-RU" dirty="0">
                <a:hlinkClick r:id="rId2"/>
              </a:rPr>
              <a:t>; Г.А. </a:t>
            </a:r>
            <a:r>
              <a:rPr lang="ru-RU" dirty="0" err="1">
                <a:hlinkClick r:id="rId2"/>
              </a:rPr>
              <a:t>Дегтярьова</a:t>
            </a:r>
            <a:r>
              <a:rPr lang="ru-RU" dirty="0">
                <a:hlinkClick r:id="rId2"/>
              </a:rPr>
              <a:t> — </a:t>
            </a:r>
            <a:r>
              <a:rPr lang="ru-RU" dirty="0" err="1">
                <a:hlinkClick r:id="rId2"/>
              </a:rPr>
              <a:t>Київ</a:t>
            </a:r>
            <a:r>
              <a:rPr lang="ru-RU" dirty="0">
                <a:hlinkClick r:id="rId2"/>
              </a:rPr>
              <a:t>: АУП, ЦВП, 2020. — 79 с.</a:t>
            </a:r>
            <a:r>
              <a:rPr lang="en-US" dirty="0">
                <a:hlinkClick r:id="rId2"/>
              </a:rPr>
              <a:t>https://www.aup.com.ua/mediagramotnist-i-kritichne-mislenn/</a:t>
            </a:r>
            <a:r>
              <a:rPr lang="uk-UA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20477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35307B-779F-4B73-A50E-408F3D4D8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245" y="0"/>
            <a:ext cx="8634043" cy="1177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4461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B2A198-0894-4F3A-984C-EC7B69DC0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https://medialiteracy.org.ua/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546303-F573-4613-AE6E-782EE54FD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02441" y="3967360"/>
            <a:ext cx="137621699" cy="3785374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21B371-4CE6-4552-B808-C5DEA65D4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4842" y="7909560"/>
            <a:ext cx="171025024" cy="170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228528" numCol="1" anchor="ctr" anchorCtr="0" compatLnSpc="1">
            <a:prstTxWarp prst="textNoShape">
              <a:avLst/>
            </a:prstTxWarp>
            <a:spAutoFit/>
          </a:bodyPr>
          <a:lstStyle>
            <a:lvl1pPr algn="l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1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Roboto"/>
              </a:rPr>
              <a:t>Замовити</a:t>
            </a:r>
            <a:r>
              <a:rPr kumimoji="0" lang="ru-RU" altLang="ru-RU" sz="22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Roboto"/>
              </a:rPr>
              <a:t> книги з </a:t>
            </a:r>
            <a:r>
              <a:rPr kumimoji="0" lang="ru-RU" altLang="ru-RU" sz="2200" b="1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Roboto"/>
              </a:rPr>
              <a:t>бібліотеки</a:t>
            </a:r>
            <a:r>
              <a:rPr kumimoji="0" lang="ru-RU" altLang="ru-RU" sz="22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kumimoji="0" lang="ru-RU" altLang="ru-RU" sz="2200" b="1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Roboto"/>
              </a:rPr>
              <a:t>масової</a:t>
            </a:r>
            <a:r>
              <a:rPr kumimoji="0" lang="ru-RU" altLang="ru-RU" sz="22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kumimoji="0" lang="ru-RU" altLang="ru-RU" sz="2200" b="1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Roboto"/>
              </a:rPr>
              <a:t>комунікації</a:t>
            </a:r>
            <a:r>
              <a:rPr kumimoji="0" lang="ru-RU" altLang="ru-RU" sz="22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Roboto"/>
              </a:rPr>
              <a:t> та </a:t>
            </a:r>
            <a:r>
              <a:rPr kumimoji="0" lang="ru-RU" altLang="ru-RU" sz="2200" b="1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Roboto"/>
              </a:rPr>
              <a:t>медіаграмотності</a:t>
            </a:r>
            <a:r>
              <a:rPr kumimoji="0" lang="ru-RU" altLang="ru-RU" sz="22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Roboto"/>
              </a:rPr>
              <a:t> АУП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rgbClr val="777777"/>
                </a:solidFill>
                <a:effectLst/>
                <a:latin typeface="Open Sans"/>
              </a:rPr>
              <a:t>  </a:t>
            </a:r>
            <a:r>
              <a:rPr kumimoji="0" lang="ru-RU" altLang="ru-RU" sz="7200" b="0" i="0" u="none" strike="noStrike" cap="none" normalizeH="0" baseline="0" dirty="0">
                <a:ln>
                  <a:noFill/>
                </a:ln>
                <a:solidFill>
                  <a:srgbClr val="777777"/>
                </a:solidFill>
                <a:effectLst/>
                <a:latin typeface="Open Sans"/>
              </a:rPr>
              <a:t>     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0" name="Picture 6" descr="медіаграмотність">
            <a:hlinkClick r:id="rId2"/>
            <a:extLst>
              <a:ext uri="{FF2B5EF4-FFF2-40B4-BE49-F238E27FC236}">
                <a16:creationId xmlns:a16="http://schemas.microsoft.com/office/drawing/2014/main" id="{83E34FB9-C0A3-456F-A90A-C0982F6E8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042" y="5737860"/>
            <a:ext cx="8016798" cy="809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63378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19233" y="239671"/>
            <a:ext cx="16408896" cy="2940050"/>
          </a:xfrm>
        </p:spPr>
        <p:txBody>
          <a:bodyPr>
            <a:normAutofit fontScale="90000"/>
          </a:bodyPr>
          <a:lstStyle/>
          <a:p>
            <a:r>
              <a:rPr lang="uk-U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Навчально-методичний посібник </a:t>
            </a:r>
            <a:br>
              <a:rPr lang="uk-U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“Розвиваємо критичне мислення: календарик для малят”</a:t>
            </a:r>
            <a:b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83088" y="12186592"/>
            <a:ext cx="16488816" cy="1350912"/>
          </a:xfrm>
        </p:spPr>
        <p:txBody>
          <a:bodyPr>
            <a:normAutofit/>
          </a:bodyPr>
          <a:lstStyle/>
          <a:p>
            <a:pPr algn="r"/>
            <a:endParaRPr lang="uk-UA" sz="48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F7E3025-E178-44F7-AC85-475811CC54E9}"/>
              </a:ext>
            </a:extLst>
          </p:cNvPr>
          <p:cNvSpPr/>
          <p:nvPr/>
        </p:nvSpPr>
        <p:spPr>
          <a:xfrm>
            <a:off x="3389971" y="2502962"/>
            <a:ext cx="1693815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solidFill>
                  <a:schemeClr val="tx1"/>
                </a:solidFill>
              </a:rPr>
              <a:t>Авторка</a:t>
            </a:r>
            <a:r>
              <a:rPr lang="ru-RU" dirty="0">
                <a:solidFill>
                  <a:schemeClr val="tx1"/>
                </a:solidFill>
              </a:rPr>
              <a:t>:	Степанова </a:t>
            </a:r>
            <a:r>
              <a:rPr lang="ru-RU" dirty="0" err="1">
                <a:solidFill>
                  <a:schemeClr val="tx1"/>
                </a:solidFill>
              </a:rPr>
              <a:t>Наталія</a:t>
            </a:r>
            <a:r>
              <a:rPr lang="ru-RU" dirty="0">
                <a:solidFill>
                  <a:schemeClr val="tx1"/>
                </a:solidFill>
              </a:rPr>
              <a:t>, к. </a:t>
            </a:r>
            <a:r>
              <a:rPr lang="ru-RU" dirty="0" err="1">
                <a:solidFill>
                  <a:schemeClr val="tx1"/>
                </a:solidFill>
              </a:rPr>
              <a:t>філос</a:t>
            </a:r>
            <a:r>
              <a:rPr lang="ru-RU" dirty="0">
                <a:solidFill>
                  <a:schemeClr val="tx1"/>
                </a:solidFill>
              </a:rPr>
              <a:t>. н., доцент,</a:t>
            </a:r>
          </a:p>
          <a:p>
            <a:pPr algn="just"/>
            <a:r>
              <a:rPr lang="ru-RU" dirty="0" err="1">
                <a:solidFill>
                  <a:schemeClr val="tx1"/>
                </a:solidFill>
              </a:rPr>
              <a:t>Черкаський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національний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університет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імені</a:t>
            </a:r>
            <a:r>
              <a:rPr lang="ru-RU" dirty="0">
                <a:solidFill>
                  <a:schemeClr val="tx1"/>
                </a:solidFill>
              </a:rPr>
              <a:t> Богдана </a:t>
            </a:r>
            <a:r>
              <a:rPr lang="ru-RU" dirty="0" err="1">
                <a:solidFill>
                  <a:schemeClr val="tx1"/>
                </a:solidFill>
              </a:rPr>
              <a:t>Хмельницького</a:t>
            </a:r>
            <a:r>
              <a:rPr lang="ru-RU" dirty="0">
                <a:solidFill>
                  <a:schemeClr val="tx1"/>
                </a:solidFill>
              </a:rPr>
              <a:t>. Коло </a:t>
            </a:r>
            <a:r>
              <a:rPr lang="ru-RU" dirty="0" err="1">
                <a:solidFill>
                  <a:schemeClr val="tx1"/>
                </a:solidFill>
              </a:rPr>
              <a:t>наукових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інтересів</a:t>
            </a:r>
            <a:r>
              <a:rPr lang="ru-RU" dirty="0">
                <a:solidFill>
                  <a:schemeClr val="tx1"/>
                </a:solidFill>
              </a:rPr>
              <a:t>: методика </a:t>
            </a:r>
            <a:r>
              <a:rPr lang="ru-RU" dirty="0" err="1">
                <a:solidFill>
                  <a:schemeClr val="tx1"/>
                </a:solidFill>
              </a:rPr>
              <a:t>викладання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громадянської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освіти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медіаграмотність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розвиток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Олександром</a:t>
            </a:r>
            <a:r>
              <a:rPr lang="ru-RU" dirty="0">
                <a:solidFill>
                  <a:schemeClr val="tx1"/>
                </a:solidFill>
              </a:rPr>
              <a:t> критичного </a:t>
            </a:r>
            <a:r>
              <a:rPr lang="ru-RU" dirty="0" err="1">
                <a:solidFill>
                  <a:schemeClr val="tx1"/>
                </a:solidFill>
              </a:rPr>
              <a:t>мислення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філософія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освіти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Авторка</a:t>
            </a:r>
            <a:r>
              <a:rPr lang="ru-RU" dirty="0">
                <a:solidFill>
                  <a:schemeClr val="tx1"/>
                </a:solidFill>
              </a:rPr>
              <a:t> посібника «Календарик критичного </a:t>
            </a:r>
            <a:r>
              <a:rPr lang="ru-RU" dirty="0" err="1">
                <a:solidFill>
                  <a:schemeClr val="tx1"/>
                </a:solidFill>
              </a:rPr>
              <a:t>мислення</a:t>
            </a:r>
            <a:r>
              <a:rPr lang="ru-RU" dirty="0">
                <a:solidFill>
                  <a:schemeClr val="tx1"/>
                </a:solidFill>
              </a:rPr>
              <a:t>».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83088" y="233264"/>
            <a:ext cx="16459200" cy="2286000"/>
          </a:xfrm>
        </p:spPr>
        <p:txBody>
          <a:bodyPr>
            <a:normAutofit/>
          </a:bodyPr>
          <a:lstStyle/>
          <a:p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Актуальність вибору теми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39" name="AutoShape 3"/>
          <p:cNvSpPr>
            <a:spLocks noChangeArrowheads="1"/>
          </p:cNvSpPr>
          <p:nvPr/>
        </p:nvSpPr>
        <p:spPr bwMode="gray">
          <a:xfrm>
            <a:off x="5567265" y="3689649"/>
            <a:ext cx="13306426" cy="2289174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l" defTabSz="1828800" hangingPunct="1"/>
            <a:endParaRPr lang="uk-UA" sz="36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gray">
          <a:xfrm>
            <a:off x="4415137" y="7121527"/>
            <a:ext cx="15841758" cy="2472778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l" defTabSz="1828800" hangingPunct="1"/>
            <a:endParaRPr lang="uk-UA" sz="36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gray">
          <a:xfrm>
            <a:off x="4559152" y="10890448"/>
            <a:ext cx="15841760" cy="2448272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l" defTabSz="1828800" hangingPunct="1"/>
            <a:endParaRPr lang="uk-UA" sz="36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gray">
          <a:xfrm flipV="1">
            <a:off x="5835651" y="6381750"/>
            <a:ext cx="12795250" cy="723900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defTabSz="1828800" hangingPunct="1"/>
            <a:endParaRPr lang="uk-UA" sz="36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43" name="AutoShape 7"/>
          <p:cNvSpPr>
            <a:spLocks noChangeArrowheads="1"/>
          </p:cNvSpPr>
          <p:nvPr/>
        </p:nvSpPr>
        <p:spPr bwMode="gray">
          <a:xfrm flipV="1">
            <a:off x="5567264" y="2969568"/>
            <a:ext cx="13004800" cy="727076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alpha val="39999"/>
                </a:schemeClr>
              </a:gs>
              <a:gs pos="100000">
                <a:schemeClr val="accent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defTabSz="1828800" hangingPunct="1"/>
            <a:endParaRPr lang="uk-UA" sz="36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44" name="AutoShape 8"/>
          <p:cNvSpPr>
            <a:spLocks noChangeArrowheads="1"/>
          </p:cNvSpPr>
          <p:nvPr/>
        </p:nvSpPr>
        <p:spPr bwMode="gray">
          <a:xfrm flipV="1">
            <a:off x="5711281" y="10170368"/>
            <a:ext cx="12950826" cy="727076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alpha val="39999"/>
                </a:schemeClr>
              </a:gs>
              <a:gs pos="100000">
                <a:schemeClr val="hlink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defTabSz="1828800" hangingPunct="1"/>
            <a:endParaRPr lang="uk-UA" sz="360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345" name="Picture 9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0700" y="4025901"/>
            <a:ext cx="1349376" cy="1149350"/>
          </a:xfrm>
          <a:prstGeom prst="rect">
            <a:avLst/>
          </a:prstGeom>
          <a:noFill/>
        </p:spPr>
      </p:pic>
      <p:pic>
        <p:nvPicPr>
          <p:cNvPr id="14346" name="Picture 10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4351" y="7213600"/>
            <a:ext cx="1352550" cy="1146176"/>
          </a:xfrm>
          <a:prstGeom prst="rect">
            <a:avLst/>
          </a:prstGeom>
          <a:noFill/>
        </p:spPr>
      </p:pic>
      <p:pic>
        <p:nvPicPr>
          <p:cNvPr id="14347" name="Picture 11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3877" y="10236200"/>
            <a:ext cx="1349374" cy="1146176"/>
          </a:xfrm>
          <a:prstGeom prst="rect">
            <a:avLst/>
          </a:prstGeom>
          <a:noFill/>
        </p:spPr>
      </p:pic>
      <p:sp>
        <p:nvSpPr>
          <p:cNvPr id="14348" name="AutoShape 12"/>
          <p:cNvSpPr>
            <a:spLocks noChangeArrowheads="1"/>
          </p:cNvSpPr>
          <p:nvPr/>
        </p:nvSpPr>
        <p:spPr bwMode="gray">
          <a:xfrm>
            <a:off x="6431360" y="2969568"/>
            <a:ext cx="11582400" cy="914400"/>
          </a:xfrm>
          <a:prstGeom prst="roundRect">
            <a:avLst>
              <a:gd name="adj" fmla="val 16667"/>
            </a:avLst>
          </a:prstGeom>
          <a:solidFill>
            <a:srgbClr val="FE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defTabSz="1828800" hangingPunct="1"/>
            <a:endParaRPr lang="uk-UA" sz="36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49" name="AutoShape 13"/>
          <p:cNvSpPr>
            <a:spLocks noChangeArrowheads="1"/>
          </p:cNvSpPr>
          <p:nvPr/>
        </p:nvSpPr>
        <p:spPr bwMode="gray">
          <a:xfrm>
            <a:off x="6431360" y="6425952"/>
            <a:ext cx="11582400" cy="914400"/>
          </a:xfrm>
          <a:prstGeom prst="roundRect">
            <a:avLst>
              <a:gd name="adj" fmla="val 16667"/>
            </a:avLst>
          </a:prstGeom>
          <a:solidFill>
            <a:srgbClr val="FEFFFF"/>
          </a:solidFill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defTabSz="1828800" hangingPunct="1"/>
            <a:endParaRPr lang="uk-UA" sz="36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50" name="AutoShape 14"/>
          <p:cNvSpPr>
            <a:spLocks noChangeArrowheads="1"/>
          </p:cNvSpPr>
          <p:nvPr/>
        </p:nvSpPr>
        <p:spPr bwMode="gray">
          <a:xfrm>
            <a:off x="6431360" y="10170368"/>
            <a:ext cx="11582400" cy="914400"/>
          </a:xfrm>
          <a:prstGeom prst="roundRect">
            <a:avLst>
              <a:gd name="adj" fmla="val 16667"/>
            </a:avLst>
          </a:prstGeom>
          <a:solidFill>
            <a:srgbClr val="FEFFFF"/>
          </a:solidFill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defTabSz="1828800" hangingPunct="1"/>
            <a:endParaRPr lang="uk-UA" sz="36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gray">
          <a:xfrm>
            <a:off x="6287344" y="3977680"/>
            <a:ext cx="12039600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828800" eaLnBrk="0"/>
            <a:r>
              <a:rPr lang="uk-UA" sz="3200" b="1" kern="1200" dirty="0">
                <a:solidFill>
                  <a:srgbClr val="FEFFFF"/>
                </a:solidFill>
                <a:latin typeface="Calibri"/>
              </a:rPr>
              <a:t>за переконливими ствердженнями науковців у гуманітарній та технічній сферах вміння критично мислити є життєво необхідною навичкою людини ХХІ століття. </a:t>
            </a:r>
            <a:endParaRPr lang="en-US" sz="3200" kern="1200" dirty="0">
              <a:solidFill>
                <a:srgbClr val="FEFFFF"/>
              </a:solidFill>
              <a:latin typeface="Calibri"/>
            </a:endParaRP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gray">
          <a:xfrm>
            <a:off x="4559152" y="7578080"/>
            <a:ext cx="15697744" cy="18158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828800" eaLnBrk="0"/>
            <a:r>
              <a:rPr lang="uk-UA" sz="2800" b="1" kern="1200" dirty="0">
                <a:solidFill>
                  <a:srgbClr val="FEFFFF"/>
                </a:solidFill>
                <a:latin typeface="Calibri"/>
              </a:rPr>
              <a:t>дитина 5-6 років надзвичайно швидко розвивається, у активній фазі знаходиться її наочно-дійове та образно-мовне мислення. У цьому віці малята починають мислити подумки, оперувати різними об’єктами, зіставляти їх, розкривати властивості й зв’язки певних предметів чи процесів, розмірковувати, робити певні висновки.</a:t>
            </a:r>
            <a:endParaRPr lang="en-US" sz="2800" kern="1200" dirty="0">
              <a:solidFill>
                <a:srgbClr val="FEFFFF"/>
              </a:solidFill>
              <a:latin typeface="Calibri"/>
            </a:endParaRP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gray">
          <a:xfrm>
            <a:off x="5135216" y="11376898"/>
            <a:ext cx="14977664" cy="18158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828800" eaLnBrk="0"/>
            <a:r>
              <a:rPr lang="uk-UA" sz="2800" b="1" kern="1200" dirty="0">
                <a:solidFill>
                  <a:srgbClr val="FEFFFF"/>
                </a:solidFill>
                <a:latin typeface="Calibri"/>
              </a:rPr>
              <a:t>Визначаючи компетентність як складну особистісну характеристику дитини, що засвідчує поєднання набутих знань, умінь, досвіду й формування цінностей та ставлень, можна стверджувати, що критично мисляча дитина здатна розуміти інформацію, аналізувати, порівнювати, робити висновки та ін. </a:t>
            </a:r>
          </a:p>
        </p:txBody>
      </p:sp>
      <p:sp>
        <p:nvSpPr>
          <p:cNvPr id="14354" name="Rectangle 18"/>
          <p:cNvSpPr>
            <a:spLocks noChangeArrowheads="1"/>
          </p:cNvSpPr>
          <p:nvPr/>
        </p:nvSpPr>
        <p:spPr bwMode="auto">
          <a:xfrm>
            <a:off x="7151440" y="2969569"/>
            <a:ext cx="10058400" cy="71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828800" hangingPunct="1">
              <a:lnSpc>
                <a:spcPct val="120000"/>
              </a:lnSpc>
            </a:pPr>
            <a:r>
              <a:rPr lang="uk-UA" sz="3600" b="1" kern="1200" dirty="0">
                <a:solidFill>
                  <a:srgbClr val="C0504D"/>
                </a:solidFill>
                <a:latin typeface="Calibri"/>
              </a:rPr>
              <a:t>Необхідні навички у ХХІ столітті</a:t>
            </a:r>
            <a:endParaRPr lang="en-US" sz="3600" b="1" kern="1200" dirty="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14355" name="Rectangle 19"/>
          <p:cNvSpPr>
            <a:spLocks noChangeArrowheads="1"/>
          </p:cNvSpPr>
          <p:nvPr/>
        </p:nvSpPr>
        <p:spPr bwMode="auto">
          <a:xfrm>
            <a:off x="7151440" y="6425953"/>
            <a:ext cx="10058400" cy="71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828800" hangingPunct="1">
              <a:lnSpc>
                <a:spcPct val="120000"/>
              </a:lnSpc>
            </a:pPr>
            <a:r>
              <a:rPr lang="uk-UA" sz="3600" b="1" kern="1200" dirty="0">
                <a:solidFill>
                  <a:srgbClr val="4F81BD"/>
                </a:solidFill>
                <a:latin typeface="Calibri"/>
              </a:rPr>
              <a:t>Особливості розвитку дітей 5-6-ти років</a:t>
            </a:r>
            <a:endParaRPr lang="en-US" sz="3600" b="1" kern="1200" dirty="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4356" name="Rectangle 20"/>
          <p:cNvSpPr>
            <a:spLocks noChangeArrowheads="1"/>
          </p:cNvSpPr>
          <p:nvPr/>
        </p:nvSpPr>
        <p:spPr bwMode="auto">
          <a:xfrm>
            <a:off x="7295456" y="10026353"/>
            <a:ext cx="10058400" cy="71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828800" hangingPunct="1">
              <a:lnSpc>
                <a:spcPct val="120000"/>
              </a:lnSpc>
            </a:pPr>
            <a:r>
              <a:rPr lang="uk-UA" sz="3600" b="1" kern="1200" dirty="0">
                <a:solidFill>
                  <a:srgbClr val="0000FF"/>
                </a:solidFill>
                <a:latin typeface="Calibri"/>
              </a:rPr>
              <a:t>Компетентнісна складова</a:t>
            </a:r>
            <a:endParaRPr lang="en-US" sz="3600" b="1" kern="1200" dirty="0">
              <a:solidFill>
                <a:srgbClr val="0000FF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42" name="Rectangle 50"/>
          <p:cNvSpPr>
            <a:spLocks noChangeArrowheads="1"/>
          </p:cNvSpPr>
          <p:nvPr/>
        </p:nvSpPr>
        <p:spPr bwMode="auto">
          <a:xfrm>
            <a:off x="3048000" y="2266950"/>
            <a:ext cx="17808576" cy="11430000"/>
          </a:xfrm>
          <a:prstGeom prst="rect">
            <a:avLst/>
          </a:prstGeom>
          <a:gradFill rotWithShape="1">
            <a:gsLst>
              <a:gs pos="0">
                <a:srgbClr val="FFFFFF">
                  <a:alpha val="50000"/>
                </a:srgbClr>
              </a:gs>
              <a:gs pos="100000">
                <a:srgbClr val="FFFFFF">
                  <a:gamma/>
                  <a:tint val="0"/>
                  <a:invGamma/>
                  <a:alpha val="30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defTabSz="1828800" hangingPunct="1"/>
            <a:endParaRPr lang="uk-UA" sz="36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Особливості побудови посібника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407276" y="4013201"/>
            <a:ext cx="8569324" cy="4949826"/>
            <a:chOff x="864" y="1310"/>
            <a:chExt cx="3987" cy="2338"/>
          </a:xfrm>
        </p:grpSpPr>
        <p:sp>
          <p:nvSpPr>
            <p:cNvPr id="33796" name="Oval 4"/>
            <p:cNvSpPr>
              <a:spLocks noChangeArrowheads="1"/>
            </p:cNvSpPr>
            <p:nvPr/>
          </p:nvSpPr>
          <p:spPr bwMode="gray">
            <a:xfrm>
              <a:off x="1347" y="2813"/>
              <a:ext cx="3504" cy="835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3175">
              <a:noFill/>
              <a:round/>
              <a:headEnd/>
              <a:tailEnd type="none" w="sm" len="sm"/>
            </a:ln>
            <a:effectLst/>
          </p:spPr>
          <p:txBody>
            <a:bodyPr vert="eaVert" wrap="none" lIns="184150" tIns="92076" rIns="184150" bIns="92076" anchor="ctr"/>
            <a:lstStyle/>
            <a:p>
              <a:pPr algn="l" defTabSz="1828800" hangingPunct="1"/>
              <a:endParaRPr lang="uk-UA" sz="36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797" name="Oval 5"/>
            <p:cNvSpPr>
              <a:spLocks noChangeArrowheads="1"/>
            </p:cNvSpPr>
            <p:nvPr/>
          </p:nvSpPr>
          <p:spPr bwMode="gray">
            <a:xfrm rot="-998297">
              <a:off x="890" y="1482"/>
              <a:ext cx="3630" cy="1900"/>
            </a:xfrm>
            <a:prstGeom prst="ellipse">
              <a:avLst/>
            </a:prstGeom>
            <a:gradFill rotWithShape="0">
              <a:gsLst>
                <a:gs pos="0">
                  <a:srgbClr val="808080"/>
                </a:gs>
                <a:gs pos="50000">
                  <a:srgbClr val="808080">
                    <a:gamma/>
                    <a:tint val="63529"/>
                    <a:invGamma/>
                  </a:srgbClr>
                </a:gs>
                <a:gs pos="100000">
                  <a:srgbClr val="808080"/>
                </a:gs>
              </a:gsLst>
              <a:lin ang="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l" defTabSz="1828800" hangingPunct="1"/>
              <a:endParaRPr lang="uk-UA" sz="36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798" name="Oval 6"/>
            <p:cNvSpPr>
              <a:spLocks noChangeArrowheads="1"/>
            </p:cNvSpPr>
            <p:nvPr/>
          </p:nvSpPr>
          <p:spPr bwMode="gray">
            <a:xfrm rot="-998297">
              <a:off x="926" y="1380"/>
              <a:ext cx="3504" cy="1841"/>
            </a:xfrm>
            <a:prstGeom prst="ellipse">
              <a:avLst/>
            </a:prstGeom>
            <a:gradFill rotWithShape="1">
              <a:gsLst>
                <a:gs pos="0">
                  <a:srgbClr val="2791BB"/>
                </a:gs>
                <a:gs pos="100000">
                  <a:srgbClr val="2791BB">
                    <a:gamma/>
                    <a:shade val="0"/>
                    <a:invGamma/>
                  </a:srgb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l" defTabSz="1828800" hangingPunct="1"/>
              <a:endParaRPr lang="uk-UA" sz="36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799" name="Arc 7"/>
            <p:cNvSpPr>
              <a:spLocks/>
            </p:cNvSpPr>
            <p:nvPr/>
          </p:nvSpPr>
          <p:spPr bwMode="gray">
            <a:xfrm rot="-998297">
              <a:off x="2599" y="1310"/>
              <a:ext cx="1795" cy="1239"/>
            </a:xfrm>
            <a:custGeom>
              <a:avLst/>
              <a:gdLst>
                <a:gd name="G0" fmla="+- 0 0 0"/>
                <a:gd name="G1" fmla="+- 17105 0 0"/>
                <a:gd name="G2" fmla="+- 21600 0 0"/>
                <a:gd name="T0" fmla="*/ 13190 w 21600"/>
                <a:gd name="T1" fmla="*/ 0 h 29046"/>
                <a:gd name="T2" fmla="*/ 17999 w 21600"/>
                <a:gd name="T3" fmla="*/ 29046 h 29046"/>
                <a:gd name="T4" fmla="*/ 0 w 21600"/>
                <a:gd name="T5" fmla="*/ 17105 h 29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9046" fill="none" extrusionOk="0">
                  <a:moveTo>
                    <a:pt x="13190" y="-1"/>
                  </a:moveTo>
                  <a:cubicBezTo>
                    <a:pt x="18493" y="4089"/>
                    <a:pt x="21600" y="10407"/>
                    <a:pt x="21600" y="17105"/>
                  </a:cubicBezTo>
                  <a:cubicBezTo>
                    <a:pt x="21600" y="21352"/>
                    <a:pt x="20347" y="25506"/>
                    <a:pt x="17999" y="29046"/>
                  </a:cubicBezTo>
                </a:path>
                <a:path w="21600" h="29046" stroke="0" extrusionOk="0">
                  <a:moveTo>
                    <a:pt x="13190" y="-1"/>
                  </a:moveTo>
                  <a:cubicBezTo>
                    <a:pt x="18493" y="4089"/>
                    <a:pt x="21600" y="10407"/>
                    <a:pt x="21600" y="17105"/>
                  </a:cubicBezTo>
                  <a:cubicBezTo>
                    <a:pt x="21600" y="21352"/>
                    <a:pt x="20347" y="25506"/>
                    <a:pt x="17999" y="29046"/>
                  </a:cubicBezTo>
                  <a:lnTo>
                    <a:pt x="0" y="17105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tint val="63529"/>
                    <a:invGamma/>
                  </a:schemeClr>
                </a:gs>
              </a:gsLst>
              <a:lin ang="54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l" defTabSz="1828800" hangingPunct="1"/>
              <a:endParaRPr lang="uk-UA" sz="36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800" name="Arc 8"/>
            <p:cNvSpPr>
              <a:spLocks/>
            </p:cNvSpPr>
            <p:nvPr/>
          </p:nvSpPr>
          <p:spPr bwMode="gray">
            <a:xfrm rot="20601703" flipH="1">
              <a:off x="1080" y="2491"/>
              <a:ext cx="2067" cy="930"/>
            </a:xfrm>
            <a:custGeom>
              <a:avLst/>
              <a:gdLst>
                <a:gd name="G0" fmla="+- 3659 0 0"/>
                <a:gd name="G1" fmla="+- 0 0 0"/>
                <a:gd name="G2" fmla="+- 21600 0 0"/>
                <a:gd name="T0" fmla="*/ 25114 w 25114"/>
                <a:gd name="T1" fmla="*/ 2497 h 21600"/>
                <a:gd name="T2" fmla="*/ 0 w 25114"/>
                <a:gd name="T3" fmla="*/ 21288 h 21600"/>
                <a:gd name="T4" fmla="*/ 3659 w 25114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114" h="21600" fill="none" extrusionOk="0">
                  <a:moveTo>
                    <a:pt x="25114" y="2497"/>
                  </a:moveTo>
                  <a:cubicBezTo>
                    <a:pt x="23846" y="13386"/>
                    <a:pt x="14622" y="21599"/>
                    <a:pt x="3659" y="21600"/>
                  </a:cubicBezTo>
                  <a:cubicBezTo>
                    <a:pt x="2432" y="21600"/>
                    <a:pt x="1208" y="21495"/>
                    <a:pt x="0" y="21287"/>
                  </a:cubicBezTo>
                </a:path>
                <a:path w="25114" h="21600" stroke="0" extrusionOk="0">
                  <a:moveTo>
                    <a:pt x="25114" y="2497"/>
                  </a:moveTo>
                  <a:cubicBezTo>
                    <a:pt x="23846" y="13386"/>
                    <a:pt x="14622" y="21599"/>
                    <a:pt x="3659" y="21600"/>
                  </a:cubicBezTo>
                  <a:cubicBezTo>
                    <a:pt x="2432" y="21600"/>
                    <a:pt x="1208" y="21495"/>
                    <a:pt x="0" y="21287"/>
                  </a:cubicBezTo>
                  <a:lnTo>
                    <a:pt x="3659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69804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l" defTabSz="1828800" hangingPunct="1"/>
              <a:endParaRPr lang="uk-UA" sz="36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801" name="Arc 9"/>
            <p:cNvSpPr>
              <a:spLocks/>
            </p:cNvSpPr>
            <p:nvPr/>
          </p:nvSpPr>
          <p:spPr bwMode="gray">
            <a:xfrm rot="-998297">
              <a:off x="1715" y="1339"/>
              <a:ext cx="2034" cy="893"/>
            </a:xfrm>
            <a:custGeom>
              <a:avLst/>
              <a:gdLst>
                <a:gd name="G0" fmla="+- 9843 0 0"/>
                <a:gd name="G1" fmla="+- 21600 0 0"/>
                <a:gd name="G2" fmla="+- 21600 0 0"/>
                <a:gd name="T0" fmla="*/ 0 w 24549"/>
                <a:gd name="T1" fmla="*/ 2373 h 21600"/>
                <a:gd name="T2" fmla="*/ 24549 w 24549"/>
                <a:gd name="T3" fmla="*/ 5780 h 21600"/>
                <a:gd name="T4" fmla="*/ 9843 w 2454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549" h="21600" fill="none" extrusionOk="0">
                  <a:moveTo>
                    <a:pt x="0" y="2373"/>
                  </a:moveTo>
                  <a:cubicBezTo>
                    <a:pt x="3046" y="813"/>
                    <a:pt x="6420" y="-1"/>
                    <a:pt x="9843" y="0"/>
                  </a:cubicBezTo>
                  <a:cubicBezTo>
                    <a:pt x="15299" y="0"/>
                    <a:pt x="20553" y="2064"/>
                    <a:pt x="24549" y="5779"/>
                  </a:cubicBezTo>
                </a:path>
                <a:path w="24549" h="21600" stroke="0" extrusionOk="0">
                  <a:moveTo>
                    <a:pt x="0" y="2373"/>
                  </a:moveTo>
                  <a:cubicBezTo>
                    <a:pt x="3046" y="813"/>
                    <a:pt x="6420" y="-1"/>
                    <a:pt x="9843" y="0"/>
                  </a:cubicBezTo>
                  <a:cubicBezTo>
                    <a:pt x="15299" y="0"/>
                    <a:pt x="20553" y="2064"/>
                    <a:pt x="24549" y="5779"/>
                  </a:cubicBezTo>
                  <a:lnTo>
                    <a:pt x="9843" y="2160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l" defTabSz="1828800" hangingPunct="1"/>
              <a:endParaRPr lang="uk-UA" sz="36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802" name="Arc 10"/>
            <p:cNvSpPr>
              <a:spLocks/>
            </p:cNvSpPr>
            <p:nvPr/>
          </p:nvSpPr>
          <p:spPr bwMode="gray">
            <a:xfrm rot="20601703" flipH="1">
              <a:off x="864" y="1713"/>
              <a:ext cx="1796" cy="1302"/>
            </a:xfrm>
            <a:custGeom>
              <a:avLst/>
              <a:gdLst>
                <a:gd name="G0" fmla="+- 0 0 0"/>
                <a:gd name="G1" fmla="+- 19945 0 0"/>
                <a:gd name="G2" fmla="+- 21600 0 0"/>
                <a:gd name="T0" fmla="*/ 8292 w 21600"/>
                <a:gd name="T1" fmla="*/ 0 h 30468"/>
                <a:gd name="T2" fmla="*/ 18863 w 21600"/>
                <a:gd name="T3" fmla="*/ 30468 h 30468"/>
                <a:gd name="T4" fmla="*/ 0 w 21600"/>
                <a:gd name="T5" fmla="*/ 19945 h 30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0468" fill="none" extrusionOk="0">
                  <a:moveTo>
                    <a:pt x="8291" y="0"/>
                  </a:moveTo>
                  <a:cubicBezTo>
                    <a:pt x="16349" y="3349"/>
                    <a:pt x="21600" y="11218"/>
                    <a:pt x="21600" y="19945"/>
                  </a:cubicBezTo>
                  <a:cubicBezTo>
                    <a:pt x="21600" y="23628"/>
                    <a:pt x="20657" y="27251"/>
                    <a:pt x="18863" y="30468"/>
                  </a:cubicBezTo>
                </a:path>
                <a:path w="21600" h="30468" stroke="0" extrusionOk="0">
                  <a:moveTo>
                    <a:pt x="8291" y="0"/>
                  </a:moveTo>
                  <a:cubicBezTo>
                    <a:pt x="16349" y="3349"/>
                    <a:pt x="21600" y="11218"/>
                    <a:pt x="21600" y="19945"/>
                  </a:cubicBezTo>
                  <a:cubicBezTo>
                    <a:pt x="21600" y="23628"/>
                    <a:pt x="20657" y="27251"/>
                    <a:pt x="18863" y="30468"/>
                  </a:cubicBezTo>
                  <a:lnTo>
                    <a:pt x="0" y="19945"/>
                  </a:ln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l" defTabSz="1828800" hangingPunct="1"/>
              <a:endParaRPr lang="uk-UA" sz="36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803" name="Freeform 11"/>
            <p:cNvSpPr>
              <a:spLocks/>
            </p:cNvSpPr>
            <p:nvPr/>
          </p:nvSpPr>
          <p:spPr bwMode="gray">
            <a:xfrm>
              <a:off x="3442" y="2282"/>
              <a:ext cx="1105" cy="305"/>
            </a:xfrm>
            <a:custGeom>
              <a:avLst/>
              <a:gdLst/>
              <a:ahLst/>
              <a:cxnLst>
                <a:cxn ang="0">
                  <a:pos x="9" y="888"/>
                </a:cxn>
                <a:cxn ang="0">
                  <a:pos x="1105" y="0"/>
                </a:cxn>
                <a:cxn ang="0">
                  <a:pos x="1081" y="256"/>
                </a:cxn>
                <a:cxn ang="0">
                  <a:pos x="705" y="704"/>
                </a:cxn>
                <a:cxn ang="0">
                  <a:pos x="17" y="1120"/>
                </a:cxn>
                <a:cxn ang="0">
                  <a:pos x="9" y="888"/>
                </a:cxn>
              </a:cxnLst>
              <a:rect l="0" t="0" r="r" b="b"/>
              <a:pathLst>
                <a:path w="1105" h="1120">
                  <a:moveTo>
                    <a:pt x="9" y="888"/>
                  </a:moveTo>
                  <a:lnTo>
                    <a:pt x="1105" y="0"/>
                  </a:lnTo>
                  <a:lnTo>
                    <a:pt x="1081" y="256"/>
                  </a:lnTo>
                  <a:cubicBezTo>
                    <a:pt x="1014" y="373"/>
                    <a:pt x="882" y="560"/>
                    <a:pt x="705" y="704"/>
                  </a:cubicBezTo>
                  <a:cubicBezTo>
                    <a:pt x="528" y="848"/>
                    <a:pt x="133" y="1089"/>
                    <a:pt x="17" y="1120"/>
                  </a:cubicBezTo>
                  <a:cubicBezTo>
                    <a:pt x="0" y="1038"/>
                    <a:pt x="9" y="888"/>
                    <a:pt x="9" y="888"/>
                  </a:cubicBezTo>
                  <a:close/>
                </a:path>
              </a:pathLst>
            </a:custGeom>
            <a:gradFill rotWithShape="0">
              <a:gsLst>
                <a:gs pos="0">
                  <a:srgbClr val="90A8B0">
                    <a:gamma/>
                    <a:tint val="45490"/>
                    <a:invGamma/>
                  </a:srgbClr>
                </a:gs>
                <a:gs pos="100000">
                  <a:srgbClr val="90A8B0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defTabSz="1828800" hangingPunct="1"/>
              <a:endParaRPr lang="uk-UA" sz="36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804" name="Arc 12"/>
            <p:cNvSpPr>
              <a:spLocks/>
            </p:cNvSpPr>
            <p:nvPr/>
          </p:nvSpPr>
          <p:spPr bwMode="gray">
            <a:xfrm rot="-1060795">
              <a:off x="2840" y="1897"/>
              <a:ext cx="1719" cy="1171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18016 w 18016"/>
                <a:gd name="T1" fmla="*/ 11915 h 21282"/>
                <a:gd name="T2" fmla="*/ 3695 w 18016"/>
                <a:gd name="T3" fmla="*/ 21282 h 21282"/>
                <a:gd name="T4" fmla="*/ 0 w 18016"/>
                <a:gd name="T5" fmla="*/ 0 h 21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016" h="21282" fill="none" extrusionOk="0">
                  <a:moveTo>
                    <a:pt x="18016" y="11915"/>
                  </a:moveTo>
                  <a:cubicBezTo>
                    <a:pt x="14735" y="16875"/>
                    <a:pt x="9554" y="20264"/>
                    <a:pt x="3694" y="21281"/>
                  </a:cubicBezTo>
                </a:path>
                <a:path w="18016" h="21282" stroke="0" extrusionOk="0">
                  <a:moveTo>
                    <a:pt x="18016" y="11915"/>
                  </a:moveTo>
                  <a:cubicBezTo>
                    <a:pt x="14735" y="16875"/>
                    <a:pt x="9554" y="20264"/>
                    <a:pt x="3694" y="21281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90A8B0">
                    <a:gamma/>
                    <a:shade val="46275"/>
                    <a:invGamma/>
                  </a:srgbClr>
                </a:gs>
                <a:gs pos="100000">
                  <a:srgbClr val="90A8B0"/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l" defTabSz="1828800" hangingPunct="1"/>
              <a:endParaRPr lang="uk-UA" sz="36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805" name="Freeform 13"/>
            <p:cNvSpPr>
              <a:spLocks/>
            </p:cNvSpPr>
            <p:nvPr/>
          </p:nvSpPr>
          <p:spPr bwMode="gray">
            <a:xfrm>
              <a:off x="2819" y="2496"/>
              <a:ext cx="648" cy="305"/>
            </a:xfrm>
            <a:custGeom>
              <a:avLst/>
              <a:gdLst/>
              <a:ahLst/>
              <a:cxnLst>
                <a:cxn ang="0">
                  <a:pos x="648" y="632"/>
                </a:cxn>
                <a:cxn ang="0">
                  <a:pos x="648" y="928"/>
                </a:cxn>
                <a:cxn ang="0">
                  <a:pos x="0" y="64"/>
                </a:cxn>
                <a:cxn ang="0">
                  <a:pos x="96" y="0"/>
                </a:cxn>
                <a:cxn ang="0">
                  <a:pos x="648" y="632"/>
                </a:cxn>
              </a:cxnLst>
              <a:rect l="0" t="0" r="r" b="b"/>
              <a:pathLst>
                <a:path w="648" h="928">
                  <a:moveTo>
                    <a:pt x="648" y="632"/>
                  </a:moveTo>
                  <a:lnTo>
                    <a:pt x="648" y="928"/>
                  </a:lnTo>
                  <a:lnTo>
                    <a:pt x="0" y="64"/>
                  </a:lnTo>
                  <a:lnTo>
                    <a:pt x="96" y="0"/>
                  </a:lnTo>
                  <a:lnTo>
                    <a:pt x="648" y="632"/>
                  </a:lnTo>
                  <a:close/>
                </a:path>
              </a:pathLst>
            </a:custGeom>
            <a:gradFill rotWithShape="1">
              <a:gsLst>
                <a:gs pos="0">
                  <a:srgbClr val="90A8B0">
                    <a:gamma/>
                    <a:tint val="45490"/>
                    <a:invGamma/>
                  </a:srgbClr>
                </a:gs>
                <a:gs pos="100000">
                  <a:srgbClr val="90A8B0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defTabSz="1828800" hangingPunct="1"/>
              <a:endParaRPr lang="uk-UA" sz="36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806" name="Oval 14"/>
            <p:cNvSpPr>
              <a:spLocks noChangeArrowheads="1"/>
            </p:cNvSpPr>
            <p:nvPr/>
          </p:nvSpPr>
          <p:spPr bwMode="gray">
            <a:xfrm rot="-998297">
              <a:off x="1846" y="1830"/>
              <a:ext cx="1698" cy="844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000000">
                    <a:gamma/>
                    <a:tint val="24314"/>
                    <a:invGamma/>
                  </a:srgbClr>
                </a:gs>
                <a:gs pos="100000">
                  <a:srgbClr val="000000"/>
                </a:gs>
              </a:gsLst>
              <a:lin ang="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l" defTabSz="1828800" hangingPunct="1"/>
              <a:endParaRPr lang="uk-UA" sz="36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807" name="Text Box 15"/>
            <p:cNvSpPr txBox="1">
              <a:spLocks noChangeArrowheads="1"/>
            </p:cNvSpPr>
            <p:nvPr/>
          </p:nvSpPr>
          <p:spPr bwMode="gray">
            <a:xfrm>
              <a:off x="1382" y="2309"/>
              <a:ext cx="171" cy="2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1828800" eaLnBrk="0"/>
              <a:r>
                <a:rPr lang="uk-UA" sz="2800" b="1" kern="1200" dirty="0">
                  <a:solidFill>
                    <a:srgbClr val="FEFEFE"/>
                  </a:solidFill>
                  <a:latin typeface="Calibri"/>
                </a:rPr>
                <a:t>5</a:t>
              </a:r>
              <a:endParaRPr lang="en-US" sz="2800" b="1" kern="1200" dirty="0">
                <a:solidFill>
                  <a:srgbClr val="FEFEFE"/>
                </a:solidFill>
                <a:latin typeface="Calibri"/>
              </a:endParaRPr>
            </a:p>
          </p:txBody>
        </p:sp>
        <p:sp>
          <p:nvSpPr>
            <p:cNvPr id="33808" name="Text Box 16"/>
            <p:cNvSpPr txBox="1">
              <a:spLocks noChangeArrowheads="1"/>
            </p:cNvSpPr>
            <p:nvPr/>
          </p:nvSpPr>
          <p:spPr bwMode="gray">
            <a:xfrm>
              <a:off x="2583" y="1544"/>
              <a:ext cx="171" cy="2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1828800" eaLnBrk="0"/>
              <a:r>
                <a:rPr lang="uk-UA" sz="2800" b="1" kern="1200" dirty="0">
                  <a:solidFill>
                    <a:srgbClr val="FEFEFE"/>
                  </a:solidFill>
                  <a:latin typeface="Calibri"/>
                </a:rPr>
                <a:t>1</a:t>
              </a:r>
              <a:endParaRPr lang="en-US" sz="2800" b="1" kern="1200" dirty="0">
                <a:solidFill>
                  <a:srgbClr val="FEFEFE"/>
                </a:solidFill>
                <a:latin typeface="Calibri"/>
              </a:endParaRPr>
            </a:p>
          </p:txBody>
        </p:sp>
        <p:sp>
          <p:nvSpPr>
            <p:cNvPr id="33809" name="Text Box 17"/>
            <p:cNvSpPr txBox="1">
              <a:spLocks noChangeArrowheads="1"/>
            </p:cNvSpPr>
            <p:nvPr/>
          </p:nvSpPr>
          <p:spPr bwMode="gray">
            <a:xfrm>
              <a:off x="3733" y="1734"/>
              <a:ext cx="171" cy="2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1828800" eaLnBrk="0"/>
              <a:r>
                <a:rPr lang="uk-UA" sz="2800" b="1" kern="1200" dirty="0">
                  <a:solidFill>
                    <a:srgbClr val="FEFEFE"/>
                  </a:solidFill>
                  <a:latin typeface="Calibri"/>
                </a:rPr>
                <a:t>2</a:t>
              </a:r>
              <a:endParaRPr lang="en-US" sz="2800" b="1" kern="1200" dirty="0">
                <a:solidFill>
                  <a:srgbClr val="FEFEFE"/>
                </a:solidFill>
                <a:latin typeface="Calibri"/>
              </a:endParaRPr>
            </a:p>
          </p:txBody>
        </p:sp>
        <p:sp>
          <p:nvSpPr>
            <p:cNvPr id="33810" name="Text Box 18"/>
            <p:cNvSpPr txBox="1">
              <a:spLocks noChangeArrowheads="1"/>
            </p:cNvSpPr>
            <p:nvPr/>
          </p:nvSpPr>
          <p:spPr bwMode="gray">
            <a:xfrm>
              <a:off x="3541" y="2502"/>
              <a:ext cx="171" cy="2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1828800" eaLnBrk="0"/>
              <a:r>
                <a:rPr lang="uk-UA" sz="2800" b="1" kern="1200" dirty="0">
                  <a:solidFill>
                    <a:srgbClr val="FEFEFE"/>
                  </a:solidFill>
                  <a:latin typeface="Calibri"/>
                </a:rPr>
                <a:t>3</a:t>
              </a:r>
              <a:endParaRPr lang="en-US" sz="2800" b="1" kern="1200" dirty="0">
                <a:solidFill>
                  <a:srgbClr val="FEFEFE"/>
                </a:solidFill>
                <a:latin typeface="Calibri"/>
              </a:endParaRPr>
            </a:p>
          </p:txBody>
        </p:sp>
        <p:sp>
          <p:nvSpPr>
            <p:cNvPr id="33811" name="Text Box 19"/>
            <p:cNvSpPr txBox="1">
              <a:spLocks noChangeArrowheads="1"/>
            </p:cNvSpPr>
            <p:nvPr/>
          </p:nvSpPr>
          <p:spPr bwMode="gray">
            <a:xfrm>
              <a:off x="2150" y="2934"/>
              <a:ext cx="171" cy="2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1828800" eaLnBrk="0"/>
              <a:r>
                <a:rPr lang="uk-UA" sz="2800" b="1" kern="1200" dirty="0">
                  <a:solidFill>
                    <a:srgbClr val="FEFEFE"/>
                  </a:solidFill>
                  <a:latin typeface="Calibri"/>
                </a:rPr>
                <a:t>4</a:t>
              </a:r>
              <a:endParaRPr lang="en-US" sz="2800" b="1" kern="1200" dirty="0">
                <a:solidFill>
                  <a:srgbClr val="FEFEFE"/>
                </a:solidFill>
                <a:latin typeface="Calibri"/>
              </a:endParaRPr>
            </a:p>
          </p:txBody>
        </p:sp>
        <p:sp>
          <p:nvSpPr>
            <p:cNvPr id="33812" name="Freeform 20"/>
            <p:cNvSpPr>
              <a:spLocks/>
            </p:cNvSpPr>
            <p:nvPr/>
          </p:nvSpPr>
          <p:spPr bwMode="gray">
            <a:xfrm>
              <a:off x="2768" y="2632"/>
              <a:ext cx="544" cy="68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256" y="528"/>
                </a:cxn>
                <a:cxn ang="0">
                  <a:pos x="264" y="680"/>
                </a:cxn>
                <a:cxn ang="0">
                  <a:pos x="448" y="624"/>
                </a:cxn>
                <a:cxn ang="0">
                  <a:pos x="544" y="576"/>
                </a:cxn>
                <a:cxn ang="0">
                  <a:pos x="112" y="0"/>
                </a:cxn>
                <a:cxn ang="0">
                  <a:pos x="0" y="16"/>
                </a:cxn>
              </a:cxnLst>
              <a:rect l="0" t="0" r="r" b="b"/>
              <a:pathLst>
                <a:path w="544" h="680">
                  <a:moveTo>
                    <a:pt x="0" y="16"/>
                  </a:moveTo>
                  <a:lnTo>
                    <a:pt x="256" y="528"/>
                  </a:lnTo>
                  <a:lnTo>
                    <a:pt x="264" y="680"/>
                  </a:lnTo>
                  <a:lnTo>
                    <a:pt x="448" y="624"/>
                  </a:lnTo>
                  <a:lnTo>
                    <a:pt x="544" y="576"/>
                  </a:lnTo>
                  <a:lnTo>
                    <a:pt x="112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702424">
                <a:alpha val="50000"/>
              </a:srgb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defTabSz="1828800" hangingPunct="1"/>
              <a:endParaRPr lang="uk-UA" sz="36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813" name="Oval 21"/>
            <p:cNvSpPr>
              <a:spLocks noChangeArrowheads="1"/>
            </p:cNvSpPr>
            <p:nvPr/>
          </p:nvSpPr>
          <p:spPr bwMode="gray">
            <a:xfrm rot="-998297">
              <a:off x="1910" y="1989"/>
              <a:ext cx="1629" cy="687"/>
            </a:xfrm>
            <a:prstGeom prst="ellipse">
              <a:avLst/>
            </a:prstGeom>
            <a:solidFill>
              <a:srgbClr val="FFFFFF"/>
            </a:soli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l" defTabSz="1828800" hangingPunct="1"/>
              <a:endParaRPr lang="uk-UA" sz="3600" kern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3814" name="Text Box 22"/>
          <p:cNvSpPr txBox="1">
            <a:spLocks noChangeArrowheads="1"/>
          </p:cNvSpPr>
          <p:nvPr/>
        </p:nvSpPr>
        <p:spPr bwMode="auto">
          <a:xfrm>
            <a:off x="15072321" y="2969568"/>
            <a:ext cx="4232274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828800" hangingPunct="1"/>
            <a:r>
              <a:rPr lang="uk-UA" sz="2800" kern="120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Зміст посібника систематизовано за 7-ма освітніми лініями</a:t>
            </a:r>
            <a:endParaRPr lang="en-US" sz="2800" kern="12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cxnSp>
        <p:nvCxnSpPr>
          <p:cNvPr id="33815" name="AutoShape 23"/>
          <p:cNvCxnSpPr>
            <a:cxnSpLocks noChangeShapeType="1"/>
          </p:cNvCxnSpPr>
          <p:nvPr/>
        </p:nvCxnSpPr>
        <p:spPr bwMode="auto">
          <a:xfrm rot="10800000" flipV="1">
            <a:off x="14281150" y="3657601"/>
            <a:ext cx="384176" cy="590550"/>
          </a:xfrm>
          <a:prstGeom prst="bentConnector2">
            <a:avLst/>
          </a:prstGeom>
          <a:noFill/>
          <a:ln w="9525">
            <a:solidFill>
              <a:srgbClr val="292929"/>
            </a:solidFill>
            <a:miter lim="800000"/>
            <a:headEnd/>
            <a:tailEnd/>
          </a:ln>
          <a:effectLst/>
        </p:spPr>
      </p:cxnSp>
      <p:sp>
        <p:nvSpPr>
          <p:cNvPr id="33816" name="Text Box 24"/>
          <p:cNvSpPr txBox="1">
            <a:spLocks noChangeArrowheads="1"/>
          </p:cNvSpPr>
          <p:nvPr/>
        </p:nvSpPr>
        <p:spPr bwMode="auto">
          <a:xfrm>
            <a:off x="3962401" y="4838701"/>
            <a:ext cx="3921126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828800" hangingPunct="1"/>
            <a:r>
              <a:rPr lang="uk-UA" sz="2800" kern="120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Широко застосовані ігрові методики та методи технології успіху</a:t>
            </a:r>
            <a:endParaRPr lang="en-US" sz="2800" kern="12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cxnSp>
        <p:nvCxnSpPr>
          <p:cNvPr id="33817" name="AutoShape 25"/>
          <p:cNvCxnSpPr>
            <a:cxnSpLocks noChangeShapeType="1"/>
          </p:cNvCxnSpPr>
          <p:nvPr/>
        </p:nvCxnSpPr>
        <p:spPr bwMode="auto">
          <a:xfrm>
            <a:off x="7883527" y="5073651"/>
            <a:ext cx="358774" cy="590550"/>
          </a:xfrm>
          <a:prstGeom prst="bentConnector2">
            <a:avLst/>
          </a:prstGeom>
          <a:noFill/>
          <a:ln w="9525">
            <a:solidFill>
              <a:srgbClr val="292929"/>
            </a:solidFill>
            <a:miter lim="800000"/>
            <a:headEnd/>
            <a:tailEnd/>
          </a:ln>
          <a:effectLst/>
        </p:spPr>
      </p:cxnSp>
      <p:sp>
        <p:nvSpPr>
          <p:cNvPr id="33818" name="Text Box 26"/>
          <p:cNvSpPr txBox="1">
            <a:spLocks noChangeArrowheads="1"/>
          </p:cNvSpPr>
          <p:nvPr/>
        </p:nvSpPr>
        <p:spPr bwMode="auto">
          <a:xfrm>
            <a:off x="6575377" y="2249488"/>
            <a:ext cx="3883026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828800" hangingPunct="1"/>
            <a:r>
              <a:rPr lang="uk-UA" sz="2800" kern="120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За Державним  стандартом дошкільної освіти України </a:t>
            </a:r>
            <a:endParaRPr lang="en-US" sz="2800" kern="12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cxnSp>
        <p:nvCxnSpPr>
          <p:cNvPr id="33819" name="AutoShape 27"/>
          <p:cNvCxnSpPr>
            <a:cxnSpLocks noChangeShapeType="1"/>
          </p:cNvCxnSpPr>
          <p:nvPr/>
        </p:nvCxnSpPr>
        <p:spPr bwMode="auto">
          <a:xfrm>
            <a:off x="10741026" y="3540127"/>
            <a:ext cx="355600" cy="590550"/>
          </a:xfrm>
          <a:prstGeom prst="bentConnector2">
            <a:avLst/>
          </a:prstGeom>
          <a:noFill/>
          <a:ln w="9525">
            <a:solidFill>
              <a:srgbClr val="292929"/>
            </a:solidFill>
            <a:miter lim="800000"/>
            <a:headEnd/>
            <a:tailEnd/>
          </a:ln>
          <a:effectLst/>
        </p:spPr>
      </p:cxnSp>
      <p:sp>
        <p:nvSpPr>
          <p:cNvPr id="33820" name="Text Box 28"/>
          <p:cNvSpPr txBox="1">
            <a:spLocks noChangeArrowheads="1"/>
          </p:cNvSpPr>
          <p:nvPr/>
        </p:nvSpPr>
        <p:spPr bwMode="auto">
          <a:xfrm>
            <a:off x="15936416" y="6713984"/>
            <a:ext cx="5040560" cy="22467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828800" hangingPunct="1"/>
            <a:r>
              <a:rPr lang="uk-UA" sz="2800" b="1" kern="120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Матеріал поданий у форматі календаря, що дозволяє сплановано, протягом навчального року працювати по темі</a:t>
            </a:r>
            <a:endParaRPr lang="en-US" sz="2800" b="1" kern="12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cxnSp>
        <p:nvCxnSpPr>
          <p:cNvPr id="33821" name="AutoShape 29"/>
          <p:cNvCxnSpPr>
            <a:cxnSpLocks noChangeShapeType="1"/>
          </p:cNvCxnSpPr>
          <p:nvPr/>
        </p:nvCxnSpPr>
        <p:spPr bwMode="auto">
          <a:xfrm rot="10800000">
            <a:off x="14665327" y="6724650"/>
            <a:ext cx="984250" cy="942976"/>
          </a:xfrm>
          <a:prstGeom prst="bentConnector3">
            <a:avLst>
              <a:gd name="adj1" fmla="val 51259"/>
            </a:avLst>
          </a:prstGeom>
          <a:noFill/>
          <a:ln w="9525">
            <a:solidFill>
              <a:srgbClr val="292929"/>
            </a:solidFill>
            <a:miter lim="800000"/>
            <a:headEnd/>
            <a:tailEnd/>
          </a:ln>
          <a:effectLst/>
        </p:spPr>
      </p:cxnSp>
      <p:sp>
        <p:nvSpPr>
          <p:cNvPr id="33822" name="Text Box 30"/>
          <p:cNvSpPr txBox="1">
            <a:spLocks noChangeArrowheads="1"/>
          </p:cNvSpPr>
          <p:nvPr/>
        </p:nvSpPr>
        <p:spPr bwMode="auto">
          <a:xfrm>
            <a:off x="3983088" y="8010129"/>
            <a:ext cx="3657600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828800" hangingPunct="1"/>
            <a:r>
              <a:rPr lang="uk-UA" sz="2800" kern="120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Є методичний супровід  для вихователя</a:t>
            </a:r>
            <a:endParaRPr lang="en-US" sz="2800" kern="12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cxnSp>
        <p:nvCxnSpPr>
          <p:cNvPr id="33823" name="AutoShape 31"/>
          <p:cNvCxnSpPr>
            <a:cxnSpLocks noChangeShapeType="1"/>
            <a:stCxn id="33822" idx="3"/>
            <a:endCxn id="33811" idx="2"/>
          </p:cNvCxnSpPr>
          <p:nvPr/>
        </p:nvCxnSpPr>
        <p:spPr bwMode="auto">
          <a:xfrm flipV="1">
            <a:off x="7640688" y="7974332"/>
            <a:ext cx="2714376" cy="728295"/>
          </a:xfrm>
          <a:prstGeom prst="bentConnector2">
            <a:avLst/>
          </a:prstGeom>
          <a:noFill/>
          <a:ln w="9525">
            <a:solidFill>
              <a:srgbClr val="292929"/>
            </a:solidFill>
            <a:miter lim="800000"/>
            <a:headEnd/>
            <a:tailEnd/>
          </a:ln>
          <a:effectLst/>
        </p:spPr>
      </p:cxn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5486401" y="9385304"/>
            <a:ext cx="12719050" cy="3734748"/>
            <a:chOff x="816" y="2875"/>
            <a:chExt cx="4006" cy="1076"/>
          </a:xfrm>
        </p:grpSpPr>
        <p:grpSp>
          <p:nvGrpSpPr>
            <p:cNvPr id="4" name="Group 33"/>
            <p:cNvGrpSpPr>
              <a:grpSpLocks/>
            </p:cNvGrpSpPr>
            <p:nvPr/>
          </p:nvGrpSpPr>
          <p:grpSpPr bwMode="auto">
            <a:xfrm>
              <a:off x="816" y="3024"/>
              <a:ext cx="4006" cy="927"/>
              <a:chOff x="720" y="2987"/>
              <a:chExt cx="4006" cy="927"/>
            </a:xfrm>
          </p:grpSpPr>
          <p:sp>
            <p:nvSpPr>
              <p:cNvPr id="33826" name="AutoShape 34"/>
              <p:cNvSpPr>
                <a:spLocks noChangeArrowheads="1"/>
              </p:cNvSpPr>
              <p:nvPr/>
            </p:nvSpPr>
            <p:spPr bwMode="gray">
              <a:xfrm>
                <a:off x="720" y="3258"/>
                <a:ext cx="1330" cy="656"/>
              </a:xfrm>
              <a:prstGeom prst="bevel">
                <a:avLst>
                  <a:gd name="adj" fmla="val 1648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DDDDDD">
                      <a:gamma/>
                      <a:tint val="33333"/>
                      <a:invGamma/>
                    </a:srgbClr>
                  </a:gs>
                  <a:gs pos="100000">
                    <a:srgbClr val="DDDDDD"/>
                  </a:gs>
                </a:gsLst>
                <a:lin ang="27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defTabSz="1828800" hangingPunct="1"/>
                <a:endParaRPr lang="uk-UA" sz="36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827" name="AutoShape 35"/>
              <p:cNvSpPr>
                <a:spLocks noChangeArrowheads="1"/>
              </p:cNvSpPr>
              <p:nvPr/>
            </p:nvSpPr>
            <p:spPr bwMode="gray">
              <a:xfrm>
                <a:off x="720" y="2989"/>
                <a:ext cx="1330" cy="269"/>
              </a:xfrm>
              <a:prstGeom prst="bevel">
                <a:avLst>
                  <a:gd name="adj" fmla="val 3718"/>
                </a:avLst>
              </a:prstGeom>
              <a:solidFill>
                <a:schemeClr val="accent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defTabSz="1828800" hangingPunct="1"/>
                <a:endParaRPr lang="uk-UA" sz="36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828" name="AutoShape 36"/>
              <p:cNvSpPr>
                <a:spLocks noChangeArrowheads="1"/>
              </p:cNvSpPr>
              <p:nvPr/>
            </p:nvSpPr>
            <p:spPr bwMode="gray">
              <a:xfrm>
                <a:off x="2064" y="3258"/>
                <a:ext cx="1330" cy="656"/>
              </a:xfrm>
              <a:prstGeom prst="bevel">
                <a:avLst>
                  <a:gd name="adj" fmla="val 1648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DDDDDD">
                      <a:gamma/>
                      <a:tint val="33333"/>
                      <a:invGamma/>
                    </a:srgbClr>
                  </a:gs>
                  <a:gs pos="100000">
                    <a:srgbClr val="DDDDDD"/>
                  </a:gs>
                </a:gsLst>
                <a:lin ang="27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defTabSz="1828800" hangingPunct="1"/>
                <a:endParaRPr lang="uk-UA" sz="36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829" name="AutoShape 37"/>
              <p:cNvSpPr>
                <a:spLocks noChangeArrowheads="1"/>
              </p:cNvSpPr>
              <p:nvPr/>
            </p:nvSpPr>
            <p:spPr bwMode="gray">
              <a:xfrm>
                <a:off x="2064" y="2989"/>
                <a:ext cx="1330" cy="269"/>
              </a:xfrm>
              <a:prstGeom prst="bevel">
                <a:avLst>
                  <a:gd name="adj" fmla="val 3718"/>
                </a:avLst>
              </a:prstGeom>
              <a:solidFill>
                <a:schemeClr val="accent2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defTabSz="1828800" hangingPunct="1"/>
                <a:endParaRPr lang="uk-UA" sz="36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830" name="Rectangle 38"/>
              <p:cNvSpPr>
                <a:spLocks noChangeArrowheads="1"/>
              </p:cNvSpPr>
              <p:nvPr/>
            </p:nvSpPr>
            <p:spPr bwMode="gray">
              <a:xfrm>
                <a:off x="1160" y="3018"/>
                <a:ext cx="452" cy="1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1828800" hangingPunct="1"/>
                <a:r>
                  <a:rPr lang="uk-UA" sz="2800" b="1" kern="1200" dirty="0">
                    <a:solidFill>
                      <a:srgbClr val="1C1C1C"/>
                    </a:solidFill>
                    <a:latin typeface="Calibri"/>
                  </a:rPr>
                  <a:t>Підхід 1</a:t>
                </a:r>
                <a:endParaRPr lang="en-US" sz="2800" b="1" kern="1200" dirty="0">
                  <a:solidFill>
                    <a:srgbClr val="1C1C1C"/>
                  </a:solidFill>
                  <a:latin typeface="Calibri"/>
                </a:endParaRPr>
              </a:p>
            </p:txBody>
          </p:sp>
          <p:sp>
            <p:nvSpPr>
              <p:cNvPr id="33831" name="Rectangle 39"/>
              <p:cNvSpPr>
                <a:spLocks noChangeArrowheads="1"/>
              </p:cNvSpPr>
              <p:nvPr/>
            </p:nvSpPr>
            <p:spPr bwMode="gray">
              <a:xfrm>
                <a:off x="2504" y="3024"/>
                <a:ext cx="452" cy="1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1828800" hangingPunct="1"/>
                <a:r>
                  <a:rPr lang="uk-UA" sz="2800" b="1" kern="1200" dirty="0">
                    <a:solidFill>
                      <a:srgbClr val="1C1C1C"/>
                    </a:solidFill>
                    <a:latin typeface="Calibri"/>
                  </a:rPr>
                  <a:t>Підхід 2</a:t>
                </a:r>
                <a:endParaRPr lang="en-US" sz="2800" b="1" kern="1200" dirty="0">
                  <a:solidFill>
                    <a:srgbClr val="1C1C1C"/>
                  </a:solidFill>
                  <a:latin typeface="Calibri"/>
                </a:endParaRPr>
              </a:p>
            </p:txBody>
          </p:sp>
          <p:sp>
            <p:nvSpPr>
              <p:cNvPr id="33832" name="Rectangle 40"/>
              <p:cNvSpPr>
                <a:spLocks noChangeArrowheads="1"/>
              </p:cNvSpPr>
              <p:nvPr/>
            </p:nvSpPr>
            <p:spPr bwMode="gray">
              <a:xfrm>
                <a:off x="745" y="3267"/>
                <a:ext cx="1282" cy="45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defTabSz="1828800" eaLnBrk="0"/>
                <a:r>
                  <a:rPr lang="uk-UA" sz="2400" kern="1200" dirty="0">
                    <a:solidFill>
                      <a:prstClr val="black"/>
                    </a:solidFill>
                    <a:latin typeface="Calibri"/>
                  </a:rPr>
                  <a:t>Усі завдання підібрані відповідно до вікових можливостей дітей на основі компетентнісного підходу</a:t>
                </a:r>
                <a:endParaRPr lang="uk-UA" sz="2400" kern="1200" dirty="0">
                  <a:solidFill>
                    <a:srgbClr val="1C1C1C"/>
                  </a:solidFill>
                  <a:latin typeface="Calibri"/>
                </a:endParaRPr>
              </a:p>
            </p:txBody>
          </p:sp>
          <p:sp>
            <p:nvSpPr>
              <p:cNvPr id="33833" name="Rectangle 41"/>
              <p:cNvSpPr>
                <a:spLocks noChangeArrowheads="1"/>
              </p:cNvSpPr>
              <p:nvPr/>
            </p:nvSpPr>
            <p:spPr bwMode="gray">
              <a:xfrm>
                <a:off x="2016" y="3221"/>
                <a:ext cx="1361" cy="55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defTabSz="1828800" eaLnBrk="0"/>
                <a:r>
                  <a:rPr lang="uk-UA" sz="2400" kern="1200" dirty="0">
                    <a:solidFill>
                      <a:prstClr val="black"/>
                    </a:solidFill>
                    <a:latin typeface="Calibri"/>
                  </a:rPr>
                  <a:t>Завдання спрямовані на досягнення цілей: щоб дитина поводилася самостійно і конструктивно в різних соціальних і життєвих ситуаціях</a:t>
                </a:r>
                <a:endParaRPr lang="uk-UA" sz="2400" kern="1200" dirty="0">
                  <a:solidFill>
                    <a:srgbClr val="1C1C1C"/>
                  </a:solidFill>
                  <a:latin typeface="Calibri"/>
                </a:endParaRPr>
              </a:p>
            </p:txBody>
          </p:sp>
          <p:sp>
            <p:nvSpPr>
              <p:cNvPr id="33834" name="AutoShape 42"/>
              <p:cNvSpPr>
                <a:spLocks noChangeArrowheads="1"/>
              </p:cNvSpPr>
              <p:nvPr/>
            </p:nvSpPr>
            <p:spPr bwMode="gray">
              <a:xfrm>
                <a:off x="3396" y="3256"/>
                <a:ext cx="1330" cy="656"/>
              </a:xfrm>
              <a:prstGeom prst="bevel">
                <a:avLst>
                  <a:gd name="adj" fmla="val 1648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DDDDDD">
                      <a:gamma/>
                      <a:tint val="33333"/>
                      <a:invGamma/>
                    </a:srgbClr>
                  </a:gs>
                  <a:gs pos="100000">
                    <a:srgbClr val="DDDDDD"/>
                  </a:gs>
                </a:gsLst>
                <a:lin ang="27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defTabSz="1828800" hangingPunct="1"/>
                <a:endParaRPr lang="uk-UA" sz="36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835" name="AutoShape 43"/>
              <p:cNvSpPr>
                <a:spLocks noChangeArrowheads="1"/>
              </p:cNvSpPr>
              <p:nvPr/>
            </p:nvSpPr>
            <p:spPr bwMode="gray">
              <a:xfrm>
                <a:off x="3396" y="2987"/>
                <a:ext cx="1330" cy="269"/>
              </a:xfrm>
              <a:prstGeom prst="bevel">
                <a:avLst>
                  <a:gd name="adj" fmla="val 3718"/>
                </a:avLst>
              </a:prstGeom>
              <a:solidFill>
                <a:schemeClr val="hlink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defTabSz="1828800" hangingPunct="1"/>
                <a:endParaRPr lang="uk-UA" sz="36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836" name="Rectangle 44"/>
              <p:cNvSpPr>
                <a:spLocks noChangeArrowheads="1"/>
              </p:cNvSpPr>
              <p:nvPr/>
            </p:nvSpPr>
            <p:spPr bwMode="gray">
              <a:xfrm>
                <a:off x="3836" y="3022"/>
                <a:ext cx="452" cy="1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1828800" hangingPunct="1"/>
                <a:r>
                  <a:rPr lang="uk-UA" sz="2800" b="1" kern="1200" dirty="0">
                    <a:solidFill>
                      <a:srgbClr val="1C1C1C"/>
                    </a:solidFill>
                    <a:latin typeface="Calibri"/>
                  </a:rPr>
                  <a:t>Підхід 3</a:t>
                </a:r>
                <a:endParaRPr lang="en-US" sz="2800" b="1" kern="1200" dirty="0">
                  <a:solidFill>
                    <a:srgbClr val="1C1C1C"/>
                  </a:solidFill>
                  <a:latin typeface="Calibri"/>
                </a:endParaRPr>
              </a:p>
            </p:txBody>
          </p:sp>
          <p:sp>
            <p:nvSpPr>
              <p:cNvPr id="33837" name="Rectangle 45"/>
              <p:cNvSpPr>
                <a:spLocks noChangeArrowheads="1"/>
              </p:cNvSpPr>
              <p:nvPr/>
            </p:nvSpPr>
            <p:spPr bwMode="gray">
              <a:xfrm>
                <a:off x="3331" y="3267"/>
                <a:ext cx="1373" cy="55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defTabSz="1828800" eaLnBrk="0"/>
                <a:r>
                  <a:rPr lang="uk-UA" sz="2400" kern="1200" dirty="0">
                    <a:solidFill>
                      <a:prstClr val="black"/>
                    </a:solidFill>
                    <a:latin typeface="Calibri"/>
                  </a:rPr>
                  <a:t>Усі підібрані методики спрямовані на розвиток творчого потенціалу дитини, що має свої особливості у дошкільному дитинстві</a:t>
                </a:r>
                <a:endParaRPr lang="uk-UA" sz="2400" kern="1200" dirty="0">
                  <a:solidFill>
                    <a:srgbClr val="1C1C1C"/>
                  </a:solidFill>
                  <a:latin typeface="Calibri"/>
                </a:endParaRPr>
              </a:p>
            </p:txBody>
          </p:sp>
        </p:grpSp>
        <p:sp>
          <p:nvSpPr>
            <p:cNvPr id="33838" name="Freeform 46"/>
            <p:cNvSpPr>
              <a:spLocks/>
            </p:cNvSpPr>
            <p:nvPr/>
          </p:nvSpPr>
          <p:spPr bwMode="gray">
            <a:xfrm>
              <a:off x="816" y="2880"/>
              <a:ext cx="3984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24" y="0"/>
                </a:cxn>
                <a:cxn ang="0">
                  <a:pos x="3529" y="0"/>
                </a:cxn>
                <a:cxn ang="0">
                  <a:pos x="3984" y="144"/>
                </a:cxn>
                <a:cxn ang="0">
                  <a:pos x="0" y="144"/>
                </a:cxn>
              </a:cxnLst>
              <a:rect l="0" t="0" r="r" b="b"/>
              <a:pathLst>
                <a:path w="3984" h="144">
                  <a:moveTo>
                    <a:pt x="0" y="144"/>
                  </a:moveTo>
                  <a:lnTo>
                    <a:pt x="624" y="0"/>
                  </a:lnTo>
                  <a:lnTo>
                    <a:pt x="3529" y="0"/>
                  </a:lnTo>
                  <a:lnTo>
                    <a:pt x="3984" y="144"/>
                  </a:lnTo>
                  <a:lnTo>
                    <a:pt x="0" y="144"/>
                  </a:lnTo>
                  <a:close/>
                </a:path>
              </a:pathLst>
            </a:custGeom>
            <a:gradFill rotWithShape="1">
              <a:gsLst>
                <a:gs pos="0">
                  <a:srgbClr val="C0C0C0"/>
                </a:gs>
                <a:gs pos="50000">
                  <a:srgbClr val="C0C0C0">
                    <a:gamma/>
                    <a:tint val="51373"/>
                    <a:invGamma/>
                  </a:srgbClr>
                </a:gs>
                <a:gs pos="100000">
                  <a:srgbClr val="C0C0C0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l" defTabSz="1828800" hangingPunct="1"/>
              <a:endParaRPr lang="uk-UA" sz="36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839" name="Line 47"/>
            <p:cNvSpPr>
              <a:spLocks noChangeShapeType="1"/>
            </p:cNvSpPr>
            <p:nvPr/>
          </p:nvSpPr>
          <p:spPr bwMode="gray">
            <a:xfrm flipV="1">
              <a:off x="2158" y="2875"/>
              <a:ext cx="118" cy="130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ffectLst>
              <a:outerShdw dist="28398" dir="9206097" algn="ctr" rotWithShape="0">
                <a:schemeClr val="tx1">
                  <a:alpha val="50000"/>
                </a:schemeClr>
              </a:outerShdw>
            </a:effectLst>
          </p:spPr>
          <p:txBody>
            <a:bodyPr/>
            <a:lstStyle/>
            <a:p>
              <a:pPr algn="l" defTabSz="1828800" hangingPunct="1"/>
              <a:endParaRPr lang="uk-UA" sz="36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840" name="Line 48"/>
            <p:cNvSpPr>
              <a:spLocks noChangeShapeType="1"/>
            </p:cNvSpPr>
            <p:nvPr/>
          </p:nvSpPr>
          <p:spPr bwMode="gray">
            <a:xfrm flipH="1" flipV="1">
              <a:off x="3366" y="2878"/>
              <a:ext cx="120" cy="140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ffectLst>
              <a:outerShdw dist="12700" dir="10800000" algn="ctr" rotWithShape="0">
                <a:schemeClr val="tx1">
                  <a:alpha val="50000"/>
                </a:schemeClr>
              </a:outerShdw>
            </a:effectLst>
          </p:spPr>
          <p:txBody>
            <a:bodyPr/>
            <a:lstStyle/>
            <a:p>
              <a:pPr algn="l" defTabSz="1828800" hangingPunct="1"/>
              <a:endParaRPr lang="uk-UA" sz="3600" kern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Vesna_2020_cover (1).pdf" descr="Vesna_2020_cover (1)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03" y="-72255"/>
            <a:ext cx="19787394" cy="138605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3700623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8646F7-761B-4A5E-AD9A-7C377155A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522" y="0"/>
            <a:ext cx="10438217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748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Снимок экрана 2021-01-21 в 13.58.07.png" descr="Снимок экрана 2021-01-21 в 13.58.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902" y="51723"/>
            <a:ext cx="9750169" cy="136125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Снимок экрана 2021-01-21 в 13.58.49.png" descr="Снимок экрана 2021-01-21 в 13.58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861" y="61727"/>
            <a:ext cx="9538354" cy="135925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Снимок экрана 2021-01-21 в 13.55.32.png" descr="Снимок экрана 2021-01-21 в 13.55.3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187" y="1647"/>
            <a:ext cx="9847059" cy="137127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GraphPaper">
  <a:themeElements>
    <a:clrScheme name="GraphPaper">
      <a:dk1>
        <a:srgbClr val="008585"/>
      </a:dk1>
      <a:lt1>
        <a:srgbClr val="858585"/>
      </a:lt1>
      <a:dk2>
        <a:srgbClr val="5A554C"/>
      </a:dk2>
      <a:lt2>
        <a:srgbClr val="D8D7D7"/>
      </a:lt2>
      <a:accent1>
        <a:srgbClr val="3E93D7"/>
      </a:accent1>
      <a:accent2>
        <a:srgbClr val="67AB3C"/>
      </a:accent2>
      <a:accent3>
        <a:srgbClr val="D5A530"/>
      </a:accent3>
      <a:accent4>
        <a:srgbClr val="E17B2E"/>
      </a:accent4>
      <a:accent5>
        <a:srgbClr val="CC487C"/>
      </a:accent5>
      <a:accent6>
        <a:srgbClr val="4D45AC"/>
      </a:accent6>
      <a:hlink>
        <a:srgbClr val="0000FF"/>
      </a:hlink>
      <a:folHlink>
        <a:srgbClr val="FF00FF"/>
      </a:folHlink>
    </a:clrScheme>
    <a:fontScheme name="GraphPaper">
      <a:majorFont>
        <a:latin typeface="Marker Felt"/>
        <a:ea typeface="Marker Felt"/>
        <a:cs typeface="Marker Felt"/>
      </a:majorFont>
      <a:minorFont>
        <a:latin typeface="Marker Felt"/>
        <a:ea typeface="Marker Felt"/>
        <a:cs typeface="Marker Felt"/>
      </a:minorFont>
    </a:fontScheme>
    <a:fmtScheme name="Graph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313507"/>
            <a:satOff val="34334"/>
            <a:lumOff val="-8266"/>
            <a:alpha val="62000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5B1D4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858585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GraphPaper">
  <a:themeElements>
    <a:clrScheme name="GraphPaper">
      <a:dk1>
        <a:srgbClr val="000000"/>
      </a:dk1>
      <a:lt1>
        <a:srgbClr val="FFFFFF"/>
      </a:lt1>
      <a:dk2>
        <a:srgbClr val="5A554C"/>
      </a:dk2>
      <a:lt2>
        <a:srgbClr val="D8D7D7"/>
      </a:lt2>
      <a:accent1>
        <a:srgbClr val="3E93D7"/>
      </a:accent1>
      <a:accent2>
        <a:srgbClr val="67AB3C"/>
      </a:accent2>
      <a:accent3>
        <a:srgbClr val="D5A530"/>
      </a:accent3>
      <a:accent4>
        <a:srgbClr val="E17B2E"/>
      </a:accent4>
      <a:accent5>
        <a:srgbClr val="CC487C"/>
      </a:accent5>
      <a:accent6>
        <a:srgbClr val="4D45AC"/>
      </a:accent6>
      <a:hlink>
        <a:srgbClr val="0000FF"/>
      </a:hlink>
      <a:folHlink>
        <a:srgbClr val="FF00FF"/>
      </a:folHlink>
    </a:clrScheme>
    <a:fontScheme name="GraphPaper">
      <a:majorFont>
        <a:latin typeface="Marker Felt"/>
        <a:ea typeface="Marker Felt"/>
        <a:cs typeface="Marker Felt"/>
      </a:majorFont>
      <a:minorFont>
        <a:latin typeface="Marker Felt"/>
        <a:ea typeface="Marker Felt"/>
        <a:cs typeface="Marker Felt"/>
      </a:minorFont>
    </a:fontScheme>
    <a:fmtScheme name="Graph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313507"/>
            <a:satOff val="34334"/>
            <a:lumOff val="-8266"/>
            <a:alpha val="62000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5B1D4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858585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449</Words>
  <Application>Microsoft Office PowerPoint</Application>
  <PresentationFormat>Произвольный</PresentationFormat>
  <Paragraphs>41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Arial</vt:lpstr>
      <vt:lpstr>Calibri</vt:lpstr>
      <vt:lpstr>Helvetica Neue</vt:lpstr>
      <vt:lpstr>Marker Felt</vt:lpstr>
      <vt:lpstr>Open Sans</vt:lpstr>
      <vt:lpstr>Roboto</vt:lpstr>
      <vt:lpstr>Times New Roman</vt:lpstr>
      <vt:lpstr>GraphPaper</vt:lpstr>
      <vt:lpstr>Тема Office</vt:lpstr>
      <vt:lpstr>Презентация PowerPoint</vt:lpstr>
      <vt:lpstr>Навчально-методичний посібник  “Розвиваємо критичне мислення: календарик для малят” </vt:lpstr>
      <vt:lpstr>Актуальність вибору теми</vt:lpstr>
      <vt:lpstr>Особливості побудови посібника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 знайти і як замовити</vt:lpstr>
      <vt:lpstr>Посібники для працівників ЗДО</vt:lpstr>
      <vt:lpstr>Презентация PowerPoint</vt:lpstr>
      <vt:lpstr>https://medialiteracy.org.ua/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 A</cp:lastModifiedBy>
  <cp:revision>23</cp:revision>
  <dcterms:modified xsi:type="dcterms:W3CDTF">2021-01-28T11:33:44Z</dcterms:modified>
</cp:coreProperties>
</file>