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08" autoAdjust="0"/>
    <p:restoredTop sz="94660"/>
  </p:normalViewPr>
  <p:slideViewPr>
    <p:cSldViewPr snapToGrid="0">
      <p:cViewPr varScale="1">
        <p:scale>
          <a:sx n="75" d="100"/>
          <a:sy n="75" d="100"/>
        </p:scale>
        <p:origin x="13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aliteracy.org.ua/" TargetMode="Externa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chebniki.by/rus/katalog/5-9-klassy/id01883" TargetMode="External"/><Relationship Id="rId2" Type="http://schemas.openxmlformats.org/officeDocument/2006/relationships/hyperlink" Target="https://uchebniki.by/rus/katalog/10-11-klassy/@rlike/class=;10;&amp;subject=;obsh;&amp;group=;uc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staunik.info/sites/default/files/page/files/medyaadukacja_na_urokah_historyi_i_hramadaznaustva_2020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staunik.info/sites/default/files/page/files/materyyaly_kanferencyi.pdf" TargetMode="External"/><Relationship Id="rId2" Type="http://schemas.openxmlformats.org/officeDocument/2006/relationships/hyperlink" Target="https://drive.google.com/file/d/12zvky7Su-EHS3WcuB9t61zPW9PYcoarP/vie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staunik.info/mediatoolk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Заголовок 1"/>
          <p:cNvSpPr txBox="1">
            <a:spLocks noGrp="1"/>
          </p:cNvSpPr>
          <p:nvPr>
            <p:ph type="title"/>
          </p:nvPr>
        </p:nvSpPr>
        <p:spPr>
          <a:xfrm>
            <a:off x="457199" y="273050"/>
            <a:ext cx="3008315" cy="11620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dirty="0" err="1"/>
              <a:t>Ела</a:t>
            </a:r>
            <a:r>
              <a:rPr dirty="0"/>
              <a:t> </a:t>
            </a:r>
            <a:r>
              <a:rPr dirty="0" err="1"/>
              <a:t>Якубовська</a:t>
            </a:r>
            <a:endParaRPr dirty="0"/>
          </a:p>
        </p:txBody>
      </p:sp>
      <p:sp>
        <p:nvSpPr>
          <p:cNvPr id="96" name="Текст 5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 algn="ctr">
              <a:spcBef>
                <a:spcPts val="800"/>
              </a:spcBef>
              <a:buSzTx/>
              <a:buFontTx/>
              <a:buNone/>
              <a:defRPr sz="3600" b="1"/>
            </a:lvl1pPr>
          </a:lstStyle>
          <a:p>
            <a:r>
              <a:rPr dirty="0" err="1"/>
              <a:t>Посібник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вчителя</a:t>
            </a:r>
            <a:endParaRPr dirty="0"/>
          </a:p>
        </p:txBody>
      </p:sp>
      <p:pic>
        <p:nvPicPr>
          <p:cNvPr id="97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7" y="260647"/>
            <a:ext cx="4104458" cy="5803338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Номер слайда 2"/>
          <p:cNvSpPr txBox="1">
            <a:spLocks noGrp="1"/>
          </p:cNvSpPr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Заголовок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76655">
              <a:defRPr sz="2368"/>
            </a:lvl1pPr>
          </a:lstStyle>
          <a:p>
            <a:r>
              <a:t>Медіаосвіта, включена в шкільний курс, націлена майже на той самий результат, що й викладання багатьох предметів:</a:t>
            </a:r>
          </a:p>
        </p:txBody>
      </p:sp>
      <p:sp>
        <p:nvSpPr>
          <p:cNvPr id="101" name="Объект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розуміти явища та події, що відбуваються у навколишньому світі,</a:t>
            </a:r>
          </a:p>
          <a:p>
            <a:r>
              <a:t>мати необхідні знання, щоб пояснити їх,</a:t>
            </a:r>
          </a:p>
          <a:p>
            <a:r>
              <a:t>вміти використовувати ці знання на практиці.</a:t>
            </a:r>
          </a:p>
        </p:txBody>
      </p:sp>
      <p:sp>
        <p:nvSpPr>
          <p:cNvPr id="102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Заголовок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Зміст</a:t>
            </a:r>
          </a:p>
        </p:txBody>
      </p:sp>
      <p:grpSp>
        <p:nvGrpSpPr>
          <p:cNvPr id="115" name="Объект 6"/>
          <p:cNvGrpSpPr/>
          <p:nvPr/>
        </p:nvGrpSpPr>
        <p:grpSpPr>
          <a:xfrm>
            <a:off x="457200" y="1600751"/>
            <a:ext cx="8229602" cy="4178688"/>
            <a:chOff x="0" y="0"/>
            <a:chExt cx="8229601" cy="4178686"/>
          </a:xfrm>
        </p:grpSpPr>
        <p:sp>
          <p:nvSpPr>
            <p:cNvPr id="105" name="Линия"/>
            <p:cNvSpPr/>
            <p:nvPr/>
          </p:nvSpPr>
          <p:spPr>
            <a:xfrm>
              <a:off x="0" y="0"/>
              <a:ext cx="8229601" cy="0"/>
            </a:xfrm>
            <a:prstGeom prst="line">
              <a:avLst/>
            </a:prstGeom>
            <a:solidFill>
              <a:schemeClr val="accent1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" name="Можливості формування медіаграмотності на уроках фізики"/>
            <p:cNvSpPr txBox="1"/>
            <p:nvPr/>
          </p:nvSpPr>
          <p:spPr>
            <a:xfrm>
              <a:off x="0" y="14702"/>
              <a:ext cx="8229601" cy="884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r>
                <a:rPr dirty="0" err="1"/>
                <a:t>Можливості</a:t>
              </a:r>
              <a:r>
                <a:rPr dirty="0"/>
                <a:t> </a:t>
              </a:r>
              <a:r>
                <a:rPr dirty="0" err="1"/>
                <a:t>формування</a:t>
              </a:r>
              <a:r>
                <a:rPr dirty="0"/>
                <a:t> </a:t>
              </a:r>
              <a:r>
                <a:rPr dirty="0" err="1"/>
                <a:t>медіаграмотності</a:t>
              </a:r>
              <a:r>
                <a:rPr dirty="0"/>
                <a:t> </a:t>
              </a:r>
              <a:r>
                <a:rPr dirty="0" err="1"/>
                <a:t>на</a:t>
              </a:r>
              <a:r>
                <a:rPr dirty="0"/>
                <a:t> </a:t>
              </a:r>
              <a:r>
                <a:rPr lang="uk-UA" dirty="0"/>
                <a:t>заняттях з</a:t>
              </a:r>
              <a:r>
                <a:rPr dirty="0"/>
                <a:t> </a:t>
              </a:r>
              <a:r>
                <a:rPr dirty="0" err="1"/>
                <a:t>фізики</a:t>
              </a:r>
              <a:endParaRPr dirty="0"/>
            </a:p>
          </p:txBody>
        </p:sp>
        <p:sp>
          <p:nvSpPr>
            <p:cNvPr id="107" name="Линия"/>
            <p:cNvSpPr/>
            <p:nvPr/>
          </p:nvSpPr>
          <p:spPr>
            <a:xfrm>
              <a:off x="0" y="904971"/>
              <a:ext cx="8229601" cy="1"/>
            </a:xfrm>
            <a:prstGeom prst="line">
              <a:avLst/>
            </a:prstGeom>
            <a:solidFill>
              <a:schemeClr val="accent1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" name="Візуальна грамотність"/>
            <p:cNvSpPr txBox="1"/>
            <p:nvPr/>
          </p:nvSpPr>
          <p:spPr>
            <a:xfrm>
              <a:off x="0" y="904971"/>
              <a:ext cx="8229600" cy="558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r>
                <a:t>Візуальна грамотність</a:t>
              </a:r>
            </a:p>
          </p:txBody>
        </p:sp>
        <p:sp>
          <p:nvSpPr>
            <p:cNvPr id="109" name="Линия"/>
            <p:cNvSpPr/>
            <p:nvPr/>
          </p:nvSpPr>
          <p:spPr>
            <a:xfrm>
              <a:off x="0" y="1809942"/>
              <a:ext cx="8229601" cy="1"/>
            </a:xfrm>
            <a:prstGeom prst="line">
              <a:avLst/>
            </a:prstGeom>
            <a:solidFill>
              <a:schemeClr val="accent1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0" name="Рекламна грамотність"/>
            <p:cNvSpPr txBox="1"/>
            <p:nvPr/>
          </p:nvSpPr>
          <p:spPr>
            <a:xfrm>
              <a:off x="0" y="1809942"/>
              <a:ext cx="8229600" cy="558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r>
                <a:t>Рекламна грамотність</a:t>
              </a:r>
            </a:p>
          </p:txBody>
        </p:sp>
        <p:sp>
          <p:nvSpPr>
            <p:cNvPr id="111" name="Линия"/>
            <p:cNvSpPr/>
            <p:nvPr/>
          </p:nvSpPr>
          <p:spPr>
            <a:xfrm>
              <a:off x="0" y="2714915"/>
              <a:ext cx="8229601" cy="1"/>
            </a:xfrm>
            <a:prstGeom prst="line">
              <a:avLst/>
            </a:prstGeom>
            <a:solidFill>
              <a:schemeClr val="accent1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2" name="Новинна грамотність"/>
            <p:cNvSpPr txBox="1"/>
            <p:nvPr/>
          </p:nvSpPr>
          <p:spPr>
            <a:xfrm>
              <a:off x="0" y="2714915"/>
              <a:ext cx="8229600" cy="558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r>
                <a:t>Новинна грамотність</a:t>
              </a:r>
            </a:p>
          </p:txBody>
        </p:sp>
        <p:sp>
          <p:nvSpPr>
            <p:cNvPr id="113" name="Линия"/>
            <p:cNvSpPr/>
            <p:nvPr/>
          </p:nvSpPr>
          <p:spPr>
            <a:xfrm>
              <a:off x="0" y="3619885"/>
              <a:ext cx="8229601" cy="1"/>
            </a:xfrm>
            <a:prstGeom prst="line">
              <a:avLst/>
            </a:prstGeom>
            <a:solidFill>
              <a:schemeClr val="accent1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" name="Глосарій"/>
            <p:cNvSpPr txBox="1"/>
            <p:nvPr/>
          </p:nvSpPr>
          <p:spPr>
            <a:xfrm>
              <a:off x="0" y="3619885"/>
              <a:ext cx="8229600" cy="558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r>
                <a:t>Глосарій</a:t>
              </a:r>
            </a:p>
          </p:txBody>
        </p:sp>
      </p:grpSp>
      <p:sp>
        <p:nvSpPr>
          <p:cNvPr id="116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905255">
              <a:defRPr sz="3564"/>
            </a:lvl1pPr>
          </a:lstStyle>
          <a:p>
            <a:r>
              <a:rPr dirty="0" err="1"/>
              <a:t>Можливості</a:t>
            </a:r>
            <a:r>
              <a:rPr dirty="0"/>
              <a:t> </a:t>
            </a:r>
            <a:r>
              <a:rPr dirty="0" err="1"/>
              <a:t>формування</a:t>
            </a:r>
            <a:r>
              <a:rPr dirty="0"/>
              <a:t> </a:t>
            </a:r>
            <a:r>
              <a:rPr dirty="0" err="1"/>
              <a:t>медіаграмотності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lang="uk-UA" dirty="0"/>
              <a:t>заняттях з</a:t>
            </a:r>
            <a:r>
              <a:rPr dirty="0"/>
              <a:t> </a:t>
            </a:r>
            <a:r>
              <a:rPr dirty="0" err="1"/>
              <a:t>фізики</a:t>
            </a:r>
            <a:endParaRPr dirty="0"/>
          </a:p>
        </p:txBody>
      </p:sp>
      <p:sp>
        <p:nvSpPr>
          <p:cNvPr id="119" name="Объект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Уроки-конференції</a:t>
            </a:r>
          </a:p>
          <a:p>
            <a:r>
              <a:t>Перекинуті уроки</a:t>
            </a:r>
          </a:p>
          <a:p>
            <a:r>
              <a:t>Метод тематичного дослідження</a:t>
            </a:r>
          </a:p>
          <a:p>
            <a:r>
              <a:t>Метод З-Х-Д (знати - хотів би знати - дізнався).</a:t>
            </a:r>
          </a:p>
        </p:txBody>
      </p:sp>
      <p:sp>
        <p:nvSpPr>
          <p:cNvPr id="120" name="Номер слайда 3"/>
          <p:cNvSpPr txBox="1">
            <a:spLocks noGrp="1"/>
          </p:cNvSpPr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З-Х-Д</a:t>
            </a:r>
          </a:p>
        </p:txBody>
      </p:sp>
      <p:graphicFrame>
        <p:nvGraphicFramePr>
          <p:cNvPr id="123" name="Объект 3"/>
          <p:cNvGraphicFramePr/>
          <p:nvPr>
            <p:extLst>
              <p:ext uri="{D42A27DB-BD31-4B8C-83A1-F6EECF244321}">
                <p14:modId xmlns:p14="http://schemas.microsoft.com/office/powerpoint/2010/main" val="3667279138"/>
              </p:ext>
            </p:extLst>
          </p:nvPr>
        </p:nvGraphicFramePr>
        <p:xfrm>
          <a:off x="457200" y="1600200"/>
          <a:ext cx="8229600" cy="393192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/>
                        <a:t>Що ви вже знали на цю тему?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 err="1"/>
                        <a:t>Звідки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ви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взяли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цю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інформацію</a:t>
                      </a:r>
                      <a:r>
                        <a:rPr sz="2400" dirty="0"/>
                        <a:t> і </a:t>
                      </a:r>
                      <a:r>
                        <a:rPr sz="2400" dirty="0" err="1"/>
                        <a:t>на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чому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вона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базується</a:t>
                      </a:r>
                      <a:r>
                        <a:rPr lang="uk-UA" sz="2400" dirty="0"/>
                        <a:t>?</a:t>
                      </a:r>
                      <a:r>
                        <a:rPr sz="2400" dirty="0"/>
                        <a:t>
</a:t>
                      </a:r>
                      <a:r>
                        <a:rPr sz="2400" dirty="0" err="1"/>
                        <a:t>Ваше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уявлення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про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це</a:t>
                      </a:r>
                      <a:r>
                        <a:rPr sz="2400" dirty="0"/>
                        <a:t>? </a:t>
                      </a:r>
                      <a:r>
                        <a:rPr sz="2400" dirty="0" err="1"/>
                        <a:t>Що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було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джерелом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інформації</a:t>
                      </a:r>
                      <a:r>
                        <a:rPr sz="2400" dirty="0"/>
                        <a:t>?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 err="1"/>
                        <a:t>Що</a:t>
                      </a:r>
                      <a:r>
                        <a:rPr sz="2400" dirty="0"/>
                        <a:t>  </a:t>
                      </a:r>
                      <a:r>
                        <a:rPr sz="2400" dirty="0" err="1"/>
                        <a:t>хоче</a:t>
                      </a:r>
                      <a:r>
                        <a:rPr lang="uk-UA" sz="2400" dirty="0"/>
                        <a:t>те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знати</a:t>
                      </a:r>
                      <a:r>
                        <a:rPr sz="2400" dirty="0"/>
                        <a:t>?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/>
                        <a:t>Де ми можемо знайти точну інформацію на цю тему?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/>
                        <a:t>Що ви дізналися?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 err="1"/>
                        <a:t>Які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джерела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були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найбільш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точними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та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допомогли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краще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засвоїти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тему</a:t>
                      </a:r>
                      <a:r>
                        <a:rPr sz="2400" dirty="0"/>
                        <a:t>?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4" name="Номер слайда 2"/>
          <p:cNvSpPr txBox="1">
            <a:spLocks noGrp="1"/>
          </p:cNvSpPr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Дослідження художніх фільмів</a:t>
            </a:r>
          </a:p>
        </p:txBody>
      </p:sp>
      <p:pic>
        <p:nvPicPr>
          <p:cNvPr id="12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13" y="2555475"/>
            <a:ext cx="3913973" cy="2615413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Объект 4"/>
          <p:cNvSpPr txBox="1">
            <a:spLocks noGrp="1"/>
          </p:cNvSpPr>
          <p:nvPr>
            <p:ph type="body" sz="half" idx="1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700"/>
              </a:spcBef>
              <a:buSzTx/>
              <a:buNone/>
              <a:defRPr sz="3200" b="1"/>
            </a:pPr>
            <a:r>
              <a:rPr dirty="0" err="1"/>
              <a:t>Любов</a:t>
            </a:r>
            <a:r>
              <a:rPr lang="uk-UA" dirty="0"/>
              <a:t>ь</a:t>
            </a:r>
            <a:r>
              <a:rPr dirty="0"/>
              <a:t>-</a:t>
            </a:r>
            <a:r>
              <a:rPr dirty="0" err="1"/>
              <a:t>морк</a:t>
            </a:r>
            <a:r>
              <a:rPr lang="uk-UA" dirty="0"/>
              <a:t>о</a:t>
            </a:r>
            <a:r>
              <a:rPr dirty="0"/>
              <a:t>в</a:t>
            </a:r>
            <a:r>
              <a:rPr lang="uk-UA" dirty="0"/>
              <a:t>ь</a:t>
            </a:r>
            <a:r>
              <a:rPr dirty="0"/>
              <a:t> 2</a:t>
            </a:r>
          </a:p>
          <a:p>
            <a:pPr marL="0" indent="0" algn="ctr">
              <a:spcBef>
                <a:spcPts val="700"/>
              </a:spcBef>
              <a:buSzTx/>
              <a:buNone/>
              <a:defRPr sz="3200"/>
            </a:pPr>
            <a:r>
              <a:rPr dirty="0" err="1"/>
              <a:t>Щоб</a:t>
            </a:r>
            <a:r>
              <a:rPr dirty="0"/>
              <a:t> </a:t>
            </a:r>
            <a:r>
              <a:rPr dirty="0" err="1"/>
              <a:t>показати</a:t>
            </a:r>
            <a:r>
              <a:rPr dirty="0"/>
              <a:t>, </a:t>
            </a:r>
            <a:r>
              <a:rPr dirty="0" err="1"/>
              <a:t>який</a:t>
            </a:r>
            <a:r>
              <a:rPr dirty="0"/>
              <a:t> </a:t>
            </a:r>
            <a:r>
              <a:rPr dirty="0" err="1"/>
              <a:t>прекрасний</a:t>
            </a:r>
            <a:r>
              <a:rPr dirty="0"/>
              <a:t> </a:t>
            </a:r>
            <a:r>
              <a:rPr dirty="0" err="1"/>
              <a:t>діамант</a:t>
            </a:r>
            <a:r>
              <a:rPr dirty="0"/>
              <a:t>, </a:t>
            </a:r>
            <a:r>
              <a:rPr dirty="0" err="1"/>
              <a:t>його</a:t>
            </a:r>
            <a:r>
              <a:rPr dirty="0"/>
              <a:t> </a:t>
            </a:r>
            <a:r>
              <a:rPr dirty="0" err="1"/>
              <a:t>опустили</a:t>
            </a:r>
            <a:r>
              <a:rPr dirty="0"/>
              <a:t> у </a:t>
            </a:r>
            <a:r>
              <a:rPr dirty="0" err="1"/>
              <a:t>воду</a:t>
            </a:r>
            <a:r>
              <a:rPr dirty="0"/>
              <a:t> і </a:t>
            </a:r>
            <a:r>
              <a:rPr dirty="0" err="1"/>
              <a:t>він</a:t>
            </a:r>
            <a:r>
              <a:rPr dirty="0"/>
              <a:t> </a:t>
            </a:r>
            <a:r>
              <a:rPr dirty="0" err="1"/>
              <a:t>став</a:t>
            </a:r>
            <a:r>
              <a:rPr dirty="0"/>
              <a:t> </a:t>
            </a:r>
            <a:r>
              <a:rPr dirty="0" err="1"/>
              <a:t>непомітним</a:t>
            </a:r>
            <a:r>
              <a:rPr dirty="0"/>
              <a:t>.</a:t>
            </a:r>
          </a:p>
        </p:txBody>
      </p:sp>
      <p:sp>
        <p:nvSpPr>
          <p:cNvPr id="129" name="Номер слайда 2"/>
          <p:cNvSpPr txBox="1">
            <a:spLocks noGrp="1"/>
          </p:cNvSpPr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" name="Таблица 1"/>
          <p:cNvGraphicFramePr/>
          <p:nvPr/>
        </p:nvGraphicFramePr>
        <p:xfrm>
          <a:off x="179511" y="260647"/>
          <a:ext cx="8784975" cy="5610287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928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8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solidFill>
                            <a:srgbClr val="FFFFFF"/>
                          </a:solidFill>
                        </a:rPr>
                        <a:t>Назва фільма 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solidFill>
                            <a:srgbClr val="FFFFFF"/>
                          </a:solidFill>
                        </a:rPr>
                        <a:t>Помилка 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solidFill>
                            <a:srgbClr val="FFFFFF"/>
                          </a:solidFill>
                        </a:rPr>
                        <a:t> Тема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699">
                <a:tc>
                  <a:txBody>
                    <a:bodyPr/>
                    <a:lstStyle/>
                    <a:p>
                      <a:pPr algn="l">
                        <a:defRPr sz="2000" b="1"/>
                      </a:pPr>
                      <a:r>
                        <a:t>Марсіанин</a:t>
                      </a:r>
                    </a:p>
                    <a:p>
                      <a:pPr algn="l">
                        <a:defRPr sz="2000" b="1"/>
                      </a:pPr>
                      <a:r>
                        <a:t>Реж. Рідлі Скотт</a:t>
                      </a:r>
                    </a:p>
                    <a:p>
                      <a:pPr algn="l">
                        <a:defRPr sz="2000" b="1"/>
                      </a:pPr>
                      <a:r>
                        <a:t>2015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/>
                        <a:t>Буря на початку фільму має руйнівні наслідки, але на Марсі атмосфера дуже розріджена, тому сила вітру не така руйнівна, як на Землі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/>
                      </a:pPr>
                      <a:r>
                        <a:t>Планети Сонцевої</a:t>
                      </a:r>
                    </a:p>
                    <a:p>
                      <a:pPr algn="l">
                        <a:defRPr sz="2000" b="1"/>
                      </a:pPr>
                      <a:r>
                        <a:t>системи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51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/>
                        <a:t>Пригоди Індіани Джонса
Реж. Стівен Спілберг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/>
                        <a:t>Герой фільму рятується від ядерного вибуху, забравшись у старий холодильник.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/>
                        <a:t>Радіоактивність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510">
                <a:tc>
                  <a:txBody>
                    <a:bodyPr/>
                    <a:lstStyle/>
                    <a:p>
                      <a:pPr algn="l">
                        <a:defRPr sz="2000" b="1"/>
                      </a:pPr>
                      <a:r>
                        <a:t>Зоряні війни</a:t>
                      </a:r>
                    </a:p>
                    <a:p>
                      <a:pPr algn="l">
                        <a:defRPr sz="2000" b="1"/>
                      </a:pPr>
                      <a:r>
                        <a:t>Автор:Джордж Лукас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/>
                        <a:t>У космосі немає звуків 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/>
                        <a:t>Звук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9510">
                <a:tc>
                  <a:txBody>
                    <a:bodyPr/>
                    <a:lstStyle/>
                    <a:p>
                      <a:pPr algn="l">
                        <a:defRPr sz="2000" b="1"/>
                      </a:pPr>
                      <a:r>
                        <a:t>Атака кобри</a:t>
                      </a:r>
                    </a:p>
                    <a:p>
                      <a:pPr algn="l">
                        <a:defRPr sz="2000" b="1"/>
                      </a:pPr>
                      <a:r>
                        <a:t>Реж. Стівен Соммерс</a:t>
                      </a:r>
                    </a:p>
                    <a:p>
                      <a:pPr algn="l">
                        <a:defRPr sz="2000" b="1"/>
                      </a:pPr>
                      <a:r>
                        <a:t>2009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/>
                        <a:t>Лід тоне у воді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/>
                        <a:t>Закон Архімеда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2" name="Номер слайда 2"/>
          <p:cNvSpPr txBox="1">
            <a:spLocks noGrp="1"/>
          </p:cNvSpPr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Заголовок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Вивчайте мультфільми</a:t>
            </a:r>
          </a:p>
        </p:txBody>
      </p:sp>
      <p:sp>
        <p:nvSpPr>
          <p:cNvPr id="135" name="Текст 2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marL="0" indent="114300">
              <a:lnSpc>
                <a:spcPct val="80000"/>
              </a:lnSpc>
              <a:buSzTx/>
              <a:buNone/>
              <a:defRPr sz="2500"/>
            </a:pPr>
            <a:r>
              <a:t>Анімаційний фільм</a:t>
            </a:r>
          </a:p>
          <a:p>
            <a:pPr marL="0" indent="114300">
              <a:lnSpc>
                <a:spcPct val="80000"/>
              </a:lnSpc>
              <a:buSzTx/>
              <a:buNone/>
              <a:defRPr sz="2500"/>
            </a:pPr>
            <a:r>
              <a:t>"Вгору"</a:t>
            </a:r>
          </a:p>
        </p:txBody>
      </p:sp>
      <p:sp>
        <p:nvSpPr>
          <p:cNvPr id="136" name="Объект 4"/>
          <p:cNvSpPr txBox="1"/>
          <p:nvPr/>
        </p:nvSpPr>
        <p:spPr>
          <a:xfrm>
            <a:off x="4693919" y="1600200"/>
            <a:ext cx="3947162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Font typeface="Arial"/>
              <a:buChar char="•"/>
              <a:defRPr sz="2700"/>
            </a:pPr>
            <a:r>
              <a:t>Тема «Піднімання сили. Плавальні тіла. Повітроплавання »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Font typeface="Arial"/>
              <a:buChar char="•"/>
              <a:defRPr sz="2700"/>
            </a:pPr>
            <a:r>
              <a:t>Знайдіть підйомник, створений одним аеростатом, заповненим гелієм.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Font typeface="Arial"/>
              <a:buChar char="•"/>
              <a:defRPr sz="2700"/>
            </a:pPr>
            <a:r>
              <a:t>Знайдіть максимальну масу будинку з пасажирами, при якій можна буде злетіти.</a:t>
            </a:r>
          </a:p>
        </p:txBody>
      </p:sp>
      <p:pic>
        <p:nvPicPr>
          <p:cNvPr id="13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2996951"/>
            <a:ext cx="3998913" cy="2828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Вивчайте мультфільми</a:t>
            </a:r>
          </a:p>
        </p:txBody>
      </p:sp>
      <p:pic>
        <p:nvPicPr>
          <p:cNvPr id="14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86" y="2186635"/>
            <a:ext cx="2237428" cy="3353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Объект 3"/>
          <p:cNvSpPr txBox="1">
            <a:spLocks noGrp="1"/>
          </p:cNvSpPr>
          <p:nvPr>
            <p:ph type="body" sz="half" idx="1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r>
              <a:t>І це не фантазія. Такий літаючий будинок, створений Джонатаном Р. Трейпом, був показаний на NatGeo по всьому світу</a:t>
            </a:r>
          </a:p>
        </p:txBody>
      </p:sp>
      <p:sp>
        <p:nvSpPr>
          <p:cNvPr id="143" name="Номер слайда 2"/>
          <p:cNvSpPr txBox="1">
            <a:spLocks noGrp="1"/>
          </p:cNvSpPr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Дослідження комп’ютерних ігор</a:t>
            </a:r>
          </a:p>
        </p:txBody>
      </p:sp>
      <p:sp>
        <p:nvSpPr>
          <p:cNvPr id="146" name="Текст 6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/>
          <a:lstStyle/>
          <a:p>
            <a:r>
              <a:t>Рух тіла в полі тяжіння</a:t>
            </a:r>
          </a:p>
        </p:txBody>
      </p:sp>
      <p:pic>
        <p:nvPicPr>
          <p:cNvPr id="147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05" y="2492896"/>
            <a:ext cx="4040188" cy="237480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Текст 7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r>
              <a:t>Умови рівноваги тіла</a:t>
            </a:r>
          </a:p>
        </p:txBody>
      </p:sp>
      <p:pic>
        <p:nvPicPr>
          <p:cNvPr id="149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596" y="4324284"/>
            <a:ext cx="2481288" cy="22801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2" y="2204865"/>
            <a:ext cx="2963862" cy="2088233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Номер слайда 2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Дослідження комп’ютерних ігор</a:t>
            </a:r>
          </a:p>
        </p:txBody>
      </p:sp>
      <p:sp>
        <p:nvSpPr>
          <p:cNvPr id="154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/>
          <a:lstStyle/>
          <a:p>
            <a:r>
              <a:t>Закон збереження енергії</a:t>
            </a:r>
          </a:p>
        </p:txBody>
      </p:sp>
      <p:pic>
        <p:nvPicPr>
          <p:cNvPr id="15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636911"/>
            <a:ext cx="2376265" cy="2881854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Текст 4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r>
              <a:t>Механічні коливання</a:t>
            </a:r>
          </a:p>
        </p:txBody>
      </p:sp>
      <p:pic>
        <p:nvPicPr>
          <p:cNvPr id="157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6" y="2564903"/>
            <a:ext cx="4039354" cy="3024337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Номер слайда 3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Дослідження реклами</a:t>
            </a:r>
          </a:p>
        </p:txBody>
      </p:sp>
      <p:sp>
        <p:nvSpPr>
          <p:cNvPr id="161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/>
          <a:lstStyle>
            <a:lvl1pPr defTabSz="859536">
              <a:lnSpc>
                <a:spcPct val="80000"/>
              </a:lnSpc>
              <a:spcBef>
                <a:spcPts val="400"/>
              </a:spcBef>
              <a:defRPr sz="2068"/>
            </a:lvl1pPr>
          </a:lstStyle>
          <a:p>
            <a:r>
              <a:t>Маніпуляція "негативами про суперників"</a:t>
            </a:r>
          </a:p>
        </p:txBody>
      </p:sp>
      <p:sp>
        <p:nvSpPr>
          <p:cNvPr id="162" name="Текст 4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>
              <a:lnSpc>
                <a:spcPct val="80000"/>
              </a:lnSpc>
              <a:spcBef>
                <a:spcPts val="500"/>
              </a:spcBef>
              <a:buSzTx/>
              <a:buFontTx/>
              <a:buNone/>
              <a:defRPr sz="2200" b="1"/>
            </a:lvl1pPr>
          </a:lstStyle>
          <a:p>
            <a:r>
              <a:t>Маніпуляція "Гра на емоції"</a:t>
            </a:r>
          </a:p>
        </p:txBody>
      </p:sp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132856"/>
            <a:ext cx="4118996" cy="3602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239" y="2562347"/>
            <a:ext cx="4375792" cy="3173436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Номер слайда 6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Вивчіть короткі відео</a:t>
            </a:r>
          </a:p>
        </p:txBody>
      </p:sp>
      <p:sp>
        <p:nvSpPr>
          <p:cNvPr id="168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/>
          <a:lstStyle>
            <a:lvl1pPr defTabSz="859536">
              <a:lnSpc>
                <a:spcPct val="80000"/>
              </a:lnSpc>
              <a:spcBef>
                <a:spcPts val="400"/>
              </a:spcBef>
              <a:defRPr sz="2068"/>
            </a:lvl1pPr>
          </a:lstStyle>
          <a:p>
            <a:r>
              <a:t>Лайфхак "Як охолодити гарячий чай?"</a:t>
            </a:r>
          </a:p>
        </p:txBody>
      </p:sp>
      <p:sp>
        <p:nvSpPr>
          <p:cNvPr id="169" name="Текст 4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r>
              <a:t>Тема "Теплові явища"</a:t>
            </a:r>
          </a:p>
        </p:txBody>
      </p:sp>
      <p:sp>
        <p:nvSpPr>
          <p:cNvPr id="170" name="Объект 5"/>
          <p:cNvSpPr txBox="1"/>
          <p:nvPr/>
        </p:nvSpPr>
        <p:spPr>
          <a:xfrm>
            <a:off x="4690744" y="2174875"/>
            <a:ext cx="3950337" cy="3951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 lnSpcReduction="10000"/>
          </a:bodyPr>
          <a:lstStyle/>
          <a:p>
            <a:pPr marL="325754" indent="-325754" defTabSz="868680">
              <a:spcBef>
                <a:spcPts val="500"/>
              </a:spcBef>
              <a:buSzPct val="100000"/>
              <a:buFont typeface="Arial"/>
              <a:buChar char="•"/>
              <a:defRPr sz="2280"/>
            </a:pPr>
            <a:r>
              <a:rPr dirty="0" err="1"/>
              <a:t>Покла</a:t>
            </a:r>
            <a:r>
              <a:rPr lang="uk-UA" dirty="0" err="1"/>
              <a:t>діть</a:t>
            </a:r>
            <a:r>
              <a:rPr dirty="0"/>
              <a:t> </a:t>
            </a:r>
            <a:r>
              <a:rPr dirty="0" err="1"/>
              <a:t>лід</a:t>
            </a:r>
            <a:endParaRPr dirty="0"/>
          </a:p>
          <a:p>
            <a:pPr marL="325754" indent="-325754" defTabSz="868680">
              <a:spcBef>
                <a:spcPts val="500"/>
              </a:spcBef>
              <a:buSzPct val="100000"/>
              <a:buFont typeface="Arial"/>
              <a:buChar char="•"/>
              <a:defRPr sz="2280"/>
            </a:pPr>
            <a:r>
              <a:rPr dirty="0" err="1"/>
              <a:t>Переливання</a:t>
            </a:r>
            <a:endParaRPr dirty="0"/>
          </a:p>
          <a:p>
            <a:pPr marL="325754" indent="-325754" defTabSz="868680">
              <a:spcBef>
                <a:spcPts val="500"/>
              </a:spcBef>
              <a:buSzPct val="100000"/>
              <a:buFont typeface="Arial"/>
              <a:buChar char="•"/>
              <a:defRPr sz="2280"/>
            </a:pPr>
            <a:r>
              <a:rPr dirty="0" err="1"/>
              <a:t>Покладіть</a:t>
            </a:r>
            <a:r>
              <a:rPr dirty="0"/>
              <a:t> </a:t>
            </a:r>
            <a:r>
              <a:rPr dirty="0" err="1"/>
              <a:t>кілька</a:t>
            </a:r>
            <a:r>
              <a:rPr dirty="0"/>
              <a:t> </a:t>
            </a:r>
            <a:r>
              <a:rPr dirty="0" err="1"/>
              <a:t>столових</a:t>
            </a:r>
            <a:r>
              <a:rPr dirty="0"/>
              <a:t> </a:t>
            </a:r>
            <a:r>
              <a:rPr dirty="0" err="1"/>
              <a:t>ложок</a:t>
            </a:r>
            <a:endParaRPr dirty="0"/>
          </a:p>
          <a:p>
            <a:pPr marL="325754" indent="-325754" defTabSz="868680">
              <a:spcBef>
                <a:spcPts val="500"/>
              </a:spcBef>
              <a:buSzPct val="100000"/>
              <a:buFont typeface="Arial"/>
              <a:buChar char="•"/>
              <a:defRPr sz="2280"/>
            </a:pPr>
            <a:r>
              <a:rPr dirty="0" err="1"/>
              <a:t>Покла</a:t>
            </a:r>
            <a:r>
              <a:rPr lang="uk-UA" dirty="0" err="1"/>
              <a:t>діть</a:t>
            </a:r>
            <a:r>
              <a:rPr dirty="0"/>
              <a:t> в </a:t>
            </a:r>
            <a:r>
              <a:rPr dirty="0" err="1"/>
              <a:t>миску</a:t>
            </a:r>
            <a:r>
              <a:rPr dirty="0"/>
              <a:t> з </a:t>
            </a:r>
            <a:r>
              <a:rPr dirty="0" err="1"/>
              <a:t>холодною</a:t>
            </a:r>
            <a:r>
              <a:rPr dirty="0"/>
              <a:t> </a:t>
            </a:r>
            <a:r>
              <a:rPr dirty="0" err="1"/>
              <a:t>водою</a:t>
            </a:r>
            <a:endParaRPr dirty="0"/>
          </a:p>
          <a:p>
            <a:pPr marL="325754" indent="-325754" defTabSz="868680">
              <a:spcBef>
                <a:spcPts val="500"/>
              </a:spcBef>
              <a:buSzPct val="100000"/>
              <a:buFont typeface="Arial"/>
              <a:buChar char="•"/>
              <a:defRPr sz="2280"/>
            </a:pPr>
            <a:r>
              <a:rPr dirty="0" err="1"/>
              <a:t>Заморозь</a:t>
            </a:r>
            <a:r>
              <a:rPr dirty="0"/>
              <a:t> </a:t>
            </a:r>
            <a:r>
              <a:rPr dirty="0" err="1"/>
              <a:t>кухоль</a:t>
            </a:r>
            <a:endParaRPr dirty="0"/>
          </a:p>
          <a:p>
            <a:pPr marL="325754" indent="-325754" defTabSz="868680">
              <a:spcBef>
                <a:spcPts val="500"/>
              </a:spcBef>
              <a:buSzPct val="100000"/>
              <a:buFont typeface="Arial"/>
              <a:buChar char="•"/>
              <a:defRPr sz="2280"/>
            </a:pPr>
            <a:r>
              <a:rPr dirty="0" err="1"/>
              <a:t>Подуйте</a:t>
            </a:r>
            <a:r>
              <a:rPr dirty="0"/>
              <a:t> і </a:t>
            </a:r>
            <a:r>
              <a:rPr dirty="0" err="1"/>
              <a:t>перемішайте</a:t>
            </a:r>
            <a:endParaRPr dirty="0"/>
          </a:p>
          <a:p>
            <a:pPr marL="325754" indent="-325754" defTabSz="868680">
              <a:spcBef>
                <a:spcPts val="500"/>
              </a:spcBef>
              <a:buSzPct val="100000"/>
              <a:buFont typeface="Arial"/>
              <a:buChar char="•"/>
              <a:defRPr sz="2280"/>
            </a:pPr>
            <a:r>
              <a:rPr dirty="0"/>
              <a:t>...</a:t>
            </a:r>
          </a:p>
          <a:p>
            <a:pPr marL="325754" indent="-325754" defTabSz="868680">
              <a:spcBef>
                <a:spcPts val="500"/>
              </a:spcBef>
              <a:buSzPct val="100000"/>
              <a:buFont typeface="Arial"/>
              <a:buChar char="•"/>
              <a:defRPr sz="2280"/>
            </a:pPr>
            <a:r>
              <a:rPr dirty="0" err="1"/>
              <a:t>Твій</a:t>
            </a:r>
            <a:r>
              <a:rPr dirty="0"/>
              <a:t> </a:t>
            </a:r>
            <a:r>
              <a:rPr dirty="0" err="1"/>
              <a:t>шлях</a:t>
            </a:r>
            <a:r>
              <a:rPr dirty="0"/>
              <a:t>?</a:t>
            </a:r>
          </a:p>
        </p:txBody>
      </p:sp>
      <p:pic>
        <p:nvPicPr>
          <p:cNvPr id="17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2792216"/>
            <a:ext cx="3987131" cy="2042338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Номер слайда 3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Заголовок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Як працювати з лайфхаком</a:t>
            </a:r>
          </a:p>
        </p:txBody>
      </p:sp>
      <p:sp>
        <p:nvSpPr>
          <p:cNvPr id="175" name="Объект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80000"/>
              </a:lnSpc>
              <a:spcBef>
                <a:spcPts val="500"/>
              </a:spcBef>
              <a:buSzTx/>
              <a:buNone/>
              <a:defRPr sz="2400"/>
            </a:pPr>
            <a:r>
              <a:rPr dirty="0" err="1"/>
              <a:t>Етап</a:t>
            </a:r>
            <a:r>
              <a:rPr dirty="0"/>
              <a:t> 1. </a:t>
            </a:r>
            <a:r>
              <a:rPr dirty="0" err="1"/>
              <a:t>Доручіть</a:t>
            </a:r>
            <a:r>
              <a:rPr dirty="0"/>
              <a:t> </a:t>
            </a:r>
            <a:r>
              <a:rPr dirty="0" err="1"/>
              <a:t>дітям</a:t>
            </a:r>
            <a:r>
              <a:rPr dirty="0"/>
              <a:t> </a:t>
            </a:r>
            <a:r>
              <a:rPr dirty="0" err="1"/>
              <a:t>знайти</a:t>
            </a:r>
            <a:r>
              <a:rPr dirty="0"/>
              <a:t> </a:t>
            </a:r>
            <a:r>
              <a:rPr dirty="0" err="1"/>
              <a:t>лайфхак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певну</a:t>
            </a:r>
            <a:r>
              <a:rPr dirty="0"/>
              <a:t> </a:t>
            </a:r>
            <a:r>
              <a:rPr dirty="0" err="1"/>
              <a:t>тему</a:t>
            </a:r>
            <a:r>
              <a:rPr dirty="0"/>
              <a:t> в </a:t>
            </a:r>
            <a:r>
              <a:rPr lang="uk-UA" dirty="0"/>
              <a:t>і</a:t>
            </a:r>
            <a:r>
              <a:rPr dirty="0" err="1"/>
              <a:t>нтернеті</a:t>
            </a:r>
            <a:r>
              <a:rPr dirty="0"/>
              <a:t>. </a:t>
            </a:r>
            <a:r>
              <a:rPr dirty="0" err="1"/>
              <a:t>Перевірте</a:t>
            </a:r>
            <a:r>
              <a:rPr dirty="0"/>
              <a:t> </a:t>
            </a:r>
            <a:r>
              <a:rPr dirty="0" err="1"/>
              <a:t>надійність</a:t>
            </a:r>
            <a:r>
              <a:rPr dirty="0"/>
              <a:t> </a:t>
            </a:r>
            <a:r>
              <a:rPr dirty="0" err="1"/>
              <a:t>ресурсу</a:t>
            </a:r>
            <a:r>
              <a:rPr dirty="0"/>
              <a:t>, з </a:t>
            </a:r>
            <a:r>
              <a:rPr dirty="0" err="1"/>
              <a:t>якого</a:t>
            </a:r>
            <a:r>
              <a:rPr dirty="0"/>
              <a:t> </a:t>
            </a:r>
            <a:r>
              <a:rPr dirty="0" err="1"/>
              <a:t>взята</a:t>
            </a:r>
            <a:r>
              <a:rPr dirty="0"/>
              <a:t> </a:t>
            </a:r>
            <a:r>
              <a:rPr dirty="0" err="1"/>
              <a:t>інформація</a:t>
            </a:r>
            <a:r>
              <a:rPr dirty="0"/>
              <a:t>.</a:t>
            </a:r>
          </a:p>
          <a:p>
            <a:pPr marL="0" indent="0" algn="just">
              <a:lnSpc>
                <a:spcPct val="80000"/>
              </a:lnSpc>
              <a:spcBef>
                <a:spcPts val="500"/>
              </a:spcBef>
              <a:buSzTx/>
              <a:buNone/>
              <a:defRPr sz="2400"/>
            </a:pPr>
            <a:r>
              <a:rPr dirty="0"/>
              <a:t>2 </a:t>
            </a:r>
            <a:r>
              <a:rPr dirty="0" err="1"/>
              <a:t>етап</a:t>
            </a:r>
            <a:r>
              <a:rPr dirty="0"/>
              <a:t>. </a:t>
            </a:r>
            <a:r>
              <a:rPr dirty="0" err="1"/>
              <a:t>Проконсультуйтеся</a:t>
            </a:r>
            <a:r>
              <a:rPr dirty="0"/>
              <a:t> з </a:t>
            </a:r>
            <a:r>
              <a:rPr dirty="0" err="1"/>
              <a:t>учителем</a:t>
            </a:r>
            <a:r>
              <a:rPr dirty="0"/>
              <a:t> </a:t>
            </a:r>
            <a:r>
              <a:rPr dirty="0" err="1"/>
              <a:t>або</a:t>
            </a:r>
            <a:r>
              <a:rPr dirty="0"/>
              <a:t> </a:t>
            </a:r>
            <a:r>
              <a:rPr dirty="0" err="1"/>
              <a:t>батьками</a:t>
            </a:r>
            <a:r>
              <a:rPr dirty="0"/>
              <a:t> </a:t>
            </a:r>
            <a:r>
              <a:rPr dirty="0" err="1"/>
              <a:t>щодо</a:t>
            </a:r>
            <a:r>
              <a:rPr dirty="0"/>
              <a:t> </a:t>
            </a:r>
            <a:r>
              <a:rPr dirty="0" err="1"/>
              <a:t>небезпеки</a:t>
            </a:r>
            <a:r>
              <a:rPr dirty="0"/>
              <a:t> </a:t>
            </a:r>
            <a:r>
              <a:rPr dirty="0" err="1"/>
              <a:t>проведення</a:t>
            </a:r>
            <a:r>
              <a:rPr dirty="0"/>
              <a:t> </a:t>
            </a:r>
            <a:r>
              <a:rPr dirty="0" err="1"/>
              <a:t>експерименту</a:t>
            </a:r>
            <a:r>
              <a:rPr dirty="0"/>
              <a:t>.</a:t>
            </a:r>
          </a:p>
          <a:p>
            <a:pPr marL="0" indent="0" algn="just">
              <a:lnSpc>
                <a:spcPct val="80000"/>
              </a:lnSpc>
              <a:spcBef>
                <a:spcPts val="500"/>
              </a:spcBef>
              <a:buSzTx/>
              <a:buNone/>
              <a:defRPr sz="2400"/>
            </a:pPr>
            <a:r>
              <a:rPr dirty="0"/>
              <a:t>3 </a:t>
            </a:r>
            <a:r>
              <a:rPr dirty="0" err="1"/>
              <a:t>етап</a:t>
            </a:r>
            <a:r>
              <a:rPr dirty="0"/>
              <a:t>. </a:t>
            </a:r>
            <a:r>
              <a:rPr dirty="0" err="1"/>
              <a:t>Вдома</a:t>
            </a:r>
            <a:r>
              <a:rPr dirty="0"/>
              <a:t> </a:t>
            </a:r>
            <a:r>
              <a:rPr dirty="0" err="1"/>
              <a:t>чи</a:t>
            </a:r>
            <a:r>
              <a:rPr dirty="0"/>
              <a:t> в </a:t>
            </a:r>
            <a:r>
              <a:rPr dirty="0" err="1"/>
              <a:t>школі</a:t>
            </a:r>
            <a:r>
              <a:rPr dirty="0"/>
              <a:t> </a:t>
            </a:r>
            <a:r>
              <a:rPr dirty="0" err="1"/>
              <a:t>перевірте</a:t>
            </a:r>
            <a:r>
              <a:rPr dirty="0"/>
              <a:t> </a:t>
            </a:r>
            <a:r>
              <a:rPr dirty="0" err="1"/>
              <a:t>свій</a:t>
            </a:r>
            <a:r>
              <a:rPr dirty="0"/>
              <a:t> </a:t>
            </a:r>
            <a:r>
              <a:rPr dirty="0" err="1"/>
              <a:t>лайфхак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правдивість</a:t>
            </a:r>
            <a:r>
              <a:rPr dirty="0"/>
              <a:t>. </a:t>
            </a:r>
            <a:r>
              <a:rPr dirty="0" err="1"/>
              <a:t>Підготуйте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проведіть</a:t>
            </a:r>
            <a:r>
              <a:rPr dirty="0"/>
              <a:t> </a:t>
            </a:r>
            <a:r>
              <a:rPr dirty="0" err="1"/>
              <a:t>експеримент</a:t>
            </a:r>
            <a:r>
              <a:rPr dirty="0"/>
              <a:t>. </a:t>
            </a:r>
            <a:r>
              <a:rPr dirty="0" err="1"/>
              <a:t>Знімайте</a:t>
            </a:r>
            <a:r>
              <a:rPr dirty="0"/>
              <a:t> </a:t>
            </a:r>
            <a:r>
              <a:rPr dirty="0" err="1"/>
              <a:t>відео</a:t>
            </a:r>
            <a:r>
              <a:rPr dirty="0"/>
              <a:t> </a:t>
            </a:r>
            <a:r>
              <a:rPr dirty="0" err="1"/>
              <a:t>або</a:t>
            </a:r>
            <a:r>
              <a:rPr dirty="0"/>
              <a:t> </a:t>
            </a:r>
            <a:r>
              <a:rPr dirty="0" err="1"/>
              <a:t>фотографуйте</a:t>
            </a:r>
            <a:r>
              <a:rPr dirty="0"/>
              <a:t>. </a:t>
            </a:r>
            <a:r>
              <a:rPr dirty="0" err="1"/>
              <a:t>Підготуйте</a:t>
            </a:r>
            <a:r>
              <a:rPr dirty="0"/>
              <a:t> </a:t>
            </a:r>
            <a:r>
              <a:rPr dirty="0" err="1"/>
              <a:t>виступ</a:t>
            </a:r>
            <a:r>
              <a:rPr dirty="0"/>
              <a:t> </a:t>
            </a:r>
            <a:r>
              <a:rPr dirty="0" err="1"/>
              <a:t>перед</a:t>
            </a:r>
            <a:r>
              <a:rPr dirty="0"/>
              <a:t> </a:t>
            </a:r>
            <a:r>
              <a:rPr dirty="0" err="1"/>
              <a:t>однокласниками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завершення</a:t>
            </a:r>
            <a:r>
              <a:rPr dirty="0"/>
              <a:t> </a:t>
            </a:r>
            <a:r>
              <a:rPr dirty="0" err="1"/>
              <a:t>необхідно</a:t>
            </a:r>
            <a:r>
              <a:rPr dirty="0"/>
              <a:t> </a:t>
            </a:r>
            <a:r>
              <a:rPr dirty="0" err="1"/>
              <a:t>пояснити</a:t>
            </a:r>
            <a:r>
              <a:rPr dirty="0"/>
              <a:t>, </a:t>
            </a:r>
            <a:r>
              <a:rPr dirty="0" err="1"/>
              <a:t>які</a:t>
            </a:r>
            <a:r>
              <a:rPr dirty="0"/>
              <a:t> </a:t>
            </a:r>
            <a:r>
              <a:rPr dirty="0" err="1"/>
              <a:t>фізичні</a:t>
            </a:r>
            <a:r>
              <a:rPr dirty="0"/>
              <a:t> </a:t>
            </a:r>
            <a:r>
              <a:rPr dirty="0" err="1"/>
              <a:t>явища</a:t>
            </a:r>
            <a:r>
              <a:rPr dirty="0"/>
              <a:t>, </a:t>
            </a:r>
            <a:r>
              <a:rPr dirty="0" err="1"/>
              <a:t>закони</a:t>
            </a:r>
            <a:r>
              <a:rPr dirty="0"/>
              <a:t> </a:t>
            </a:r>
            <a:r>
              <a:rPr dirty="0" err="1"/>
              <a:t>працює</a:t>
            </a:r>
            <a:r>
              <a:rPr dirty="0"/>
              <a:t> </a:t>
            </a:r>
            <a:r>
              <a:rPr dirty="0" err="1"/>
              <a:t>цей</a:t>
            </a:r>
            <a:r>
              <a:rPr dirty="0"/>
              <a:t> </a:t>
            </a:r>
            <a:r>
              <a:rPr dirty="0" err="1"/>
              <a:t>лайфхак</a:t>
            </a:r>
            <a:r>
              <a:rPr dirty="0"/>
              <a:t>. </a:t>
            </a:r>
            <a:r>
              <a:rPr dirty="0" err="1"/>
              <a:t>Зробити</a:t>
            </a:r>
            <a:r>
              <a:rPr dirty="0"/>
              <a:t> </a:t>
            </a:r>
            <a:r>
              <a:rPr dirty="0" err="1"/>
              <a:t>висновок</a:t>
            </a:r>
            <a:r>
              <a:rPr dirty="0"/>
              <a:t> </a:t>
            </a:r>
            <a:r>
              <a:rPr dirty="0" err="1"/>
              <a:t>про</a:t>
            </a:r>
            <a:r>
              <a:rPr dirty="0"/>
              <a:t> </a:t>
            </a:r>
            <a:r>
              <a:rPr dirty="0" err="1"/>
              <a:t>його</a:t>
            </a:r>
            <a:r>
              <a:rPr dirty="0"/>
              <a:t> </a:t>
            </a:r>
            <a:r>
              <a:rPr dirty="0" err="1"/>
              <a:t>доцільність</a:t>
            </a:r>
            <a:r>
              <a:rPr dirty="0"/>
              <a:t>.</a:t>
            </a:r>
          </a:p>
          <a:p>
            <a:pPr marL="0" indent="0" algn="just">
              <a:lnSpc>
                <a:spcPct val="80000"/>
              </a:lnSpc>
              <a:spcBef>
                <a:spcPts val="500"/>
              </a:spcBef>
              <a:buSzTx/>
              <a:buNone/>
              <a:defRPr sz="2400"/>
            </a:pPr>
            <a:r>
              <a:rPr dirty="0"/>
              <a:t>4 </a:t>
            </a:r>
            <a:r>
              <a:rPr dirty="0" err="1"/>
              <a:t>етап</a:t>
            </a:r>
            <a:r>
              <a:rPr lang="uk-UA" dirty="0"/>
              <a:t>.</a:t>
            </a:r>
            <a:r>
              <a:rPr dirty="0"/>
              <a:t> </a:t>
            </a:r>
            <a:r>
              <a:rPr dirty="0" err="1"/>
              <a:t>Презентація</a:t>
            </a:r>
            <a:r>
              <a:rPr dirty="0"/>
              <a:t> </a:t>
            </a:r>
            <a:r>
              <a:rPr dirty="0" err="1"/>
              <a:t>результатів</a:t>
            </a:r>
            <a:r>
              <a:rPr dirty="0"/>
              <a:t> </a:t>
            </a:r>
            <a:r>
              <a:rPr dirty="0" err="1"/>
              <a:t>уроку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шкільному</a:t>
            </a:r>
            <a:r>
              <a:rPr dirty="0"/>
              <a:t> </a:t>
            </a:r>
            <a:r>
              <a:rPr dirty="0" err="1"/>
              <a:t>веб-сайті</a:t>
            </a:r>
            <a:r>
              <a:rPr dirty="0"/>
              <a:t> в </a:t>
            </a:r>
            <a:r>
              <a:rPr dirty="0" err="1"/>
              <a:t>шкільній</a:t>
            </a:r>
            <a:r>
              <a:rPr dirty="0"/>
              <a:t> </a:t>
            </a:r>
            <a:r>
              <a:rPr dirty="0" err="1"/>
              <a:t>газеті</a:t>
            </a:r>
            <a:r>
              <a:rPr dirty="0"/>
              <a:t> з </a:t>
            </a:r>
            <a:r>
              <a:rPr dirty="0" err="1"/>
              <a:t>наступною</a:t>
            </a:r>
            <a:r>
              <a:rPr dirty="0"/>
              <a:t> </a:t>
            </a:r>
            <a:r>
              <a:rPr dirty="0" err="1"/>
              <a:t>дискусією</a:t>
            </a:r>
            <a:r>
              <a:rPr dirty="0"/>
              <a:t>.</a:t>
            </a:r>
          </a:p>
        </p:txBody>
      </p:sp>
      <p:sp>
        <p:nvSpPr>
          <p:cNvPr id="176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Заголовок 3"/>
          <p:cNvSpPr txBox="1">
            <a:spLocks noGrp="1"/>
          </p:cNvSpPr>
          <p:nvPr>
            <p:ph type="title"/>
          </p:nvPr>
        </p:nvSpPr>
        <p:spPr>
          <a:xfrm>
            <a:off x="457199" y="273050"/>
            <a:ext cx="3008315" cy="1162050"/>
          </a:xfrm>
          <a:prstGeom prst="rect">
            <a:avLst/>
          </a:prstGeom>
        </p:spPr>
        <p:txBody>
          <a:bodyPr/>
          <a:lstStyle>
            <a:lvl1pPr algn="ctr" defTabSz="850391">
              <a:defRPr sz="3348"/>
            </a:lvl1pPr>
          </a:lstStyle>
          <a:p>
            <a:r>
              <a:t>Робота з інфографікою</a:t>
            </a:r>
          </a:p>
        </p:txBody>
      </p:sp>
      <p:sp>
        <p:nvSpPr>
          <p:cNvPr id="179" name="Текст 5"/>
          <p:cNvSpPr txBox="1">
            <a:spLocks noGrp="1"/>
          </p:cNvSpPr>
          <p:nvPr>
            <p:ph type="body" sz="half" idx="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285750" indent="-285750" algn="just">
              <a:spcBef>
                <a:spcPts val="400"/>
              </a:spcBef>
              <a:defRPr sz="2000"/>
            </a:pPr>
            <a:r>
              <a:t>реферат з фізики (біографія видатного вченого, історія наукових відкриттів, приклади фізичних явищ у навколишньому середовищі)</a:t>
            </a:r>
          </a:p>
          <a:p>
            <a:pPr marL="285750" indent="-285750" algn="just">
              <a:spcBef>
                <a:spcPts val="400"/>
              </a:spcBef>
              <a:defRPr sz="2000"/>
            </a:pPr>
            <a:r>
              <a:t>творчі завдання - створення медіатекстів різних жанрів для різної аудиторії</a:t>
            </a:r>
          </a:p>
          <a:p>
            <a:pPr marL="285750" indent="-285750" algn="just">
              <a:spcBef>
                <a:spcPts val="400"/>
              </a:spcBef>
              <a:defRPr sz="2000"/>
            </a:pPr>
            <a:r>
              <a:t>плакатний звіт</a:t>
            </a:r>
          </a:p>
        </p:txBody>
      </p:sp>
      <p:pic>
        <p:nvPicPr>
          <p:cNvPr id="18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482" y="273050"/>
            <a:ext cx="3308886" cy="5853113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Новинна грамотність</a:t>
            </a:r>
          </a:p>
        </p:txBody>
      </p:sp>
      <p:sp>
        <p:nvSpPr>
          <p:cNvPr id="184" name="Объект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Ознаки псевдонауки</a:t>
            </a:r>
          </a:p>
          <a:p>
            <a:r>
              <a:t>Аналіз медіатекстів</a:t>
            </a:r>
          </a:p>
          <a:p>
            <a:r>
              <a:t>Підтвердження підробки</a:t>
            </a:r>
          </a:p>
          <a:p>
            <a:r>
              <a:t>Як перевірити достовірність інформації в Інтернеті</a:t>
            </a:r>
          </a:p>
          <a:p>
            <a:r>
              <a:t>Вікіпедія як джерело інформації</a:t>
            </a:r>
          </a:p>
          <a:p>
            <a:r>
              <a:t>Проблема плагіату</a:t>
            </a:r>
          </a:p>
        </p:txBody>
      </p:sp>
      <p:sp>
        <p:nvSpPr>
          <p:cNvPr id="185" name="Номер слайда 3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Заголовок 1"/>
          <p:cNvSpPr txBox="1">
            <a:spLocks noGrp="1"/>
          </p:cNvSpPr>
          <p:nvPr>
            <p:ph type="title"/>
          </p:nvPr>
        </p:nvSpPr>
        <p:spPr>
          <a:xfrm>
            <a:off x="457199" y="273050"/>
            <a:ext cx="3008315" cy="11620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dirty="0" err="1"/>
              <a:t>Ела</a:t>
            </a:r>
            <a:r>
              <a:rPr dirty="0"/>
              <a:t> </a:t>
            </a:r>
            <a:r>
              <a:rPr dirty="0" err="1"/>
              <a:t>Якубовська</a:t>
            </a:r>
            <a:endParaRPr dirty="0"/>
          </a:p>
        </p:txBody>
      </p:sp>
      <p:sp>
        <p:nvSpPr>
          <p:cNvPr id="189" name="Текст 5"/>
          <p:cNvSpPr>
            <a:spLocks noGrp="1"/>
          </p:cNvSpPr>
          <p:nvPr>
            <p:ph type="body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 algn="ctr">
              <a:spcBef>
                <a:spcPts val="800"/>
              </a:spcBef>
              <a:buSzTx/>
              <a:buFontTx/>
              <a:buNone/>
              <a:defRPr sz="3600" b="1"/>
            </a:lvl1pPr>
          </a:lstStyle>
          <a:p>
            <a:r>
              <a:rPr dirty="0" err="1"/>
              <a:t>Посібник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вчителя</a:t>
            </a:r>
            <a:endParaRPr lang="uk-UA" dirty="0"/>
          </a:p>
          <a:p>
            <a:endParaRPr lang="uk-UA" dirty="0"/>
          </a:p>
          <a:p>
            <a:endParaRPr dirty="0"/>
          </a:p>
        </p:txBody>
      </p:sp>
      <p:pic>
        <p:nvPicPr>
          <p:cNvPr id="190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7" y="260647"/>
            <a:ext cx="4104458" cy="5803338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Номер слайда 2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7FDA593-445D-4D42-B7E3-ECC8543E63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https://www.aup.com.ua/mediagramotnist-na-zanyattyakh-z-fizi/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09D23B-3F59-4F00-8040-063D70D45E64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https://medialiteracy.org.ua/</a:t>
            </a:r>
            <a:endParaRPr lang="uk-UA" dirty="0"/>
          </a:p>
          <a:p>
            <a:r>
              <a:rPr lang="uk-UA" dirty="0"/>
              <a:t>Замовити видання АУП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703272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3B33ED0-5A90-4EA8-A23C-0BE4FC1CA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Ресурси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медіаосвітян</a:t>
            </a:r>
            <a:r>
              <a:rPr lang="ru-RU" dirty="0"/>
              <a:t> </a:t>
            </a:r>
            <a:r>
              <a:rPr lang="ru-RU" dirty="0" err="1"/>
              <a:t>Білорусі</a:t>
            </a:r>
            <a:endParaRPr lang="ru-RU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B4334FC-08B7-4C0F-99A3-DB10282ADE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47028"/>
            <a:ext cx="6981398" cy="563231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1)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Учабник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: Обществоведение. 10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кл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Грамадазнаўства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, 10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кл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Авторы: Данилов А. Н.,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Полейко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Е. А....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  <a:hlinkClick r:id="rId2"/>
              </a:rPr>
              <a:t>https://uchebniki.by/rus/katalog/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  <a:hlinkClick r:id="rId2"/>
              </a:rPr>
              <a:t>10-11-klassy/@rlike/class=;10;&amp;subject=;obsh;&amp;group=;uch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;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2) Учебник Обществоведение. 9 класс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Грамадазнаўства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. 9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клас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Авторы: Данилов А. Н.,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Полейко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Е. А., Кушнер Н. В.,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Бернат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И. П., Белов А. А., Казима С. А.,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Клецкова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И. М.,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Легчилин А. А.,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Солодухо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А. С., Рубанов А. В.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https://uchebniki.by/rus/katalog/5-9-klassy/id01883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3)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Медыяграматнасць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ўроках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гісторыі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і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грамадазнаўства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дапаможнік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для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настаўнікаў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http://www.nastaunik.info/sites/default/files/page/files/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medyaadukacja_na_urokah_historyi_i_hramadaznaustva_2020.pdf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85937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3531CB-3397-4CE3-88F6-BB9A351A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047CC9-24AF-4C54-8E0A-C5A70A8EFD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4)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Палейка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А.А.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Медыятэксты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ў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навучанні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гісторыі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і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грамадазнаўству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дапаможнік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для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настаўнікаў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Мінск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, 2018);</a:t>
            </a:r>
            <a:r>
              <a:rPr lang="ru-RU" altLang="ru-RU" dirty="0">
                <a:solidFill>
                  <a:schemeClr val="tx1"/>
                </a:solidFill>
              </a:rPr>
              <a:t/>
            </a:r>
            <a:br>
              <a:rPr lang="ru-RU" altLang="ru-RU" dirty="0">
                <a:solidFill>
                  <a:schemeClr val="tx1"/>
                </a:solidFill>
              </a:rPr>
            </a:br>
            <a:r>
              <a:rPr lang="ru-RU" altLang="ru-RU" dirty="0">
                <a:solidFill>
                  <a:srgbClr val="1155CC"/>
                </a:solidFill>
                <a:latin typeface="Tahoma" panose="020B0604030504040204" pitchFamily="34" charset="0"/>
                <a:cs typeface="Tahoma" panose="020B0604030504040204" pitchFamily="34" charset="0"/>
                <a:hlinkClick r:id="rId2"/>
              </a:rPr>
              <a:t>https://drive.google.com/file/d/12zvky7Su-EHS3WcuB9t61zPW9PYcoarP/view</a:t>
            </a:r>
            <a:r>
              <a:rPr lang="ru-RU" altLang="ru-RU" dirty="0">
                <a:solidFill>
                  <a:schemeClr val="tx1"/>
                </a:solidFill>
              </a:rPr>
              <a:t/>
            </a:r>
            <a:br>
              <a:rPr lang="ru-RU" altLang="ru-RU" dirty="0">
                <a:solidFill>
                  <a:schemeClr val="tx1"/>
                </a:solidFill>
              </a:rPr>
            </a:b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5)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МEDIAадукацыя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міжнародны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досвед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практыка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перспектывы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Матэрыялы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Міжнароднай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інтэрнэт-канферэнцыі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(г.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Мiнск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, 14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кастрычніка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2019 года) / АКАДЭМІЯ ПАСЛЯДЫПЛОМНАЙ АДУКАЦЫІ,</a:t>
            </a:r>
            <a:r>
              <a:rPr lang="ru-RU" altLang="ru-RU" dirty="0">
                <a:solidFill>
                  <a:schemeClr val="tx1"/>
                </a:solidFill>
              </a:rPr>
              <a:t/>
            </a:r>
            <a:br>
              <a:rPr lang="ru-RU" altLang="ru-RU" dirty="0">
                <a:solidFill>
                  <a:schemeClr val="tx1"/>
                </a:solidFill>
              </a:rPr>
            </a:b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ТАВАРЫСТВА БЕЛАРУСКАЙ ШКОЛЫ,</a:t>
            </a:r>
            <a:r>
              <a:rPr lang="ru-RU" altLang="ru-RU" dirty="0">
                <a:solidFill>
                  <a:schemeClr val="tx1"/>
                </a:solidFill>
              </a:rPr>
              <a:t/>
            </a:r>
            <a:br>
              <a:rPr lang="ru-RU" altLang="ru-RU" dirty="0">
                <a:solidFill>
                  <a:schemeClr val="tx1"/>
                </a:solidFill>
              </a:rPr>
            </a:b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ХАРКІВСЬКА АКАДЕМІЯ НЕПЕРЕРВНОЇ ОСВІТИ (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Мінск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, 2020).</a:t>
            </a:r>
            <a:r>
              <a:rPr lang="ru-RU" altLang="ru-RU" dirty="0">
                <a:solidFill>
                  <a:schemeClr val="tx1"/>
                </a:solidFill>
              </a:rPr>
              <a:t/>
            </a:r>
            <a:br>
              <a:rPr lang="ru-RU" altLang="ru-RU" dirty="0">
                <a:solidFill>
                  <a:schemeClr val="tx1"/>
                </a:solidFill>
              </a:rPr>
            </a:br>
            <a:r>
              <a:rPr lang="ru-RU" altLang="ru-RU" dirty="0">
                <a:solidFill>
                  <a:srgbClr val="1155CC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http://www.nastaunik.info/sites/default/files/page/files/materyyaly_kanferencyi.pdf</a:t>
            </a:r>
            <a:r>
              <a:rPr lang="ru-RU" altLang="ru-RU" dirty="0">
                <a:solidFill>
                  <a:schemeClr val="tx1"/>
                </a:solidFill>
              </a:rPr>
              <a:t/>
            </a:r>
            <a:br>
              <a:rPr lang="ru-RU" altLang="ru-RU" dirty="0">
                <a:solidFill>
                  <a:schemeClr val="tx1"/>
                </a:solidFill>
              </a:rPr>
            </a:b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6) </a:t>
            </a:r>
            <a:r>
              <a:rPr lang="ru-RU" altLang="ru-RU" dirty="0" err="1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Медиатулкит</a:t>
            </a:r>
            <a:r>
              <a:rPr lang="ru-RU" altLang="ru-RU" dirty="0">
                <a:solidFill>
                  <a:srgbClr val="22222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упражнения для уроков</a:t>
            </a:r>
            <a:r>
              <a:rPr lang="ru-RU" altLang="ru-RU" dirty="0">
                <a:solidFill>
                  <a:schemeClr val="tx1"/>
                </a:solidFill>
              </a:rPr>
              <a:t/>
            </a:r>
            <a:br>
              <a:rPr lang="ru-RU" altLang="ru-RU" dirty="0">
                <a:solidFill>
                  <a:schemeClr val="tx1"/>
                </a:solidFill>
              </a:rPr>
            </a:br>
            <a:r>
              <a:rPr lang="ru-RU" altLang="ru-RU" dirty="0">
                <a:solidFill>
                  <a:srgbClr val="1155CC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http://www.nastaunik.info/mediatoolkit/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9320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594</Words>
  <Application>Microsoft Office PowerPoint</Application>
  <PresentationFormat>Экран (4:3)</PresentationFormat>
  <Paragraphs>122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Tahoma</vt:lpstr>
      <vt:lpstr>Тема Office</vt:lpstr>
      <vt:lpstr>Ела Якубовська</vt:lpstr>
      <vt:lpstr>Медіаосвіта, включена в шкільний курс, націлена майже на той самий результат, що й викладання багатьох предметів:</vt:lpstr>
      <vt:lpstr>Зміст</vt:lpstr>
      <vt:lpstr>Можливості формування медіаграмотності на заняттях з фізики</vt:lpstr>
      <vt:lpstr>З-Х-Д</vt:lpstr>
      <vt:lpstr>Дослідження художніх фільмів</vt:lpstr>
      <vt:lpstr>Презентация PowerPoint</vt:lpstr>
      <vt:lpstr>Вивчайте мультфільми</vt:lpstr>
      <vt:lpstr>Вивчайте мультфільми</vt:lpstr>
      <vt:lpstr>Дослідження комп’ютерних ігор</vt:lpstr>
      <vt:lpstr>Дослідження комп’ютерних ігор</vt:lpstr>
      <vt:lpstr>Дослідження реклами</vt:lpstr>
      <vt:lpstr>Вивчіть короткі відео</vt:lpstr>
      <vt:lpstr>Як працювати з лайфхаком</vt:lpstr>
      <vt:lpstr>Робота з інфографікою</vt:lpstr>
      <vt:lpstr>Новинна грамотність</vt:lpstr>
      <vt:lpstr>Ела Якубовська</vt:lpstr>
      <vt:lpstr>Презентация PowerPoint</vt:lpstr>
      <vt:lpstr>Ресурси від медіаосвітян Білорусі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Елла Якубовська</dc:title>
  <dc:creator>Admin</dc:creator>
  <cp:lastModifiedBy>USER</cp:lastModifiedBy>
  <cp:revision>11</cp:revision>
  <dcterms:modified xsi:type="dcterms:W3CDTF">2021-02-11T13:39:41Z</dcterms:modified>
</cp:coreProperties>
</file>