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literacy.org.ua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i.by/rus/katalog/5-9-klassy/id01883" TargetMode="External"/><Relationship Id="rId2" Type="http://schemas.openxmlformats.org/officeDocument/2006/relationships/hyperlink" Target="https://uchebniki.by/rus/katalog/10-11-klassy/@rlike/class=;10;&amp;subject=;obsh;&amp;group=;u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taunik.info/sites/default/files/page/files/medyaadukacja_na_urokah_historyi_i_hramadaznaustva_202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taunik.info/sites/default/files/page/files/materyyaly_kanferencyi.pdf" TargetMode="External"/><Relationship Id="rId2" Type="http://schemas.openxmlformats.org/officeDocument/2006/relationships/hyperlink" Target="https://drive.google.com/file/d/12zvky7Su-EHS3WcuB9t61zPW9PYcoarP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taunik.info/mediatoolki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Заголовок 1"/>
          <p:cNvSpPr txBox="1">
            <a:spLocks noGrp="1"/>
          </p:cNvSpPr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 err="1"/>
              <a:t>Ела</a:t>
            </a:r>
            <a:r>
              <a:rPr dirty="0"/>
              <a:t> </a:t>
            </a:r>
            <a:r>
              <a:rPr dirty="0" err="1"/>
              <a:t>Якубовська</a:t>
            </a:r>
            <a:endParaRPr dirty="0"/>
          </a:p>
        </p:txBody>
      </p:sp>
      <p:sp>
        <p:nvSpPr>
          <p:cNvPr id="96" name="Текст 5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 b="1"/>
            </a:lvl1pPr>
          </a:lstStyle>
          <a:p>
            <a:r>
              <a:rPr dirty="0" err="1"/>
              <a:t>Посібник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вчителя</a:t>
            </a:r>
            <a:endParaRPr dirty="0"/>
          </a:p>
        </p:txBody>
      </p:sp>
      <p:pic>
        <p:nvPicPr>
          <p:cNvPr id="9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7" y="260647"/>
            <a:ext cx="4104458" cy="580333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Дослідження комп’ютерних ігор</a:t>
            </a:r>
          </a:p>
        </p:txBody>
      </p:sp>
      <p:sp>
        <p:nvSpPr>
          <p:cNvPr id="146" name="Текст 6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/>
          <a:lstStyle/>
          <a:p>
            <a:r>
              <a:t>Рух тіла в полі тяжіння</a:t>
            </a:r>
          </a:p>
        </p:txBody>
      </p:sp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5" y="2492896"/>
            <a:ext cx="4040188" cy="237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Текст 7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Умови рівноваги тіла</a:t>
            </a:r>
          </a:p>
        </p:txBody>
      </p:sp>
      <p:pic>
        <p:nvPicPr>
          <p:cNvPr id="14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96" y="4324284"/>
            <a:ext cx="2481288" cy="2280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2" y="2204865"/>
            <a:ext cx="2963862" cy="208823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Дослідження комп’ютерних ігор</a:t>
            </a:r>
          </a:p>
        </p:txBody>
      </p:sp>
      <p:sp>
        <p:nvSpPr>
          <p:cNvPr id="154" name="Текст 2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/>
          <a:lstStyle/>
          <a:p>
            <a:r>
              <a:t>Закон збереження енергії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36911"/>
            <a:ext cx="2376265" cy="288185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Текст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Механічні коливання</a:t>
            </a:r>
          </a:p>
        </p:txBody>
      </p:sp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6" y="2564903"/>
            <a:ext cx="4039354" cy="302433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Дослідження реклами</a:t>
            </a:r>
          </a:p>
        </p:txBody>
      </p:sp>
      <p:sp>
        <p:nvSpPr>
          <p:cNvPr id="161" name="Текст 2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/>
          <a:lstStyle>
            <a:lvl1pPr defTabSz="859536">
              <a:lnSpc>
                <a:spcPct val="80000"/>
              </a:lnSpc>
              <a:spcBef>
                <a:spcPts val="400"/>
              </a:spcBef>
              <a:defRPr sz="2068"/>
            </a:lvl1pPr>
          </a:lstStyle>
          <a:p>
            <a:r>
              <a:t>Маніпуляція "негативами про суперників"</a:t>
            </a:r>
          </a:p>
        </p:txBody>
      </p:sp>
      <p:sp>
        <p:nvSpPr>
          <p:cNvPr id="162" name="Текст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2200" b="1"/>
            </a:lvl1pPr>
          </a:lstStyle>
          <a:p>
            <a:r>
              <a:t>Маніпуляція "Гра на емоції"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4118996" cy="360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239" y="2562347"/>
            <a:ext cx="4375792" cy="317343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Номер слайда 6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Вивчіть короткі відео</a:t>
            </a:r>
          </a:p>
        </p:txBody>
      </p:sp>
      <p:sp>
        <p:nvSpPr>
          <p:cNvPr id="168" name="Текст 2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/>
          <a:lstStyle>
            <a:lvl1pPr defTabSz="859536">
              <a:lnSpc>
                <a:spcPct val="80000"/>
              </a:lnSpc>
              <a:spcBef>
                <a:spcPts val="400"/>
              </a:spcBef>
              <a:defRPr sz="2068"/>
            </a:lvl1pPr>
          </a:lstStyle>
          <a:p>
            <a:r>
              <a:t>Лайфхак "Як охолодити гарячий чай?"</a:t>
            </a:r>
          </a:p>
        </p:txBody>
      </p:sp>
      <p:sp>
        <p:nvSpPr>
          <p:cNvPr id="169" name="Текст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Тема "Теплові явища"</a:t>
            </a:r>
          </a:p>
        </p:txBody>
      </p:sp>
      <p:sp>
        <p:nvSpPr>
          <p:cNvPr id="170" name="Объект 5"/>
          <p:cNvSpPr txBox="1"/>
          <p:nvPr/>
        </p:nvSpPr>
        <p:spPr>
          <a:xfrm>
            <a:off x="4690744" y="2174875"/>
            <a:ext cx="3950337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marL="325754" indent="-325754" defTabSz="868680">
              <a:spcBef>
                <a:spcPts val="500"/>
              </a:spcBef>
              <a:buSzPct val="100000"/>
              <a:buFont typeface="Arial"/>
              <a:buChar char="•"/>
              <a:defRPr sz="2280"/>
            </a:pPr>
            <a:r>
              <a:rPr dirty="0" err="1"/>
              <a:t>Покла</a:t>
            </a:r>
            <a:r>
              <a:rPr lang="uk-UA" dirty="0" err="1"/>
              <a:t>діть</a:t>
            </a:r>
            <a:r>
              <a:rPr dirty="0"/>
              <a:t> </a:t>
            </a:r>
            <a:r>
              <a:rPr dirty="0" err="1"/>
              <a:t>лід</a:t>
            </a:r>
            <a:endParaRPr dirty="0"/>
          </a:p>
          <a:p>
            <a:pPr marL="325754" indent="-325754" defTabSz="868680">
              <a:spcBef>
                <a:spcPts val="500"/>
              </a:spcBef>
              <a:buSzPct val="100000"/>
              <a:buFont typeface="Arial"/>
              <a:buChar char="•"/>
              <a:defRPr sz="2280"/>
            </a:pPr>
            <a:r>
              <a:rPr dirty="0" err="1"/>
              <a:t>Переливання</a:t>
            </a:r>
            <a:endParaRPr dirty="0"/>
          </a:p>
          <a:p>
            <a:pPr marL="325754" indent="-325754" defTabSz="868680">
              <a:spcBef>
                <a:spcPts val="500"/>
              </a:spcBef>
              <a:buSzPct val="100000"/>
              <a:buFont typeface="Arial"/>
              <a:buChar char="•"/>
              <a:defRPr sz="2280"/>
            </a:pPr>
            <a:r>
              <a:rPr dirty="0" err="1"/>
              <a:t>Покладіть</a:t>
            </a:r>
            <a:r>
              <a:rPr dirty="0"/>
              <a:t> </a:t>
            </a:r>
            <a:r>
              <a:rPr dirty="0" err="1"/>
              <a:t>кілька</a:t>
            </a:r>
            <a:r>
              <a:rPr dirty="0"/>
              <a:t> </a:t>
            </a:r>
            <a:r>
              <a:rPr dirty="0" err="1"/>
              <a:t>столових</a:t>
            </a:r>
            <a:r>
              <a:rPr dirty="0"/>
              <a:t> </a:t>
            </a:r>
            <a:r>
              <a:rPr dirty="0" err="1"/>
              <a:t>ложок</a:t>
            </a:r>
            <a:endParaRPr dirty="0"/>
          </a:p>
          <a:p>
            <a:pPr marL="325754" indent="-325754" defTabSz="868680">
              <a:spcBef>
                <a:spcPts val="500"/>
              </a:spcBef>
              <a:buSzPct val="100000"/>
              <a:buFont typeface="Arial"/>
              <a:buChar char="•"/>
              <a:defRPr sz="2280"/>
            </a:pPr>
            <a:r>
              <a:rPr dirty="0" err="1"/>
              <a:t>Покла</a:t>
            </a:r>
            <a:r>
              <a:rPr lang="uk-UA" dirty="0" err="1"/>
              <a:t>діть</a:t>
            </a:r>
            <a:r>
              <a:rPr dirty="0"/>
              <a:t> в </a:t>
            </a:r>
            <a:r>
              <a:rPr dirty="0" err="1"/>
              <a:t>миску</a:t>
            </a:r>
            <a:r>
              <a:rPr dirty="0"/>
              <a:t> з </a:t>
            </a:r>
            <a:r>
              <a:rPr dirty="0" err="1"/>
              <a:t>холодною</a:t>
            </a:r>
            <a:r>
              <a:rPr dirty="0"/>
              <a:t> </a:t>
            </a:r>
            <a:r>
              <a:rPr dirty="0" err="1"/>
              <a:t>водою</a:t>
            </a:r>
            <a:endParaRPr dirty="0"/>
          </a:p>
          <a:p>
            <a:pPr marL="325754" indent="-325754" defTabSz="868680">
              <a:spcBef>
                <a:spcPts val="500"/>
              </a:spcBef>
              <a:buSzPct val="100000"/>
              <a:buFont typeface="Arial"/>
              <a:buChar char="•"/>
              <a:defRPr sz="2280"/>
            </a:pPr>
            <a:r>
              <a:rPr dirty="0" err="1"/>
              <a:t>Заморозь</a:t>
            </a:r>
            <a:r>
              <a:rPr dirty="0"/>
              <a:t> </a:t>
            </a:r>
            <a:r>
              <a:rPr dirty="0" err="1"/>
              <a:t>кухоль</a:t>
            </a:r>
            <a:endParaRPr dirty="0"/>
          </a:p>
          <a:p>
            <a:pPr marL="325754" indent="-325754" defTabSz="868680">
              <a:spcBef>
                <a:spcPts val="500"/>
              </a:spcBef>
              <a:buSzPct val="100000"/>
              <a:buFont typeface="Arial"/>
              <a:buChar char="•"/>
              <a:defRPr sz="2280"/>
            </a:pPr>
            <a:r>
              <a:rPr dirty="0" err="1"/>
              <a:t>Подуйте</a:t>
            </a:r>
            <a:r>
              <a:rPr dirty="0"/>
              <a:t> і </a:t>
            </a:r>
            <a:r>
              <a:rPr dirty="0" err="1"/>
              <a:t>перемішайте</a:t>
            </a:r>
            <a:endParaRPr dirty="0"/>
          </a:p>
          <a:p>
            <a:pPr marL="325754" indent="-325754" defTabSz="868680">
              <a:spcBef>
                <a:spcPts val="500"/>
              </a:spcBef>
              <a:buSzPct val="100000"/>
              <a:buFont typeface="Arial"/>
              <a:buChar char="•"/>
              <a:defRPr sz="2280"/>
            </a:pPr>
            <a:r>
              <a:rPr dirty="0"/>
              <a:t>...</a:t>
            </a:r>
          </a:p>
          <a:p>
            <a:pPr marL="325754" indent="-325754" defTabSz="868680">
              <a:spcBef>
                <a:spcPts val="500"/>
              </a:spcBef>
              <a:buSzPct val="100000"/>
              <a:buFont typeface="Arial"/>
              <a:buChar char="•"/>
              <a:defRPr sz="2280"/>
            </a:pPr>
            <a:r>
              <a:rPr dirty="0" err="1"/>
              <a:t>Твій</a:t>
            </a:r>
            <a:r>
              <a:rPr dirty="0"/>
              <a:t> </a:t>
            </a:r>
            <a:r>
              <a:rPr dirty="0" err="1"/>
              <a:t>шлях</a:t>
            </a:r>
            <a:r>
              <a:rPr dirty="0"/>
              <a:t>?</a:t>
            </a:r>
          </a:p>
        </p:txBody>
      </p:sp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792216"/>
            <a:ext cx="3987131" cy="204233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Заголовок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Як працювати з лайфхаком</a:t>
            </a:r>
          </a:p>
        </p:txBody>
      </p:sp>
      <p:sp>
        <p:nvSpPr>
          <p:cNvPr id="175" name="Объект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rPr dirty="0" err="1"/>
              <a:t>Етап</a:t>
            </a:r>
            <a:r>
              <a:rPr dirty="0"/>
              <a:t> 1. </a:t>
            </a:r>
            <a:r>
              <a:rPr dirty="0" err="1"/>
              <a:t>Доручіть</a:t>
            </a:r>
            <a:r>
              <a:rPr dirty="0"/>
              <a:t> </a:t>
            </a:r>
            <a:r>
              <a:rPr dirty="0" err="1"/>
              <a:t>дітям</a:t>
            </a:r>
            <a:r>
              <a:rPr dirty="0"/>
              <a:t> </a:t>
            </a:r>
            <a:r>
              <a:rPr dirty="0" err="1"/>
              <a:t>знайти</a:t>
            </a:r>
            <a:r>
              <a:rPr dirty="0"/>
              <a:t> </a:t>
            </a:r>
            <a:r>
              <a:rPr dirty="0" err="1"/>
              <a:t>лайфхак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певну</a:t>
            </a:r>
            <a:r>
              <a:rPr dirty="0"/>
              <a:t> </a:t>
            </a:r>
            <a:r>
              <a:rPr dirty="0" err="1"/>
              <a:t>тему</a:t>
            </a:r>
            <a:r>
              <a:rPr dirty="0"/>
              <a:t> в </a:t>
            </a:r>
            <a:r>
              <a:rPr lang="uk-UA" dirty="0"/>
              <a:t>і</a:t>
            </a:r>
            <a:r>
              <a:rPr dirty="0" err="1"/>
              <a:t>нтернеті</a:t>
            </a:r>
            <a:r>
              <a:rPr dirty="0"/>
              <a:t>. </a:t>
            </a:r>
            <a:r>
              <a:rPr dirty="0" err="1"/>
              <a:t>Перевірте</a:t>
            </a:r>
            <a:r>
              <a:rPr dirty="0"/>
              <a:t> </a:t>
            </a:r>
            <a:r>
              <a:rPr dirty="0" err="1"/>
              <a:t>надійність</a:t>
            </a:r>
            <a:r>
              <a:rPr dirty="0"/>
              <a:t> </a:t>
            </a:r>
            <a:r>
              <a:rPr dirty="0" err="1"/>
              <a:t>ресурсу</a:t>
            </a:r>
            <a:r>
              <a:rPr dirty="0"/>
              <a:t>, з </a:t>
            </a:r>
            <a:r>
              <a:rPr dirty="0" err="1"/>
              <a:t>якого</a:t>
            </a:r>
            <a:r>
              <a:rPr dirty="0"/>
              <a:t> </a:t>
            </a:r>
            <a:r>
              <a:rPr dirty="0" err="1"/>
              <a:t>взята</a:t>
            </a:r>
            <a:r>
              <a:rPr dirty="0"/>
              <a:t> </a:t>
            </a:r>
            <a:r>
              <a:rPr dirty="0" err="1"/>
              <a:t>інформація</a:t>
            </a:r>
            <a:r>
              <a:rPr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rPr dirty="0"/>
              <a:t>2 </a:t>
            </a:r>
            <a:r>
              <a:rPr dirty="0" err="1"/>
              <a:t>етап</a:t>
            </a:r>
            <a:r>
              <a:rPr dirty="0"/>
              <a:t>. </a:t>
            </a:r>
            <a:r>
              <a:rPr dirty="0" err="1"/>
              <a:t>Проконсультуйтеся</a:t>
            </a:r>
            <a:r>
              <a:rPr dirty="0"/>
              <a:t> з </a:t>
            </a:r>
            <a:r>
              <a:rPr dirty="0" err="1"/>
              <a:t>учителем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батьками</a:t>
            </a:r>
            <a:r>
              <a:rPr dirty="0"/>
              <a:t> </a:t>
            </a:r>
            <a:r>
              <a:rPr dirty="0" err="1"/>
              <a:t>щодо</a:t>
            </a:r>
            <a:r>
              <a:rPr dirty="0"/>
              <a:t> </a:t>
            </a:r>
            <a:r>
              <a:rPr dirty="0" err="1"/>
              <a:t>небезпеки</a:t>
            </a:r>
            <a:r>
              <a:rPr dirty="0"/>
              <a:t> </a:t>
            </a:r>
            <a:r>
              <a:rPr dirty="0" err="1"/>
              <a:t>проведення</a:t>
            </a:r>
            <a:r>
              <a:rPr dirty="0"/>
              <a:t> </a:t>
            </a:r>
            <a:r>
              <a:rPr dirty="0" err="1"/>
              <a:t>експерименту</a:t>
            </a:r>
            <a:r>
              <a:rPr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rPr dirty="0"/>
              <a:t>3 </a:t>
            </a:r>
            <a:r>
              <a:rPr dirty="0" err="1"/>
              <a:t>етап</a:t>
            </a:r>
            <a:r>
              <a:rPr dirty="0"/>
              <a:t>. </a:t>
            </a:r>
            <a:r>
              <a:rPr dirty="0" err="1"/>
              <a:t>Вдома</a:t>
            </a:r>
            <a:r>
              <a:rPr dirty="0"/>
              <a:t> </a:t>
            </a:r>
            <a:r>
              <a:rPr dirty="0" err="1"/>
              <a:t>чи</a:t>
            </a:r>
            <a:r>
              <a:rPr dirty="0"/>
              <a:t> в </a:t>
            </a:r>
            <a:r>
              <a:rPr dirty="0" err="1"/>
              <a:t>школі</a:t>
            </a:r>
            <a:r>
              <a:rPr dirty="0"/>
              <a:t> </a:t>
            </a:r>
            <a:r>
              <a:rPr dirty="0" err="1"/>
              <a:t>перевірте</a:t>
            </a:r>
            <a:r>
              <a:rPr dirty="0"/>
              <a:t> </a:t>
            </a:r>
            <a:r>
              <a:rPr dirty="0" err="1"/>
              <a:t>свій</a:t>
            </a:r>
            <a:r>
              <a:rPr dirty="0"/>
              <a:t> </a:t>
            </a:r>
            <a:r>
              <a:rPr dirty="0" err="1"/>
              <a:t>лайфхак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правдивість</a:t>
            </a:r>
            <a:r>
              <a:rPr dirty="0"/>
              <a:t>. </a:t>
            </a:r>
            <a:r>
              <a:rPr dirty="0" err="1"/>
              <a:t>Підготуйте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проведіть</a:t>
            </a:r>
            <a:r>
              <a:rPr dirty="0"/>
              <a:t> </a:t>
            </a:r>
            <a:r>
              <a:rPr dirty="0" err="1"/>
              <a:t>експеримент</a:t>
            </a:r>
            <a:r>
              <a:rPr dirty="0"/>
              <a:t>. </a:t>
            </a:r>
            <a:r>
              <a:rPr dirty="0" err="1"/>
              <a:t>Знімайте</a:t>
            </a:r>
            <a:r>
              <a:rPr dirty="0"/>
              <a:t> </a:t>
            </a:r>
            <a:r>
              <a:rPr dirty="0" err="1"/>
              <a:t>відео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фотографуйте</a:t>
            </a:r>
            <a:r>
              <a:rPr dirty="0"/>
              <a:t>. </a:t>
            </a:r>
            <a:r>
              <a:rPr dirty="0" err="1"/>
              <a:t>Підготуйте</a:t>
            </a:r>
            <a:r>
              <a:rPr dirty="0"/>
              <a:t> </a:t>
            </a:r>
            <a:r>
              <a:rPr dirty="0" err="1"/>
              <a:t>виступ</a:t>
            </a:r>
            <a:r>
              <a:rPr dirty="0"/>
              <a:t> </a:t>
            </a:r>
            <a:r>
              <a:rPr dirty="0" err="1"/>
              <a:t>перед</a:t>
            </a:r>
            <a:r>
              <a:rPr dirty="0"/>
              <a:t> </a:t>
            </a:r>
            <a:r>
              <a:rPr dirty="0" err="1"/>
              <a:t>однокласниками</a:t>
            </a:r>
            <a:r>
              <a:rPr dirty="0"/>
              <a:t>.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завершення</a:t>
            </a:r>
            <a:r>
              <a:rPr dirty="0"/>
              <a:t> </a:t>
            </a:r>
            <a:r>
              <a:rPr dirty="0" err="1"/>
              <a:t>необхідно</a:t>
            </a:r>
            <a:r>
              <a:rPr dirty="0"/>
              <a:t> </a:t>
            </a:r>
            <a:r>
              <a:rPr dirty="0" err="1"/>
              <a:t>пояснити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фізичні</a:t>
            </a:r>
            <a:r>
              <a:rPr dirty="0"/>
              <a:t> </a:t>
            </a:r>
            <a:r>
              <a:rPr dirty="0" err="1"/>
              <a:t>явища</a:t>
            </a:r>
            <a:r>
              <a:rPr dirty="0"/>
              <a:t>, </a:t>
            </a:r>
            <a:r>
              <a:rPr dirty="0" err="1"/>
              <a:t>закони</a:t>
            </a:r>
            <a:r>
              <a:rPr dirty="0"/>
              <a:t> </a:t>
            </a:r>
            <a:r>
              <a:rPr dirty="0" err="1"/>
              <a:t>працює</a:t>
            </a:r>
            <a:r>
              <a:rPr dirty="0"/>
              <a:t> </a:t>
            </a:r>
            <a:r>
              <a:rPr dirty="0" err="1"/>
              <a:t>цей</a:t>
            </a:r>
            <a:r>
              <a:rPr dirty="0"/>
              <a:t> </a:t>
            </a:r>
            <a:r>
              <a:rPr dirty="0" err="1"/>
              <a:t>лайфхак</a:t>
            </a:r>
            <a:r>
              <a:rPr dirty="0"/>
              <a:t>. </a:t>
            </a:r>
            <a:r>
              <a:rPr dirty="0" err="1"/>
              <a:t>Зробити</a:t>
            </a:r>
            <a:r>
              <a:rPr dirty="0"/>
              <a:t> </a:t>
            </a:r>
            <a:r>
              <a:rPr dirty="0" err="1"/>
              <a:t>висновок</a:t>
            </a:r>
            <a:r>
              <a:rPr dirty="0"/>
              <a:t> </a:t>
            </a:r>
            <a:r>
              <a:rPr dirty="0" err="1"/>
              <a:t>про</a:t>
            </a:r>
            <a:r>
              <a:rPr dirty="0"/>
              <a:t> </a:t>
            </a:r>
            <a:r>
              <a:rPr dirty="0" err="1"/>
              <a:t>його</a:t>
            </a:r>
            <a:r>
              <a:rPr dirty="0"/>
              <a:t> </a:t>
            </a:r>
            <a:r>
              <a:rPr dirty="0" err="1"/>
              <a:t>доцільність</a:t>
            </a:r>
            <a:r>
              <a:rPr dirty="0"/>
              <a:t>.</a:t>
            </a:r>
          </a:p>
          <a:p>
            <a:pPr marL="0" indent="0" algn="just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rPr dirty="0"/>
              <a:t>4 </a:t>
            </a:r>
            <a:r>
              <a:rPr dirty="0" err="1"/>
              <a:t>етап</a:t>
            </a:r>
            <a:r>
              <a:rPr lang="uk-UA" dirty="0"/>
              <a:t>.</a:t>
            </a:r>
            <a:r>
              <a:rPr dirty="0"/>
              <a:t> </a:t>
            </a:r>
            <a:r>
              <a:rPr dirty="0" err="1"/>
              <a:t>Презентація</a:t>
            </a:r>
            <a:r>
              <a:rPr dirty="0"/>
              <a:t> </a:t>
            </a:r>
            <a:r>
              <a:rPr dirty="0" err="1"/>
              <a:t>результатів</a:t>
            </a:r>
            <a:r>
              <a:rPr dirty="0"/>
              <a:t> </a:t>
            </a:r>
            <a:r>
              <a:rPr dirty="0" err="1"/>
              <a:t>уроку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шкільному</a:t>
            </a:r>
            <a:r>
              <a:rPr dirty="0"/>
              <a:t> </a:t>
            </a:r>
            <a:r>
              <a:rPr dirty="0" err="1"/>
              <a:t>веб-сайті</a:t>
            </a:r>
            <a:r>
              <a:rPr dirty="0"/>
              <a:t> в </a:t>
            </a:r>
            <a:r>
              <a:rPr dirty="0" err="1"/>
              <a:t>шкільній</a:t>
            </a:r>
            <a:r>
              <a:rPr dirty="0"/>
              <a:t> </a:t>
            </a:r>
            <a:r>
              <a:rPr dirty="0" err="1"/>
              <a:t>газеті</a:t>
            </a:r>
            <a:r>
              <a:rPr dirty="0"/>
              <a:t> з </a:t>
            </a:r>
            <a:r>
              <a:rPr dirty="0" err="1"/>
              <a:t>наступною</a:t>
            </a:r>
            <a:r>
              <a:rPr dirty="0"/>
              <a:t> </a:t>
            </a:r>
            <a:r>
              <a:rPr dirty="0" err="1"/>
              <a:t>дискусією</a:t>
            </a:r>
            <a:r>
              <a:rPr dirty="0"/>
              <a:t>.</a:t>
            </a:r>
          </a:p>
        </p:txBody>
      </p:sp>
      <p:sp>
        <p:nvSpPr>
          <p:cNvPr id="176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Заголовок 3"/>
          <p:cNvSpPr txBox="1">
            <a:spLocks noGrp="1"/>
          </p:cNvSpPr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 algn="ctr" defTabSz="850391">
              <a:defRPr sz="3348"/>
            </a:lvl1pPr>
          </a:lstStyle>
          <a:p>
            <a:r>
              <a:t>Робота з інфографікою</a:t>
            </a:r>
          </a:p>
        </p:txBody>
      </p:sp>
      <p:sp>
        <p:nvSpPr>
          <p:cNvPr id="179" name="Текст 5"/>
          <p:cNvSpPr txBox="1">
            <a:spLocks noGrp="1"/>
          </p:cNvSpPr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spcBef>
                <a:spcPts val="400"/>
              </a:spcBef>
              <a:defRPr sz="2000"/>
            </a:pPr>
            <a:r>
              <a:t>реферат з фізики (біографія видатного вченого, історія наукових відкриттів, приклади фізичних явищ у навколишньому середовищі)</a:t>
            </a:r>
          </a:p>
          <a:p>
            <a:pPr marL="285750" indent="-285750" algn="just">
              <a:spcBef>
                <a:spcPts val="400"/>
              </a:spcBef>
              <a:defRPr sz="2000"/>
            </a:pPr>
            <a:r>
              <a:t>творчі завдання - створення медіатекстів різних жанрів для різної аудиторії</a:t>
            </a:r>
          </a:p>
          <a:p>
            <a:pPr marL="285750" indent="-285750" algn="just">
              <a:spcBef>
                <a:spcPts val="400"/>
              </a:spcBef>
              <a:defRPr sz="2000"/>
            </a:pPr>
            <a:r>
              <a:t>плакатний звіт</a:t>
            </a:r>
          </a:p>
        </p:txBody>
      </p:sp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82" y="273050"/>
            <a:ext cx="3308886" cy="585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Новинна грамотність</a:t>
            </a:r>
          </a:p>
        </p:txBody>
      </p:sp>
      <p:sp>
        <p:nvSpPr>
          <p:cNvPr id="184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Ознаки псевдонауки</a:t>
            </a:r>
          </a:p>
          <a:p>
            <a:r>
              <a:t>Аналіз медіатекстів</a:t>
            </a:r>
          </a:p>
          <a:p>
            <a:r>
              <a:t>Підтвердження підробки</a:t>
            </a:r>
          </a:p>
          <a:p>
            <a:r>
              <a:t>Як перевірити достовірність інформації в Інтернеті</a:t>
            </a:r>
          </a:p>
          <a:p>
            <a:r>
              <a:t>Вікіпедія як джерело інформації</a:t>
            </a:r>
          </a:p>
          <a:p>
            <a:r>
              <a:t>Проблема плагіату</a:t>
            </a:r>
          </a:p>
        </p:txBody>
      </p:sp>
      <p:sp>
        <p:nvSpPr>
          <p:cNvPr id="18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Заголовок 1"/>
          <p:cNvSpPr txBox="1">
            <a:spLocks noGrp="1"/>
          </p:cNvSpPr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 err="1"/>
              <a:t>Ела</a:t>
            </a:r>
            <a:r>
              <a:rPr dirty="0"/>
              <a:t> </a:t>
            </a:r>
            <a:r>
              <a:rPr dirty="0" err="1"/>
              <a:t>Якубовська</a:t>
            </a:r>
            <a:endParaRPr dirty="0"/>
          </a:p>
        </p:txBody>
      </p:sp>
      <p:sp>
        <p:nvSpPr>
          <p:cNvPr id="189" name="Текст 5"/>
          <p:cNvSpPr>
            <a:spLocks noGrp="1"/>
          </p:cNvSpPr>
          <p:nvPr>
            <p:ph type="body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 b="1"/>
            </a:lvl1pPr>
          </a:lstStyle>
          <a:p>
            <a:r>
              <a:rPr dirty="0" err="1"/>
              <a:t>Посібник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вчителя</a:t>
            </a:r>
            <a:endParaRPr lang="uk-UA" dirty="0"/>
          </a:p>
          <a:p>
            <a:endParaRPr lang="uk-UA" dirty="0"/>
          </a:p>
          <a:p>
            <a:endParaRPr dirty="0"/>
          </a:p>
        </p:txBody>
      </p:sp>
      <p:pic>
        <p:nvPicPr>
          <p:cNvPr id="19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7" y="260647"/>
            <a:ext cx="4104458" cy="580333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7FDA593-445D-4D42-B7E3-ECC8543E6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https://www.aup.com.ua/mediagramotnist-na-zanyattyakh-z-fizi/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09D23B-3F59-4F00-8040-063D70D45E64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https://medialiteracy.org.ua/</a:t>
            </a:r>
            <a:endParaRPr lang="uk-UA" dirty="0"/>
          </a:p>
          <a:p>
            <a:r>
              <a:rPr lang="uk-UA" dirty="0"/>
              <a:t>Замовити видання АУП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0327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3B33ED0-5A90-4EA8-A23C-0BE4FC1C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медіаосвітян</a:t>
            </a:r>
            <a:r>
              <a:rPr lang="ru-RU" dirty="0"/>
              <a:t> </a:t>
            </a:r>
            <a:r>
              <a:rPr lang="ru-RU" dirty="0" err="1"/>
              <a:t>Білорусі</a:t>
            </a:r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B4334FC-08B7-4C0F-99A3-DB10282AD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7028"/>
            <a:ext cx="6981398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Учабник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 Обществоведение. 10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Грамадазнаўства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10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Авторы: Данилов А. Н.,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Полейко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Е. А....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https://uchebniki.by/rus/katalog/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10-11-klassy/@rlike/class=;10;&amp;subject=;obsh;&amp;group=;uch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2) Учебник Обществоведение. 9 класс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Грамадазнаўства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 9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клас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Авторы: Данилов А. Н.,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Полейко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Е. А., Кушнер Н. В.,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Бернат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И. П., Белов А. А., Казима С. А.,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Клецкова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И. М.,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Легчилин А. А.,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Солодухо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А. С., Рубанов А. В.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https://uchebniki.by/rus/katalog/5-9-klassy/id01883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Медыяграматнасць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ўроках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гісторыі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грамадазнаўства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дапаможнік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настаўнікаў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http://www.nastaunik.info/sites/default/files/page/files/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medyaadukacja_na_urokah_historyi_i_hramadaznaustva_2020.pdf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593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Заголовок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76655">
              <a:defRPr sz="2368"/>
            </a:lvl1pPr>
          </a:lstStyle>
          <a:p>
            <a:r>
              <a:t>Медіаосвіта, включена в шкільний курс, націлена майже на той самий результат, що й викладання багатьох предметів:</a:t>
            </a:r>
          </a:p>
        </p:txBody>
      </p:sp>
      <p:sp>
        <p:nvSpPr>
          <p:cNvPr id="101" name="Объект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розуміти явища та події, що відбуваються у навколишньому світі,</a:t>
            </a:r>
          </a:p>
          <a:p>
            <a:r>
              <a:t>мати необхідні знання, щоб пояснити їх,</a:t>
            </a:r>
          </a:p>
          <a:p>
            <a:r>
              <a:t>вміти використовувати ці знання на практиці.</a:t>
            </a:r>
          </a:p>
        </p:txBody>
      </p:sp>
      <p:sp>
        <p:nvSpPr>
          <p:cNvPr id="102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531CB-3397-4CE3-88F6-BB9A351A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047CC9-24AF-4C54-8E0A-C5A70A8EF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Палейка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А.А.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Медыятэксты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ў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навучанні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гісторыі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грамадазнаўству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дапаможнік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настаўнікаў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Мінск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2018);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rgbClr val="1155CC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https://drive.google.com/file/d/12zvky7Su-EHS3WcuB9t61zPW9PYcoarP/view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МEDIAадукацыя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міжнародны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досвед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практыка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перспектывы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Матэрыялы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Міжнароднай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інтэрнэт-канферэнцыі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(г.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Мiнск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14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кастрычніка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2019 года) / АКАДЭМІЯ ПАСЛЯДЫПЛОМНАЙ АДУКАЦЫІ,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ТАВАРЫСТВА БЕЛАРУСКАЙ ШКОЛЫ,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ХАРКІВСЬКА АКАДЕМІЯ НЕПЕРЕРВНОЇ ОСВІТИ (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Мінск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2020).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rgbClr val="1155CC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http://www.nastaunik.info/sites/default/files/page/files/materyyaly_kanferencyi.pdf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</a:t>
            </a:r>
            <a:r>
              <a:rPr lang="ru-RU" altLang="ru-RU" dirty="0" err="1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Медиатулкит</a:t>
            </a:r>
            <a:r>
              <a:rPr lang="ru-RU" altLang="ru-RU" dirty="0">
                <a:solidFill>
                  <a:srgbClr val="22222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упражнения для уроков</a:t>
            </a: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rgbClr val="1155CC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http://www.nastaunik.info/mediatoolkit/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32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Зміст</a:t>
            </a:r>
          </a:p>
        </p:txBody>
      </p:sp>
      <p:grpSp>
        <p:nvGrpSpPr>
          <p:cNvPr id="115" name="Объект 6"/>
          <p:cNvGrpSpPr/>
          <p:nvPr/>
        </p:nvGrpSpPr>
        <p:grpSpPr>
          <a:xfrm>
            <a:off x="457200" y="1600751"/>
            <a:ext cx="8229602" cy="4178688"/>
            <a:chOff x="0" y="0"/>
            <a:chExt cx="8229601" cy="4178686"/>
          </a:xfrm>
        </p:grpSpPr>
        <p:sp>
          <p:nvSpPr>
            <p:cNvPr id="105" name="Линия"/>
            <p:cNvSpPr/>
            <p:nvPr/>
          </p:nvSpPr>
          <p:spPr>
            <a:xfrm>
              <a:off x="0" y="0"/>
              <a:ext cx="8229601" cy="0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Можливості формування медіаграмотності на уроках фізики"/>
            <p:cNvSpPr txBox="1"/>
            <p:nvPr/>
          </p:nvSpPr>
          <p:spPr>
            <a:xfrm>
              <a:off x="0" y="14702"/>
              <a:ext cx="8229601" cy="884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5250" tIns="95250" rIns="95250" bIns="95250" numCol="1" anchor="t">
              <a:spAutoFit/>
            </a:bodyPr>
            <a:lstStyle>
              <a:lvl1pPr defTabSz="1111250">
                <a:lnSpc>
                  <a:spcPct val="90000"/>
                </a:lnSpc>
                <a:spcBef>
                  <a:spcPts val="1000"/>
                </a:spcBef>
                <a:defRPr sz="2500"/>
              </a:lvl1pPr>
            </a:lstStyle>
            <a:p>
              <a:r>
                <a:rPr dirty="0" err="1"/>
                <a:t>Можливості</a:t>
              </a:r>
              <a:r>
                <a:rPr dirty="0"/>
                <a:t> </a:t>
              </a:r>
              <a:r>
                <a:rPr dirty="0" err="1"/>
                <a:t>формування</a:t>
              </a:r>
              <a:r>
                <a:rPr dirty="0"/>
                <a:t> </a:t>
              </a:r>
              <a:r>
                <a:rPr dirty="0" err="1"/>
                <a:t>медіаграмотності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lang="uk-UA" dirty="0"/>
                <a:t>заняттях з</a:t>
              </a:r>
              <a:r>
                <a:rPr dirty="0"/>
                <a:t> </a:t>
              </a:r>
              <a:r>
                <a:rPr dirty="0" err="1"/>
                <a:t>фізики</a:t>
              </a:r>
              <a:endParaRPr dirty="0"/>
            </a:p>
          </p:txBody>
        </p:sp>
        <p:sp>
          <p:nvSpPr>
            <p:cNvPr id="107" name="Линия"/>
            <p:cNvSpPr/>
            <p:nvPr/>
          </p:nvSpPr>
          <p:spPr>
            <a:xfrm>
              <a:off x="0" y="904971"/>
              <a:ext cx="8229601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Візуальна грамотність"/>
            <p:cNvSpPr txBox="1"/>
            <p:nvPr/>
          </p:nvSpPr>
          <p:spPr>
            <a:xfrm>
              <a:off x="0" y="904971"/>
              <a:ext cx="822960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5250" tIns="95250" rIns="95250" bIns="95250" numCol="1" anchor="t">
              <a:spAutoFit/>
            </a:bodyPr>
            <a:lstStyle>
              <a:lvl1pPr defTabSz="1111250">
                <a:lnSpc>
                  <a:spcPct val="90000"/>
                </a:lnSpc>
                <a:spcBef>
                  <a:spcPts val="1000"/>
                </a:spcBef>
                <a:defRPr sz="2500"/>
              </a:lvl1pPr>
            </a:lstStyle>
            <a:p>
              <a:r>
                <a:t>Візуальна грамотність</a:t>
              </a:r>
            </a:p>
          </p:txBody>
        </p:sp>
        <p:sp>
          <p:nvSpPr>
            <p:cNvPr id="109" name="Линия"/>
            <p:cNvSpPr/>
            <p:nvPr/>
          </p:nvSpPr>
          <p:spPr>
            <a:xfrm>
              <a:off x="0" y="1809942"/>
              <a:ext cx="8229601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Рекламна грамотність"/>
            <p:cNvSpPr txBox="1"/>
            <p:nvPr/>
          </p:nvSpPr>
          <p:spPr>
            <a:xfrm>
              <a:off x="0" y="1809942"/>
              <a:ext cx="822960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5250" tIns="95250" rIns="95250" bIns="95250" numCol="1" anchor="t">
              <a:spAutoFit/>
            </a:bodyPr>
            <a:lstStyle>
              <a:lvl1pPr defTabSz="1111250">
                <a:lnSpc>
                  <a:spcPct val="90000"/>
                </a:lnSpc>
                <a:spcBef>
                  <a:spcPts val="1000"/>
                </a:spcBef>
                <a:defRPr sz="2500"/>
              </a:lvl1pPr>
            </a:lstStyle>
            <a:p>
              <a:r>
                <a:t>Рекламна грамотність</a:t>
              </a:r>
            </a:p>
          </p:txBody>
        </p:sp>
        <p:sp>
          <p:nvSpPr>
            <p:cNvPr id="111" name="Линия"/>
            <p:cNvSpPr/>
            <p:nvPr/>
          </p:nvSpPr>
          <p:spPr>
            <a:xfrm>
              <a:off x="0" y="2714915"/>
              <a:ext cx="8229601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Новинна грамотність"/>
            <p:cNvSpPr txBox="1"/>
            <p:nvPr/>
          </p:nvSpPr>
          <p:spPr>
            <a:xfrm>
              <a:off x="0" y="2714915"/>
              <a:ext cx="822960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5250" tIns="95250" rIns="95250" bIns="95250" numCol="1" anchor="t">
              <a:spAutoFit/>
            </a:bodyPr>
            <a:lstStyle>
              <a:lvl1pPr defTabSz="1111250">
                <a:lnSpc>
                  <a:spcPct val="90000"/>
                </a:lnSpc>
                <a:spcBef>
                  <a:spcPts val="1000"/>
                </a:spcBef>
                <a:defRPr sz="2500"/>
              </a:lvl1pPr>
            </a:lstStyle>
            <a:p>
              <a:r>
                <a:t>Новинна грамотність</a:t>
              </a:r>
            </a:p>
          </p:txBody>
        </p:sp>
        <p:sp>
          <p:nvSpPr>
            <p:cNvPr id="113" name="Линия"/>
            <p:cNvSpPr/>
            <p:nvPr/>
          </p:nvSpPr>
          <p:spPr>
            <a:xfrm>
              <a:off x="0" y="3619885"/>
              <a:ext cx="8229601" cy="1"/>
            </a:xfrm>
            <a:prstGeom prst="lin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Глосарій"/>
            <p:cNvSpPr txBox="1"/>
            <p:nvPr/>
          </p:nvSpPr>
          <p:spPr>
            <a:xfrm>
              <a:off x="0" y="3619885"/>
              <a:ext cx="822960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5250" tIns="95250" rIns="95250" bIns="95250" numCol="1" anchor="t">
              <a:spAutoFit/>
            </a:bodyPr>
            <a:lstStyle>
              <a:lvl1pPr defTabSz="1111250">
                <a:lnSpc>
                  <a:spcPct val="90000"/>
                </a:lnSpc>
                <a:spcBef>
                  <a:spcPts val="1000"/>
                </a:spcBef>
                <a:defRPr sz="2500"/>
              </a:lvl1pPr>
            </a:lstStyle>
            <a:p>
              <a:r>
                <a:t>Глосарій</a:t>
              </a:r>
            </a:p>
          </p:txBody>
        </p:sp>
      </p:grpSp>
      <p:sp>
        <p:nvSpPr>
          <p:cNvPr id="116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564"/>
            </a:lvl1pPr>
          </a:lstStyle>
          <a:p>
            <a:r>
              <a:rPr dirty="0" err="1"/>
              <a:t>Можливості</a:t>
            </a:r>
            <a:r>
              <a:rPr dirty="0"/>
              <a:t> </a:t>
            </a:r>
            <a:r>
              <a:rPr dirty="0" err="1"/>
              <a:t>формування</a:t>
            </a:r>
            <a:r>
              <a:rPr dirty="0"/>
              <a:t> </a:t>
            </a:r>
            <a:r>
              <a:rPr dirty="0" err="1"/>
              <a:t>медіаграмотності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uk-UA" dirty="0"/>
              <a:t>заняттях з</a:t>
            </a:r>
            <a:r>
              <a:rPr dirty="0"/>
              <a:t> </a:t>
            </a:r>
            <a:r>
              <a:rPr dirty="0" err="1"/>
              <a:t>фізики</a:t>
            </a:r>
            <a:endParaRPr dirty="0"/>
          </a:p>
        </p:txBody>
      </p:sp>
      <p:sp>
        <p:nvSpPr>
          <p:cNvPr id="119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Уроки-конференції</a:t>
            </a:r>
          </a:p>
          <a:p>
            <a:r>
              <a:t>Перекинуті уроки</a:t>
            </a:r>
          </a:p>
          <a:p>
            <a:r>
              <a:t>Метод тематичного дослідження</a:t>
            </a:r>
          </a:p>
          <a:p>
            <a:r>
              <a:t>Метод З-Х-Д (знати - хотів би знати - дізнався).</a:t>
            </a:r>
          </a:p>
        </p:txBody>
      </p:sp>
      <p:sp>
        <p:nvSpPr>
          <p:cNvPr id="120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З-Х-Д</a:t>
            </a:r>
          </a:p>
        </p:txBody>
      </p:sp>
      <p:graphicFrame>
        <p:nvGraphicFramePr>
          <p:cNvPr id="123" name="Объект 3"/>
          <p:cNvGraphicFramePr/>
          <p:nvPr>
            <p:extLst>
              <p:ext uri="{D42A27DB-BD31-4B8C-83A1-F6EECF244321}">
                <p14:modId xmlns:p14="http://schemas.microsoft.com/office/powerpoint/2010/main" val="3667279138"/>
              </p:ext>
            </p:extLst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Що ви вже знали на цю тему?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 err="1"/>
                        <a:t>Звідки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ви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взяли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цю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інформацію</a:t>
                      </a:r>
                      <a:r>
                        <a:rPr sz="2400" dirty="0"/>
                        <a:t> і </a:t>
                      </a:r>
                      <a:r>
                        <a:rPr sz="2400" dirty="0" err="1"/>
                        <a:t>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чому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вона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базується</a:t>
                      </a:r>
                      <a:r>
                        <a:rPr lang="uk-UA" sz="2400" dirty="0"/>
                        <a:t>?</a:t>
                      </a:r>
                      <a:r>
                        <a:rPr sz="2400" dirty="0"/>
                        <a:t>
</a:t>
                      </a:r>
                      <a:r>
                        <a:rPr sz="2400" dirty="0" err="1"/>
                        <a:t>Ваше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уявлення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це</a:t>
                      </a:r>
                      <a:r>
                        <a:rPr sz="2400" dirty="0"/>
                        <a:t>? </a:t>
                      </a:r>
                      <a:r>
                        <a:rPr sz="2400" dirty="0" err="1"/>
                        <a:t>Що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було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джерелом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інформації</a:t>
                      </a:r>
                      <a:r>
                        <a:rPr sz="2400" dirty="0"/>
                        <a:t>?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 err="1"/>
                        <a:t>Що</a:t>
                      </a:r>
                      <a:r>
                        <a:rPr sz="2400" dirty="0"/>
                        <a:t>  </a:t>
                      </a:r>
                      <a:r>
                        <a:rPr sz="2400" dirty="0" err="1"/>
                        <a:t>хоче</a:t>
                      </a:r>
                      <a:r>
                        <a:rPr lang="uk-UA" sz="2400" dirty="0"/>
                        <a:t>те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знати</a:t>
                      </a:r>
                      <a:r>
                        <a:rPr sz="2400" dirty="0"/>
                        <a:t>?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Де ми можемо знайти точну інформацію на цю тему?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Що ви дізналися?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 err="1"/>
                        <a:t>Які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джерела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були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найбільш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точними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та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допомогли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краще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засвоїти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тему</a:t>
                      </a:r>
                      <a:r>
                        <a:rPr sz="2400" dirty="0"/>
                        <a:t>?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4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Дослідження художніх фільмів</a:t>
            </a:r>
          </a:p>
        </p:txBody>
      </p:sp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13" y="2555475"/>
            <a:ext cx="3913973" cy="261541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Объект 4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700"/>
              </a:spcBef>
              <a:buSzTx/>
              <a:buNone/>
              <a:defRPr sz="3200" b="1"/>
            </a:pPr>
            <a:r>
              <a:rPr dirty="0" err="1"/>
              <a:t>Любов</a:t>
            </a:r>
            <a:r>
              <a:rPr lang="uk-UA" dirty="0"/>
              <a:t>ь</a:t>
            </a:r>
            <a:r>
              <a:rPr dirty="0"/>
              <a:t>-</a:t>
            </a:r>
            <a:r>
              <a:rPr dirty="0" err="1"/>
              <a:t>морк</a:t>
            </a:r>
            <a:r>
              <a:rPr lang="uk-UA" dirty="0"/>
              <a:t>о</a:t>
            </a:r>
            <a:r>
              <a:rPr dirty="0"/>
              <a:t>в</a:t>
            </a:r>
            <a:r>
              <a:rPr lang="uk-UA" dirty="0"/>
              <a:t>ь</a:t>
            </a:r>
            <a:r>
              <a:rPr dirty="0"/>
              <a:t> 2</a:t>
            </a:r>
          </a:p>
          <a:p>
            <a:pPr marL="0" indent="0" algn="ctr">
              <a:spcBef>
                <a:spcPts val="700"/>
              </a:spcBef>
              <a:buSzTx/>
              <a:buNone/>
              <a:defRPr sz="3200"/>
            </a:pPr>
            <a:r>
              <a:rPr dirty="0" err="1"/>
              <a:t>Щоб</a:t>
            </a:r>
            <a:r>
              <a:rPr dirty="0"/>
              <a:t> </a:t>
            </a:r>
            <a:r>
              <a:rPr dirty="0" err="1"/>
              <a:t>показати</a:t>
            </a:r>
            <a:r>
              <a:rPr dirty="0"/>
              <a:t>, </a:t>
            </a:r>
            <a:r>
              <a:rPr dirty="0" err="1"/>
              <a:t>який</a:t>
            </a:r>
            <a:r>
              <a:rPr dirty="0"/>
              <a:t> </a:t>
            </a:r>
            <a:r>
              <a:rPr dirty="0" err="1"/>
              <a:t>прекрасний</a:t>
            </a:r>
            <a:r>
              <a:rPr dirty="0"/>
              <a:t> </a:t>
            </a:r>
            <a:r>
              <a:rPr dirty="0" err="1"/>
              <a:t>діамант</a:t>
            </a:r>
            <a:r>
              <a:rPr dirty="0"/>
              <a:t>, </a:t>
            </a:r>
            <a:r>
              <a:rPr dirty="0" err="1"/>
              <a:t>його</a:t>
            </a:r>
            <a:r>
              <a:rPr dirty="0"/>
              <a:t> </a:t>
            </a:r>
            <a:r>
              <a:rPr dirty="0" err="1"/>
              <a:t>опустили</a:t>
            </a:r>
            <a:r>
              <a:rPr dirty="0"/>
              <a:t> у </a:t>
            </a:r>
            <a:r>
              <a:rPr dirty="0" err="1"/>
              <a:t>воду</a:t>
            </a:r>
            <a:r>
              <a:rPr dirty="0"/>
              <a:t> і </a:t>
            </a:r>
            <a:r>
              <a:rPr dirty="0" err="1"/>
              <a:t>він</a:t>
            </a:r>
            <a:r>
              <a:rPr dirty="0"/>
              <a:t> </a:t>
            </a:r>
            <a:r>
              <a:rPr dirty="0" err="1"/>
              <a:t>став</a:t>
            </a:r>
            <a:r>
              <a:rPr dirty="0"/>
              <a:t> </a:t>
            </a:r>
            <a:r>
              <a:rPr dirty="0" err="1"/>
              <a:t>непомітним</a:t>
            </a:r>
            <a:r>
              <a:rPr dirty="0"/>
              <a:t>.</a:t>
            </a:r>
          </a:p>
        </p:txBody>
      </p:sp>
      <p:sp>
        <p:nvSpPr>
          <p:cNvPr id="129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Таблица 1"/>
          <p:cNvGraphicFramePr/>
          <p:nvPr/>
        </p:nvGraphicFramePr>
        <p:xfrm>
          <a:off x="179511" y="260647"/>
          <a:ext cx="8784975" cy="561028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Назва фільма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Помилка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 Тема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699">
                <a:tc>
                  <a:txBody>
                    <a:bodyPr/>
                    <a:lstStyle/>
                    <a:p>
                      <a:pPr algn="l">
                        <a:defRPr sz="2000" b="1"/>
                      </a:pPr>
                      <a:r>
                        <a:t>Марсіанин</a:t>
                      </a:r>
                    </a:p>
                    <a:p>
                      <a:pPr algn="l">
                        <a:defRPr sz="2000" b="1"/>
                      </a:pPr>
                      <a:r>
                        <a:t>Реж. Рідлі Скотт</a:t>
                      </a:r>
                    </a:p>
                    <a:p>
                      <a:pPr algn="l">
                        <a:defRPr sz="2000" b="1"/>
                      </a:pPr>
                      <a:r>
                        <a:t>2015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/>
                        <a:t>Буря на початку фільму має руйнівні наслідки, але на Марсі атмосфера дуже розріджена, тому сила вітру не така руйнівна, як на Землі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 b="1"/>
                      </a:pPr>
                      <a:r>
                        <a:t>Планети Сонцевої</a:t>
                      </a:r>
                    </a:p>
                    <a:p>
                      <a:pPr algn="l">
                        <a:defRPr sz="2000" b="1"/>
                      </a:pPr>
                      <a:r>
                        <a:t>системи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51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/>
                        <a:t>Пригоди Індіани Джонса
Реж. Стівен Спілберг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/>
                        <a:t>Герой фільму рятується від ядерного вибуху, забравшись у старий холодильник.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/>
                        <a:t>Радіоактивність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510">
                <a:tc>
                  <a:txBody>
                    <a:bodyPr/>
                    <a:lstStyle/>
                    <a:p>
                      <a:pPr algn="l">
                        <a:defRPr sz="2000" b="1"/>
                      </a:pPr>
                      <a:r>
                        <a:t>Зоряні війни</a:t>
                      </a:r>
                    </a:p>
                    <a:p>
                      <a:pPr algn="l">
                        <a:defRPr sz="2000" b="1"/>
                      </a:pPr>
                      <a:r>
                        <a:t>Автор:Джордж Лукас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/>
                        <a:t>У космосі немає звуків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/>
                        <a:t>Звук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510">
                <a:tc>
                  <a:txBody>
                    <a:bodyPr/>
                    <a:lstStyle/>
                    <a:p>
                      <a:pPr algn="l">
                        <a:defRPr sz="2000" b="1"/>
                      </a:pPr>
                      <a:r>
                        <a:t>Атака кобри</a:t>
                      </a:r>
                    </a:p>
                    <a:p>
                      <a:pPr algn="l">
                        <a:defRPr sz="2000" b="1"/>
                      </a:pPr>
                      <a:r>
                        <a:t>Реж. Стівен Соммерс</a:t>
                      </a:r>
                    </a:p>
                    <a:p>
                      <a:pPr algn="l">
                        <a:defRPr sz="2000" b="1"/>
                      </a:pPr>
                      <a:r>
                        <a:t>2009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/>
                        <a:t>Лід тоне у воді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/>
                        <a:t>Закон Архімеда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2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Вивчайте мультфільми</a:t>
            </a:r>
          </a:p>
        </p:txBody>
      </p:sp>
      <p:sp>
        <p:nvSpPr>
          <p:cNvPr id="135" name="Текст 2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114300">
              <a:lnSpc>
                <a:spcPct val="80000"/>
              </a:lnSpc>
              <a:buSzTx/>
              <a:buNone/>
              <a:defRPr sz="2500"/>
            </a:pPr>
            <a:r>
              <a:t>Анімаційний фільм</a:t>
            </a:r>
          </a:p>
          <a:p>
            <a:pPr marL="0" indent="114300">
              <a:lnSpc>
                <a:spcPct val="80000"/>
              </a:lnSpc>
              <a:buSzTx/>
              <a:buNone/>
              <a:defRPr sz="2500"/>
            </a:pPr>
            <a:r>
              <a:t>"Вгору"</a:t>
            </a:r>
          </a:p>
        </p:txBody>
      </p:sp>
      <p:sp>
        <p:nvSpPr>
          <p:cNvPr id="136" name="Объект 4"/>
          <p:cNvSpPr txBox="1"/>
          <p:nvPr/>
        </p:nvSpPr>
        <p:spPr>
          <a:xfrm>
            <a:off x="4693919" y="1600200"/>
            <a:ext cx="3947162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/>
            </a:pPr>
            <a:r>
              <a:t>Тема «Піднімання сили. Плавальні тіла. Повітроплавання »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/>
            </a:pPr>
            <a:r>
              <a:t>Знайдіть підйомник, створений одним аеростатом, заповненим гелієм.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/>
            </a:pPr>
            <a:r>
              <a:t>Знайдіть максимальну масу будинку з пасажирами, при якій можна буде злетіти.</a:t>
            </a:r>
          </a:p>
        </p:txBody>
      </p:sp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996951"/>
            <a:ext cx="3998913" cy="2828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Вивчайте мультфільми</a:t>
            </a:r>
          </a:p>
        </p:txBody>
      </p:sp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86" y="2186635"/>
            <a:ext cx="2237428" cy="335309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Объект 3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І це не фантазія. Такий літаючий будинок, створений Джонатаном Р. Трейпом, був показаний на NatGeo по всьому світу</a:t>
            </a:r>
          </a:p>
        </p:txBody>
      </p:sp>
      <p:sp>
        <p:nvSpPr>
          <p:cNvPr id="143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594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Тема Office</vt:lpstr>
      <vt:lpstr>Ела Якубовська</vt:lpstr>
      <vt:lpstr>Медіаосвіта, включена в шкільний курс, націлена майже на той самий результат, що й викладання багатьох предметів:</vt:lpstr>
      <vt:lpstr>Зміст</vt:lpstr>
      <vt:lpstr>Можливості формування медіаграмотності на заняттях з фізики</vt:lpstr>
      <vt:lpstr>З-Х-Д</vt:lpstr>
      <vt:lpstr>Дослідження художніх фільмів</vt:lpstr>
      <vt:lpstr>Презентация PowerPoint</vt:lpstr>
      <vt:lpstr>Вивчайте мультфільми</vt:lpstr>
      <vt:lpstr>Вивчайте мультфільми</vt:lpstr>
      <vt:lpstr>Дослідження комп’ютерних ігор</vt:lpstr>
      <vt:lpstr>Дослідження комп’ютерних ігор</vt:lpstr>
      <vt:lpstr>Дослідження реклами</vt:lpstr>
      <vt:lpstr>Вивчіть короткі відео</vt:lpstr>
      <vt:lpstr>Як працювати з лайфхаком</vt:lpstr>
      <vt:lpstr>Робота з інфографікою</vt:lpstr>
      <vt:lpstr>Новинна грамотність</vt:lpstr>
      <vt:lpstr>Ела Якубовська</vt:lpstr>
      <vt:lpstr>Презентация PowerPoint</vt:lpstr>
      <vt:lpstr>Ресурси від медіаосвітян Білорусі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Елла Якубовська</dc:title>
  <dc:creator>Admin</dc:creator>
  <cp:lastModifiedBy>USER</cp:lastModifiedBy>
  <cp:revision>11</cp:revision>
  <dcterms:modified xsi:type="dcterms:W3CDTF">2021-02-11T13:39:41Z</dcterms:modified>
</cp:coreProperties>
</file>