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74" r:id="rId21"/>
    <p:sldId id="28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8" r:id="rId32"/>
    <p:sldId id="285" r:id="rId33"/>
    <p:sldId id="286" r:id="rId34"/>
    <p:sldId id="292" r:id="rId3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>
        <p:guide orient="horz" pos="686"/>
        <p:guide pos="7265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77013242296147"/>
          <c:y val="8.7630219714199731E-4"/>
          <c:w val="0.54719408786569035"/>
          <c:h val="0.87333604049593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2658823366760182E-3"/>
                  <c:y val="2.59963510948436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AD3-479D-84D8-FC942D6C58C3}"/>
                </c:ext>
              </c:extLst>
            </c:dLbl>
            <c:dLbl>
              <c:idx val="3"/>
              <c:layout>
                <c:manualLayout>
                  <c:x val="-4.2092271928494858E-3"/>
                  <c:y val="-2.5996351094846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AD3-479D-84D8-FC942D6C58C3}"/>
                </c:ext>
              </c:extLst>
            </c:dLbl>
            <c:dLbl>
              <c:idx val="6"/>
              <c:layout>
                <c:manualLayout>
                  <c:x val="-5.12553246433908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AD3-479D-84D8-FC942D6C58C3}"/>
                </c:ext>
              </c:extLst>
            </c:dLbl>
            <c:dLbl>
              <c:idx val="7"/>
              <c:layout>
                <c:manualLayout>
                  <c:x val="-3.8440876275704812E-3"/>
                  <c:y val="-2.5996351094845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AD3-479D-84D8-FC942D6C58C3}"/>
                </c:ext>
              </c:extLst>
            </c:dLbl>
            <c:dLbl>
              <c:idx val="8"/>
              <c:layout>
                <c:manualLayout>
                  <c:x val="7.3875729488500335E-3"/>
                  <c:y val="-4.13408664519289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D3-479D-84D8-FC942D6C58C3}"/>
                </c:ext>
              </c:extLst>
            </c:dLbl>
            <c:dLbl>
              <c:idx val="9"/>
              <c:layout>
                <c:manualLayout>
                  <c:x val="-4.2092271928494858E-3"/>
                  <c:y val="-2.38297132207278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CAD3-479D-84D8-FC942D6C58C3}"/>
                </c:ext>
              </c:extLst>
            </c:dLbl>
            <c:dLbl>
              <c:idx val="10"/>
              <c:layout>
                <c:manualLayout>
                  <c:x val="2.4005642751795619E-3"/>
                  <c:y val="2.2549275878804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D3-479D-84D8-FC942D6C5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агенства/ ЗМІ</c:v>
                </c:pt>
                <c:pt idx="1">
                  <c:v>Закордонні агенства</c:v>
                </c:pt>
                <c:pt idx="2">
                  <c:v>Невизначене джерело</c:v>
                </c:pt>
                <c:pt idx="3">
                  <c:v>Facebook, Twitter</c:v>
                </c:pt>
                <c:pt idx="4">
                  <c:v>Командири i бiйцi АТО</c:v>
                </c:pt>
                <c:pt idx="5">
                  <c:v>Прес-центри АТО, РНБОУ, iнформ. Спротив</c:v>
                </c:pt>
                <c:pt idx="6">
                  <c:v>Прес-центри партій і блоків</c:v>
                </c:pt>
                <c:pt idx="7">
                  <c:v>Українські агентства \ЗМІ</c:v>
                </c:pt>
                <c:pt idx="8">
                  <c:v>Джерело не назване</c:v>
                </c:pt>
                <c:pt idx="9">
                  <c:v>Офіційні джерела</c:v>
                </c:pt>
                <c:pt idx="10">
                  <c:v>Власний кореспондент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0.11</c:v>
                </c:pt>
                <c:pt idx="4">
                  <c:v>0.01</c:v>
                </c:pt>
                <c:pt idx="5">
                  <c:v>0.01</c:v>
                </c:pt>
                <c:pt idx="6">
                  <c:v>0.04</c:v>
                </c:pt>
                <c:pt idx="7">
                  <c:v>0.03</c:v>
                </c:pt>
                <c:pt idx="8">
                  <c:v>0.09</c:v>
                </c:pt>
                <c:pt idx="9">
                  <c:v>0.45</c:v>
                </c:pt>
                <c:pt idx="1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3-479D-84D8-FC942D6C58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березень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69817696850714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CAD3-479D-84D8-FC942D6C58C3}"/>
                </c:ext>
              </c:extLst>
            </c:dLbl>
            <c:dLbl>
              <c:idx val="3"/>
              <c:layout>
                <c:manualLayout>
                  <c:x val="-4.1073880646022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AD3-479D-84D8-FC942D6C58C3}"/>
                </c:ext>
              </c:extLst>
            </c:dLbl>
            <c:dLbl>
              <c:idx val="4"/>
              <c:layout>
                <c:manualLayout>
                  <c:x val="-5.6750934327711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AD3-479D-84D8-FC942D6C58C3}"/>
                </c:ext>
              </c:extLst>
            </c:dLbl>
            <c:dLbl>
              <c:idx val="5"/>
              <c:layout>
                <c:manualLayout>
                  <c:x val="-5.4117929957393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AD3-479D-84D8-FC942D6C58C3}"/>
                </c:ext>
              </c:extLst>
            </c:dLbl>
            <c:dLbl>
              <c:idx val="6"/>
              <c:layout>
                <c:manualLayout>
                  <c:x val="-5.6750934327711158E-3"/>
                  <c:y val="-2.5996351094846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AD3-479D-84D8-FC942D6C58C3}"/>
                </c:ext>
              </c:extLst>
            </c:dLbl>
            <c:dLbl>
              <c:idx val="7"/>
              <c:layout>
                <c:manualLayout>
                  <c:x val="-5.6750934327712303E-3"/>
                  <c:y val="-5.1992702189691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AD3-479D-84D8-FC942D6C58C3}"/>
                </c:ext>
              </c:extLst>
            </c:dLbl>
            <c:dLbl>
              <c:idx val="8"/>
              <c:layout>
                <c:manualLayout>
                  <c:x val="-8.8105041691088053E-3"/>
                  <c:y val="-2.38297132207278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AD3-479D-84D8-FC942D6C58C3}"/>
                </c:ext>
              </c:extLst>
            </c:dLbl>
            <c:dLbl>
              <c:idx val="9"/>
              <c:layout>
                <c:manualLayout>
                  <c:x val="-1.0738164565119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AD3-479D-84D8-FC942D6C58C3}"/>
                </c:ext>
              </c:extLst>
            </c:dLbl>
            <c:dLbl>
              <c:idx val="10"/>
              <c:layout>
                <c:manualLayout>
                  <c:x val="-2.5083285890701063E-3"/>
                  <c:y val="-1.03391786913437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AD3-479D-84D8-FC942D6C5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агенства/ ЗМІ</c:v>
                </c:pt>
                <c:pt idx="1">
                  <c:v>Закордонні агенства</c:v>
                </c:pt>
                <c:pt idx="2">
                  <c:v>Невизначене джерело</c:v>
                </c:pt>
                <c:pt idx="3">
                  <c:v>Facebook, Twitter</c:v>
                </c:pt>
                <c:pt idx="4">
                  <c:v>Командири i бiйцi АТО</c:v>
                </c:pt>
                <c:pt idx="5">
                  <c:v>Прес-центри АТО, РНБОУ, iнформ. Спротив</c:v>
                </c:pt>
                <c:pt idx="6">
                  <c:v>Прес-центри партій і блоків</c:v>
                </c:pt>
                <c:pt idx="7">
                  <c:v>Українські агентства \ЗМІ</c:v>
                </c:pt>
                <c:pt idx="8">
                  <c:v>Джерело не назване</c:v>
                </c:pt>
                <c:pt idx="9">
                  <c:v>Офіційні джерела</c:v>
                </c:pt>
                <c:pt idx="10">
                  <c:v>Власний кореспондент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1">
                  <c:v>0.02</c:v>
                </c:pt>
                <c:pt idx="3">
                  <c:v>0.08</c:v>
                </c:pt>
                <c:pt idx="4">
                  <c:v>0.05</c:v>
                </c:pt>
                <c:pt idx="5">
                  <c:v>0.03</c:v>
                </c:pt>
                <c:pt idx="6">
                  <c:v>0.08</c:v>
                </c:pt>
                <c:pt idx="7">
                  <c:v>0.08</c:v>
                </c:pt>
                <c:pt idx="8">
                  <c:v>0.06</c:v>
                </c:pt>
                <c:pt idx="9">
                  <c:v>0.4</c:v>
                </c:pt>
                <c:pt idx="1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3-479D-84D8-FC942D6C58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50800" dir="1140000" sx="1000" sy="1000" algn="ctr" rotWithShape="0">
                <a:schemeClr val="tx1">
                  <a:alpha val="43000"/>
                </a:scheme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8440876275704812E-3"/>
                  <c:y val="-2.5996351094845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AD3-479D-84D8-FC942D6C58C3}"/>
                </c:ext>
              </c:extLst>
            </c:dLbl>
            <c:dLbl>
              <c:idx val="3"/>
              <c:layout>
                <c:manualLayout>
                  <c:x val="-5.6750934327711158E-3"/>
                  <c:y val="-5.1992702189691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AD3-479D-84D8-FC942D6C58C3}"/>
                </c:ext>
              </c:extLst>
            </c:dLbl>
            <c:dLbl>
              <c:idx val="4"/>
              <c:layout>
                <c:manualLayout>
                  <c:x val="-4.1073880646022992E-3"/>
                  <c:y val="-2.5996351094845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AD3-479D-84D8-FC942D6C58C3}"/>
                </c:ext>
              </c:extLst>
            </c:dLbl>
            <c:dLbl>
              <c:idx val="5"/>
              <c:layout>
                <c:manualLayout>
                  <c:x val="-3.5578270961702644E-3"/>
                  <c:y val="-4.7659426441455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AD3-479D-84D8-FC942D6C58C3}"/>
                </c:ext>
              </c:extLst>
            </c:dLbl>
            <c:dLbl>
              <c:idx val="6"/>
              <c:layout>
                <c:manualLayout>
                  <c:x val="-4.1073880646024137E-3"/>
                  <c:y val="-2.5996351094846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AD3-479D-84D8-FC942D6C58C3}"/>
                </c:ext>
              </c:extLst>
            </c:dLbl>
            <c:dLbl>
              <c:idx val="7"/>
              <c:layout>
                <c:manualLayout>
                  <c:x val="-3.5578270961702644E-3"/>
                  <c:y val="-5.1992702189691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AD3-479D-84D8-FC942D6C58C3}"/>
                </c:ext>
              </c:extLst>
            </c:dLbl>
            <c:dLbl>
              <c:idx val="8"/>
              <c:layout>
                <c:manualLayout>
                  <c:x val="-2.5396826964335403E-3"/>
                  <c:y val="-7.798905328453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AD3-479D-84D8-FC942D6C58C3}"/>
                </c:ext>
              </c:extLst>
            </c:dLbl>
            <c:dLbl>
              <c:idx val="9"/>
              <c:layout>
                <c:manualLayout>
                  <c:x val="4.9388891165696341E-4"/>
                  <c:y val="-2.59963510948455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AD3-479D-84D8-FC942D6C58C3}"/>
                </c:ext>
              </c:extLst>
            </c:dLbl>
            <c:dLbl>
              <c:idx val="10"/>
              <c:layout>
                <c:manualLayout>
                  <c:x val="-7.4432705505893769E-4"/>
                  <c:y val="1.9104247619542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D3-479D-84D8-FC942D6C5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агенства/ ЗМІ</c:v>
                </c:pt>
                <c:pt idx="1">
                  <c:v>Закордонні агенства</c:v>
                </c:pt>
                <c:pt idx="2">
                  <c:v>Невизначене джерело</c:v>
                </c:pt>
                <c:pt idx="3">
                  <c:v>Facebook, Twitter</c:v>
                </c:pt>
                <c:pt idx="4">
                  <c:v>Командири i бiйцi АТО</c:v>
                </c:pt>
                <c:pt idx="5">
                  <c:v>Прес-центри АТО, РНБОУ, iнформ. Спротив</c:v>
                </c:pt>
                <c:pt idx="6">
                  <c:v>Прес-центри партій і блоків</c:v>
                </c:pt>
                <c:pt idx="7">
                  <c:v>Українські агентства \ЗМІ</c:v>
                </c:pt>
                <c:pt idx="8">
                  <c:v>Джерело не назване</c:v>
                </c:pt>
                <c:pt idx="9">
                  <c:v>Офіційні джерела</c:v>
                </c:pt>
                <c:pt idx="10">
                  <c:v>Власний кореспондент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1">
                  <c:v>0.03</c:v>
                </c:pt>
                <c:pt idx="2">
                  <c:v>0.01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0.06</c:v>
                </c:pt>
                <c:pt idx="7">
                  <c:v>0.04</c:v>
                </c:pt>
                <c:pt idx="8">
                  <c:v>0.06</c:v>
                </c:pt>
                <c:pt idx="9">
                  <c:v>0.42</c:v>
                </c:pt>
                <c:pt idx="1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D3-479D-84D8-FC942D6C5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18"/>
        <c:axId val="801587343"/>
        <c:axId val="801587759"/>
      </c:barChart>
      <c:catAx>
        <c:axId val="801587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801587759"/>
        <c:crosses val="autoZero"/>
        <c:auto val="1"/>
        <c:lblAlgn val="ctr"/>
        <c:lblOffset val="100"/>
        <c:noMultiLvlLbl val="0"/>
      </c:catAx>
      <c:valAx>
        <c:axId val="80158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80158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398066807687074"/>
          <c:y val="0.56725450489130558"/>
          <c:w val="0.19327707017743556"/>
          <c:h val="0.17278198416023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5801183883851"/>
          <c:y val="9.5510355660609364E-2"/>
          <c:w val="0.50489144388430696"/>
          <c:h val="0.8764463046325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головна подія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Лист1!$A$2:$A$35</c:f>
              <c:strCache>
                <c:ptCount val="34"/>
                <c:pt idx="0">
                  <c:v>Кримінал, пожежі, ДТП</c:v>
                </c:pt>
                <c:pt idx="1">
                  <c:v>Наслідки снігових заметів/снігові бранці/погода в цілому</c:v>
                </c:pt>
                <c:pt idx="2">
                  <c:v>Роковини розстрілу на Майдані/Розслідування справ Майдану</c:v>
                </c:pt>
                <c:pt idx="3">
                  <c:v>Війна на Донбасі</c:v>
                </c:pt>
                <c:pt idx="4">
                  <c:v>Статистика захворювань на COVID-19/COVID-19 в регіонах</c:v>
                </c:pt>
                <c:pt idx="5">
                  <c:v>Підготовка до вакцинації/Вакцинація відкладається</c:v>
                </c:pt>
                <c:pt idx="6">
                  <c:v>Спорт/культура</c:v>
                </c:pt>
                <c:pt idx="7">
                  <c:v>Отруєння школярів пігулками</c:v>
                </c:pt>
                <c:pt idx="8">
                  <c:v>Карантин на Прикарпатті</c:v>
                </c:pt>
                <c:pt idx="9">
                  <c:v>Анонс передач</c:v>
                </c:pt>
                <c:pt idx="10">
                  <c:v>Україна -Росія</c:v>
                </c:pt>
                <c:pt idx="11">
                  <c:v>Санкції від РНБО</c:v>
                </c:pt>
                <c:pt idx="12">
                  <c:v>Тарифи на комунальні послуги</c:v>
                </c:pt>
                <c:pt idx="13">
                  <c:v>Українські туристи застрягли на Занзибарі</c:v>
                </c:pt>
                <c:pt idx="14">
                  <c:v>Україна -МВФ</c:v>
                </c:pt>
                <c:pt idx="15">
                  <c:v>М.Степанов вирушив за вакциною</c:v>
                </c:pt>
                <c:pt idx="16">
                  <c:v>Події на Сході</c:v>
                </c:pt>
                <c:pt idx="17">
                  <c:v>Пошук туристів в Карпатах</c:v>
                </c:pt>
                <c:pt idx="18">
                  <c:v>Нові штрафи для водіїв</c:v>
                </c:pt>
                <c:pt idx="19">
                  <c:v>Масова вакцинація у світі/ COVSD-19 у світі</c:v>
                </c:pt>
                <c:pt idx="20">
                  <c:v>Обшуки в Криму</c:v>
                </c:pt>
                <c:pt idx="21">
                  <c:v>СБУ проти А.Шарія</c:v>
                </c:pt>
                <c:pt idx="22">
                  <c:v>Ціни та інфляція в Україні</c:v>
                </c:pt>
                <c:pt idx="23">
                  <c:v>Діяльність Президента/ Зеленський В.О.</c:v>
                </c:pt>
                <c:pt idx="24">
                  <c:v>Справа В. Марківа/Фільм про В. Марківа</c:v>
                </c:pt>
                <c:pt idx="25">
                  <c:v>Ситуація на енергоринку України</c:v>
                </c:pt>
                <c:pt idx="26">
                  <c:v>Погоджувальна рада у ВР</c:v>
                </c:pt>
                <c:pt idx="27">
                  <c:v>Допомога від фонду Р. Ахметова</c:v>
                </c:pt>
                <c:pt idx="28">
                  <c:v>Розмитнення авто з єврономерами/ евробляхи</c:v>
                </c:pt>
                <c:pt idx="29">
                  <c:v>Нарада у Президенкта</c:v>
                </c:pt>
                <c:pt idx="30">
                  <c:v>Хабарництво, корупція в Україні</c:v>
                </c:pt>
                <c:pt idx="31">
                  <c:v>Окупація Криму/ річниця початку російської агресії</c:v>
                </c:pt>
                <c:pt idx="32">
                  <c:v>Реакції на санкції</c:v>
                </c:pt>
                <c:pt idx="33">
                  <c:v>протестні акції громадян</c:v>
                </c:pt>
              </c:strCache>
            </c:strRef>
          </c:cat>
          <c:val>
            <c:numRef>
              <c:f>Лист1!$B$2:$B$35</c:f>
              <c:numCache>
                <c:formatCode>0.0%</c:formatCode>
                <c:ptCount val="34"/>
                <c:pt idx="0">
                  <c:v>0.124</c:v>
                </c:pt>
                <c:pt idx="1">
                  <c:v>7.9000000000000001E-2</c:v>
                </c:pt>
                <c:pt idx="2">
                  <c:v>6.4000000000000001E-2</c:v>
                </c:pt>
                <c:pt idx="3">
                  <c:v>5.6000000000000001E-2</c:v>
                </c:pt>
                <c:pt idx="4">
                  <c:v>6.3E-2</c:v>
                </c:pt>
                <c:pt idx="5">
                  <c:v>3.6999999999999998E-2</c:v>
                </c:pt>
                <c:pt idx="6">
                  <c:v>5.6000000000000001E-2</c:v>
                </c:pt>
                <c:pt idx="7">
                  <c:v>3.6999999999999998E-2</c:v>
                </c:pt>
                <c:pt idx="8">
                  <c:v>2.4E-2</c:v>
                </c:pt>
                <c:pt idx="9">
                  <c:v>3.4000000000000002E-2</c:v>
                </c:pt>
                <c:pt idx="10">
                  <c:v>2E-3</c:v>
                </c:pt>
                <c:pt idx="11">
                  <c:v>1.2999999999999999E-2</c:v>
                </c:pt>
                <c:pt idx="12">
                  <c:v>8.0000000000000002E-3</c:v>
                </c:pt>
                <c:pt idx="13">
                  <c:v>1.6E-2</c:v>
                </c:pt>
                <c:pt idx="14">
                  <c:v>1.0999999999999999E-2</c:v>
                </c:pt>
                <c:pt idx="15">
                  <c:v>0.01</c:v>
                </c:pt>
                <c:pt idx="16">
                  <c:v>2E-3</c:v>
                </c:pt>
                <c:pt idx="17">
                  <c:v>1.2999999999999999E-2</c:v>
                </c:pt>
                <c:pt idx="18">
                  <c:v>0.01</c:v>
                </c:pt>
                <c:pt idx="19">
                  <c:v>8.0000000000000002E-3</c:v>
                </c:pt>
                <c:pt idx="20">
                  <c:v>8.0000000000000002E-3</c:v>
                </c:pt>
                <c:pt idx="21">
                  <c:v>0.01</c:v>
                </c:pt>
                <c:pt idx="22">
                  <c:v>6.0000000000000001E-3</c:v>
                </c:pt>
                <c:pt idx="23">
                  <c:v>5.0000000000000001E-3</c:v>
                </c:pt>
                <c:pt idx="24">
                  <c:v>8.0000000000000002E-3</c:v>
                </c:pt>
                <c:pt idx="25">
                  <c:v>6.0000000000000001E-3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3.0000000000000001E-3</c:v>
                </c:pt>
                <c:pt idx="31">
                  <c:v>3.0000000000000001E-3</c:v>
                </c:pt>
                <c:pt idx="32">
                  <c:v>2E-3</c:v>
                </c:pt>
                <c:pt idx="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6-4D31-BD7B-CA4EF0BC6D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додаткова подія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75112358795984E-2"/>
                  <c:y val="-1.01975780752071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E4E-4C29-8DE3-5851A06D7765}"/>
                </c:ext>
              </c:extLst>
            </c:dLbl>
            <c:dLbl>
              <c:idx val="2"/>
              <c:layout>
                <c:manualLayout>
                  <c:x val="6.15370020233509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E4E-4C29-8DE3-5851A06D7765}"/>
                </c:ext>
              </c:extLst>
            </c:dLbl>
            <c:dLbl>
              <c:idx val="3"/>
              <c:layout>
                <c:manualLayout>
                  <c:x val="7.2332967290605454E-2"/>
                  <c:y val="-2.54939451880178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E4E-4C29-8DE3-5851A06D7765}"/>
                </c:ext>
              </c:extLst>
            </c:dLbl>
            <c:dLbl>
              <c:idx val="4"/>
              <c:layout>
                <c:manualLayout>
                  <c:x val="5.5059422862998184E-2"/>
                  <c:y val="-2.54939451880197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E4E-4C29-8DE3-5851A06D7765}"/>
                </c:ext>
              </c:extLst>
            </c:dLbl>
            <c:dLbl>
              <c:idx val="5"/>
              <c:layout>
                <c:manualLayout>
                  <c:x val="6.80145811837034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E4E-4C29-8DE3-5851A06D7765}"/>
                </c:ext>
              </c:extLst>
            </c:dLbl>
            <c:dLbl>
              <c:idx val="6"/>
              <c:layout>
                <c:manualLayout>
                  <c:x val="2.1591930534509012E-2"/>
                  <c:y val="-2.54939451880169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E4E-4C29-8DE3-5851A06D7765}"/>
                </c:ext>
              </c:extLst>
            </c:dLbl>
            <c:dLbl>
              <c:idx val="7"/>
              <c:layout>
                <c:manualLayout>
                  <c:x val="2.4830720114685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E4E-4C29-8DE3-5851A06D7765}"/>
                </c:ext>
              </c:extLst>
            </c:dLbl>
            <c:dLbl>
              <c:idx val="8"/>
              <c:layout>
                <c:manualLayout>
                  <c:x val="4.8581843702645532E-2"/>
                  <c:y val="-2.54939451880197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AE4E-4C29-8DE3-5851A06D7765}"/>
                </c:ext>
              </c:extLst>
            </c:dLbl>
            <c:dLbl>
              <c:idx val="9"/>
              <c:layout>
                <c:manualLayout>
                  <c:x val="9.7163687405290109E-3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E4E-4C29-8DE3-5851A06D7765}"/>
                </c:ext>
              </c:extLst>
            </c:dLbl>
            <c:dLbl>
              <c:idx val="10"/>
              <c:layout>
                <c:manualLayout>
                  <c:x val="5.397982633627265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E4E-4C29-8DE3-5851A06D7765}"/>
                </c:ext>
              </c:extLst>
            </c:dLbl>
            <c:dLbl>
              <c:idx val="11"/>
              <c:layout>
                <c:manualLayout>
                  <c:x val="2.48307201146854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E4E-4C29-8DE3-5851A06D7765}"/>
                </c:ext>
              </c:extLst>
            </c:dLbl>
            <c:dLbl>
              <c:idx val="12"/>
              <c:layout>
                <c:manualLayout>
                  <c:x val="2.8069509694861737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E4E-4C29-8DE3-5851A06D7765}"/>
                </c:ext>
              </c:extLst>
            </c:dLbl>
            <c:dLbl>
              <c:idx val="13"/>
              <c:layout>
                <c:manualLayout>
                  <c:x val="1.0795965267254466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E4E-4C29-8DE3-5851A06D7765}"/>
                </c:ext>
              </c:extLst>
            </c:dLbl>
            <c:dLbl>
              <c:idx val="14"/>
              <c:layout>
                <c:manualLayout>
                  <c:x val="2.0512334007783635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E4E-4C29-8DE3-5851A06D7765}"/>
                </c:ext>
              </c:extLst>
            </c:dLbl>
            <c:dLbl>
              <c:idx val="15"/>
              <c:layout>
                <c:manualLayout>
                  <c:x val="2.2671527061234546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E4E-4C29-8DE3-5851A06D7765}"/>
                </c:ext>
              </c:extLst>
            </c:dLbl>
            <c:dLbl>
              <c:idx val="16"/>
              <c:layout>
                <c:manualLayout>
                  <c:x val="3.5626685381939999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4E-4C29-8DE3-5851A06D7765}"/>
                </c:ext>
              </c:extLst>
            </c:dLbl>
            <c:dLbl>
              <c:idx val="17"/>
              <c:layout>
                <c:manualLayout>
                  <c:x val="1.403475484743083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E4E-4C29-8DE3-5851A06D7765}"/>
                </c:ext>
              </c:extLst>
            </c:dLbl>
            <c:dLbl>
              <c:idx val="18"/>
              <c:layout>
                <c:manualLayout>
                  <c:x val="1.6193947900881817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E4E-4C29-8DE3-5851A06D7765}"/>
                </c:ext>
              </c:extLst>
            </c:dLbl>
            <c:dLbl>
              <c:idx val="19"/>
              <c:layout>
                <c:manualLayout>
                  <c:x val="2.05123340077836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4E-4C29-8DE3-5851A06D7765}"/>
                </c:ext>
              </c:extLst>
            </c:dLbl>
            <c:dLbl>
              <c:idx val="20"/>
              <c:layout>
                <c:manualLayout>
                  <c:x val="1.4034754847430908E-2"/>
                  <c:y val="-9.34767191716955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4E-4C29-8DE3-5851A06D7765}"/>
                </c:ext>
              </c:extLst>
            </c:dLbl>
            <c:dLbl>
              <c:idx val="21"/>
              <c:layout>
                <c:manualLayout>
                  <c:x val="1.1875561793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4E-4C29-8DE3-5851A06D7765}"/>
                </c:ext>
              </c:extLst>
            </c:dLbl>
            <c:dLbl>
              <c:idx val="22"/>
              <c:layout>
                <c:manualLayout>
                  <c:x val="1.6193947900881737E-2"/>
                  <c:y val="-4.673835958584777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4E-4C29-8DE3-5851A06D7765}"/>
                </c:ext>
              </c:extLst>
            </c:dLbl>
            <c:dLbl>
              <c:idx val="23"/>
              <c:layout>
                <c:manualLayout>
                  <c:x val="1.94327374810581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4E-4C29-8DE3-5851A06D7765}"/>
                </c:ext>
              </c:extLst>
            </c:dLbl>
            <c:dLbl>
              <c:idx val="24"/>
              <c:layout>
                <c:manualLayout>
                  <c:x val="9.7163687405290907E-3"/>
                  <c:y val="-4.673835958584777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4E-4C29-8DE3-5851A06D7765}"/>
                </c:ext>
              </c:extLst>
            </c:dLbl>
            <c:dLbl>
              <c:idx val="25"/>
              <c:layout>
                <c:manualLayout>
                  <c:x val="1.4034754847430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E4E-4C29-8DE3-5851A06D7765}"/>
                </c:ext>
              </c:extLst>
            </c:dLbl>
            <c:dLbl>
              <c:idx val="26"/>
              <c:layout>
                <c:manualLayout>
                  <c:x val="1.61939479008818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4E-4C29-8DE3-5851A06D7765}"/>
                </c:ext>
              </c:extLst>
            </c:dLbl>
            <c:dLbl>
              <c:idx val="27"/>
              <c:layout>
                <c:manualLayout>
                  <c:x val="1.61939479008818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E4E-4C29-8DE3-5851A06D7765}"/>
                </c:ext>
              </c:extLst>
            </c:dLbl>
            <c:dLbl>
              <c:idx val="28"/>
              <c:layout>
                <c:manualLayout>
                  <c:x val="1.72735444276072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E4E-4C29-8DE3-5851A06D7765}"/>
                </c:ext>
              </c:extLst>
            </c:dLbl>
            <c:dLbl>
              <c:idx val="29"/>
              <c:layout>
                <c:manualLayout>
                  <c:x val="1.61939479008818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E4E-4C29-8DE3-5851A06D7765}"/>
                </c:ext>
              </c:extLst>
            </c:dLbl>
            <c:dLbl>
              <c:idx val="30"/>
              <c:layout>
                <c:manualLayout>
                  <c:x val="2.1591930534509092E-2"/>
                  <c:y val="-2.33691797929238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E4E-4C29-8DE3-5851A06D7765}"/>
                </c:ext>
              </c:extLst>
            </c:dLbl>
            <c:dLbl>
              <c:idx val="31"/>
              <c:layout>
                <c:manualLayout>
                  <c:x val="2.05123340077836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4E-4C29-8DE3-5851A06D7765}"/>
                </c:ext>
              </c:extLst>
            </c:dLbl>
            <c:dLbl>
              <c:idx val="32"/>
              <c:layout>
                <c:manualLayout>
                  <c:x val="2.15919305345090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E4E-4C29-8DE3-5851A06D7765}"/>
                </c:ext>
              </c:extLst>
            </c:dLbl>
            <c:dLbl>
              <c:idx val="33"/>
              <c:layout>
                <c:manualLayout>
                  <c:x val="2.4830720114685453E-2"/>
                  <c:y val="-2.54939451880178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E4E-4C29-8DE3-5851A06D7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0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Лист1!$A$2:$A$35</c:f>
              <c:strCache>
                <c:ptCount val="34"/>
                <c:pt idx="0">
                  <c:v>Кримінал, пожежі, ДТП</c:v>
                </c:pt>
                <c:pt idx="1">
                  <c:v>Наслідки снігових заметів/снігові бранці/погода в цілому</c:v>
                </c:pt>
                <c:pt idx="2">
                  <c:v>Роковини розстрілу на Майдані/Розслідування справ Майдану</c:v>
                </c:pt>
                <c:pt idx="3">
                  <c:v>Війна на Донбасі</c:v>
                </c:pt>
                <c:pt idx="4">
                  <c:v>Статистика захворювань на COVID-19/COVID-19 в регіонах</c:v>
                </c:pt>
                <c:pt idx="5">
                  <c:v>Підготовка до вакцинації/Вакцинація відкладається</c:v>
                </c:pt>
                <c:pt idx="6">
                  <c:v>Спорт/культура</c:v>
                </c:pt>
                <c:pt idx="7">
                  <c:v>Отруєння школярів пігулками</c:v>
                </c:pt>
                <c:pt idx="8">
                  <c:v>Карантин на Прикарпатті</c:v>
                </c:pt>
                <c:pt idx="9">
                  <c:v>Анонс передач</c:v>
                </c:pt>
                <c:pt idx="10">
                  <c:v>Україна -Росія</c:v>
                </c:pt>
                <c:pt idx="11">
                  <c:v>Санкції від РНБО</c:v>
                </c:pt>
                <c:pt idx="12">
                  <c:v>Тарифи на комунальні послуги</c:v>
                </c:pt>
                <c:pt idx="13">
                  <c:v>Українські туристи застрягли на Занзибарі</c:v>
                </c:pt>
                <c:pt idx="14">
                  <c:v>Україна -МВФ</c:v>
                </c:pt>
                <c:pt idx="15">
                  <c:v>М.Степанов вирушив за вакциною</c:v>
                </c:pt>
                <c:pt idx="16">
                  <c:v>Події на Сході</c:v>
                </c:pt>
                <c:pt idx="17">
                  <c:v>Пошук туристів в Карпатах</c:v>
                </c:pt>
                <c:pt idx="18">
                  <c:v>Нові штрафи для водіїв</c:v>
                </c:pt>
                <c:pt idx="19">
                  <c:v>Масова вакцинація у світі/ COVSD-19 у світі</c:v>
                </c:pt>
                <c:pt idx="20">
                  <c:v>Обшуки в Криму</c:v>
                </c:pt>
                <c:pt idx="21">
                  <c:v>СБУ проти А.Шарія</c:v>
                </c:pt>
                <c:pt idx="22">
                  <c:v>Ціни та інфляція в Україні</c:v>
                </c:pt>
                <c:pt idx="23">
                  <c:v>Діяльність Президента/ Зеленський В.О.</c:v>
                </c:pt>
                <c:pt idx="24">
                  <c:v>Справа В. Марківа/Фільм про В. Марківа</c:v>
                </c:pt>
                <c:pt idx="25">
                  <c:v>Ситуація на енергоринку України</c:v>
                </c:pt>
                <c:pt idx="26">
                  <c:v>Погоджувальна рада у ВР</c:v>
                </c:pt>
                <c:pt idx="27">
                  <c:v>Допомога від фонду Р. Ахметова</c:v>
                </c:pt>
                <c:pt idx="28">
                  <c:v>Розмитнення авто з єврономерами/ евробляхи</c:v>
                </c:pt>
                <c:pt idx="29">
                  <c:v>Нарада у Президенкта</c:v>
                </c:pt>
                <c:pt idx="30">
                  <c:v>Хабарництво, корупція в Україні</c:v>
                </c:pt>
                <c:pt idx="31">
                  <c:v>Окупація Криму/ річниця початку російської агресії</c:v>
                </c:pt>
                <c:pt idx="32">
                  <c:v>Реакції на санкції</c:v>
                </c:pt>
                <c:pt idx="33">
                  <c:v>протестні акції громадян</c:v>
                </c:pt>
              </c:strCache>
            </c:strRef>
          </c:cat>
          <c:val>
            <c:numRef>
              <c:f>Лист1!$C$2:$C$35</c:f>
              <c:numCache>
                <c:formatCode>0.0%</c:formatCode>
                <c:ptCount val="34"/>
                <c:pt idx="0">
                  <c:v>5.0000000000000001E-3</c:v>
                </c:pt>
                <c:pt idx="1">
                  <c:v>2.4E-2</c:v>
                </c:pt>
                <c:pt idx="2">
                  <c:v>2.9000000000000001E-2</c:v>
                </c:pt>
                <c:pt idx="3">
                  <c:v>3.5000000000000003E-2</c:v>
                </c:pt>
                <c:pt idx="4">
                  <c:v>2.4E-2</c:v>
                </c:pt>
                <c:pt idx="5">
                  <c:v>3.2000000000000001E-2</c:v>
                </c:pt>
                <c:pt idx="6">
                  <c:v>5.0000000000000001E-3</c:v>
                </c:pt>
                <c:pt idx="7">
                  <c:v>8.0000000000000002E-3</c:v>
                </c:pt>
                <c:pt idx="8">
                  <c:v>2.1000000000000001E-2</c:v>
                </c:pt>
                <c:pt idx="9">
                  <c:v>0</c:v>
                </c:pt>
                <c:pt idx="10">
                  <c:v>2.4E-2</c:v>
                </c:pt>
                <c:pt idx="11">
                  <c:v>8.0000000000000002E-3</c:v>
                </c:pt>
                <c:pt idx="12">
                  <c:v>0.01</c:v>
                </c:pt>
                <c:pt idx="13">
                  <c:v>0</c:v>
                </c:pt>
                <c:pt idx="14">
                  <c:v>5.0000000000000001E-3</c:v>
                </c:pt>
                <c:pt idx="15">
                  <c:v>6.0000000000000001E-3</c:v>
                </c:pt>
                <c:pt idx="16">
                  <c:v>1.4E-2</c:v>
                </c:pt>
                <c:pt idx="17">
                  <c:v>2E-3</c:v>
                </c:pt>
                <c:pt idx="18">
                  <c:v>3.0000000000000001E-3</c:v>
                </c:pt>
                <c:pt idx="19">
                  <c:v>5.0000000000000001E-3</c:v>
                </c:pt>
                <c:pt idx="20">
                  <c:v>2E-3</c:v>
                </c:pt>
                <c:pt idx="21">
                  <c:v>0</c:v>
                </c:pt>
                <c:pt idx="22">
                  <c:v>3.0000000000000001E-3</c:v>
                </c:pt>
                <c:pt idx="23">
                  <c:v>5.0000000000000001E-3</c:v>
                </c:pt>
                <c:pt idx="24">
                  <c:v>0</c:v>
                </c:pt>
                <c:pt idx="25">
                  <c:v>2E-3</c:v>
                </c:pt>
                <c:pt idx="26">
                  <c:v>3.0000000000000001E-3</c:v>
                </c:pt>
                <c:pt idx="27">
                  <c:v>3.0000000000000001E-3</c:v>
                </c:pt>
                <c:pt idx="28">
                  <c:v>3.0000000000000001E-3</c:v>
                </c:pt>
                <c:pt idx="29">
                  <c:v>3.0000000000000001E-3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6.0000000000000001E-3</c:v>
                </c:pt>
                <c:pt idx="3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6-4D31-BD7B-CA4EF0BC6D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85088480"/>
        <c:axId val="1085095968"/>
      </c:barChart>
      <c:catAx>
        <c:axId val="108508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5095968"/>
        <c:crosses val="autoZero"/>
        <c:auto val="1"/>
        <c:lblAlgn val="ctr"/>
        <c:lblOffset val="200"/>
        <c:tickLblSkip val="1"/>
        <c:tickMarkSkip val="2"/>
        <c:noMultiLvlLbl val="0"/>
      </c:catAx>
      <c:valAx>
        <c:axId val="108509596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8508848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566536724048496"/>
          <c:y val="0.53992622815073543"/>
          <c:w val="0.11693951556208641"/>
          <c:h val="0.1210043008486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19087686016559"/>
          <c:y val="3.0369228515075158E-2"/>
          <c:w val="0.35855500852723249"/>
          <c:h val="0.939261542969849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головна подія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b" anchorCtr="1">
                <a:norm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Поточні події у ВР</c:v>
                </c:pt>
                <c:pt idx="1">
                  <c:v>Безпекова конференція у Мюнхені</c:v>
                </c:pt>
                <c:pt idx="2">
                  <c:v>Ситуація з газом в Україні</c:v>
                </c:pt>
                <c:pt idx="3">
                  <c:v>Закон про обслуговування</c:v>
                </c:pt>
                <c:pt idx="4">
                  <c:v>Призначення судді Конституційного суду</c:v>
                </c:pt>
                <c:pt idx="5">
                  <c:v>Звіт Генерального прокурора</c:v>
                </c:pt>
                <c:pt idx="6">
                  <c:v>Форум "Україна30"</c:v>
                </c:pt>
                <c:pt idx="7">
                  <c:v>Україна-США</c:v>
                </c:pt>
                <c:pt idx="8">
                  <c:v>Діяльність СБУ</c:v>
                </c:pt>
                <c:pt idx="9">
                  <c:v>справа у "Нових санджарах"</c:v>
                </c:pt>
                <c:pt idx="10">
                  <c:v>Вшанування військових журналістів</c:v>
                </c:pt>
                <c:pt idx="11">
                  <c:v>Діяльність спікера ВР/Разумков Д.</c:v>
                </c:pt>
                <c:pt idx="12">
                  <c:v>Україна - ЄС</c:v>
                </c:pt>
                <c:pt idx="13">
                  <c:v>Двосторонні відносини з іншими</c:v>
                </c:pt>
                <c:pt idx="14">
                  <c:v>Боротьба з корупцією</c:v>
                </c:pt>
                <c:pt idx="15">
                  <c:v>Справа збитого в Ірані літака МАУ</c:v>
                </c:pt>
                <c:pt idx="16">
                  <c:v>Справа судді П.Вовка</c:v>
                </c:pt>
                <c:pt idx="17">
                  <c:v>Життя у прифронтовій сірій зоні</c:v>
                </c:pt>
                <c:pt idx="18">
                  <c:v>Візит Зеленського В.О. до ОАЕ</c:v>
                </c:pt>
                <c:pt idx="19">
                  <c:v>Санкції проти Росії</c:v>
                </c:pt>
                <c:pt idx="20">
                  <c:v>Економічні угоди з ОАЕ</c:v>
                </c:pt>
                <c:pt idx="21">
                  <c:v>Діяльність Прем'єра-міністра</c:v>
                </c:pt>
                <c:pt idx="22">
                  <c:v>Хід вакцинації населення</c:v>
                </c:pt>
                <c:pt idx="23">
                  <c:v>Діяльність громадських організацій</c:v>
                </c:pt>
                <c:pt idx="24">
                  <c:v>Реформа конкретної сфери / галузі</c:v>
                </c:pt>
                <c:pt idx="25">
                  <c:v>Україна -НАТО</c:v>
                </c:pt>
                <c:pt idx="26">
                  <c:v>Влада та ЗМІ</c:v>
                </c:pt>
              </c:strCache>
            </c:strRef>
          </c:cat>
          <c:val>
            <c:numRef>
              <c:f>Лист1!$B$2:$B$28</c:f>
              <c:numCache>
                <c:formatCode>0.0%</c:formatCode>
                <c:ptCount val="27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3.0000000000000001E-3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3.0000000000000001E-3</c:v>
                </c:pt>
                <c:pt idx="16">
                  <c:v>3.0000000000000001E-3</c:v>
                </c:pt>
                <c:pt idx="17">
                  <c:v>3.0000000000000001E-3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2E-3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F-4FB2-A6EB-6D8542B24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додаткова подія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Поточні події у ВР</c:v>
                </c:pt>
                <c:pt idx="1">
                  <c:v>Безпекова конференція у Мюнхені</c:v>
                </c:pt>
                <c:pt idx="2">
                  <c:v>Ситуація з газом в Україні</c:v>
                </c:pt>
                <c:pt idx="3">
                  <c:v>Закон про обслуговування</c:v>
                </c:pt>
                <c:pt idx="4">
                  <c:v>Призначення судді Конституційного суду</c:v>
                </c:pt>
                <c:pt idx="5">
                  <c:v>Звіт Генерального прокурора</c:v>
                </c:pt>
                <c:pt idx="6">
                  <c:v>Форум "Україна30"</c:v>
                </c:pt>
                <c:pt idx="7">
                  <c:v>Україна-США</c:v>
                </c:pt>
                <c:pt idx="8">
                  <c:v>Діяльність СБУ</c:v>
                </c:pt>
                <c:pt idx="9">
                  <c:v>справа у "Нових санджарах"</c:v>
                </c:pt>
                <c:pt idx="10">
                  <c:v>Вшанування військових журналістів</c:v>
                </c:pt>
                <c:pt idx="11">
                  <c:v>Діяльність спікера ВР/Разумков Д.</c:v>
                </c:pt>
                <c:pt idx="12">
                  <c:v>Україна - ЄС</c:v>
                </c:pt>
                <c:pt idx="13">
                  <c:v>Двосторонні відносини з іншими</c:v>
                </c:pt>
                <c:pt idx="14">
                  <c:v>Боротьба з корупцією</c:v>
                </c:pt>
                <c:pt idx="15">
                  <c:v>Справа збитого в Ірані літака МАУ</c:v>
                </c:pt>
                <c:pt idx="16">
                  <c:v>Справа судді П.Вовка</c:v>
                </c:pt>
                <c:pt idx="17">
                  <c:v>Життя у прифронтовій сірій зоні</c:v>
                </c:pt>
                <c:pt idx="18">
                  <c:v>Візит Зеленського В.О. до ОАЕ</c:v>
                </c:pt>
                <c:pt idx="19">
                  <c:v>Санкції проти Росії</c:v>
                </c:pt>
                <c:pt idx="20">
                  <c:v>Економічні угоди з ОАЕ</c:v>
                </c:pt>
                <c:pt idx="21">
                  <c:v>Діяльність Прем'єра-міністра</c:v>
                </c:pt>
                <c:pt idx="22">
                  <c:v>Хід вакцинації населення</c:v>
                </c:pt>
                <c:pt idx="23">
                  <c:v>Діяльність громадських організацій</c:v>
                </c:pt>
                <c:pt idx="24">
                  <c:v>Реформа конкретної сфери / галузі</c:v>
                </c:pt>
                <c:pt idx="25">
                  <c:v>Україна -НАТО</c:v>
                </c:pt>
                <c:pt idx="26">
                  <c:v>Влада та ЗМІ</c:v>
                </c:pt>
              </c:strCache>
            </c:strRef>
          </c:cat>
          <c:val>
            <c:numRef>
              <c:f>Лист1!$C$2:$C$28</c:f>
              <c:numCache>
                <c:formatCode>0.0%</c:formatCode>
                <c:ptCount val="27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3.0000000000000001E-3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5.0000000000000001E-3</c:v>
                </c:pt>
                <c:pt idx="13">
                  <c:v>3.0000000000000001E-3</c:v>
                </c:pt>
                <c:pt idx="14">
                  <c:v>3.0000000000000001E-3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2E-3</c:v>
                </c:pt>
                <c:pt idx="22">
                  <c:v>2E-3</c:v>
                </c:pt>
                <c:pt idx="23">
                  <c:v>2E-3</c:v>
                </c:pt>
                <c:pt idx="24">
                  <c:v>2E-3</c:v>
                </c:pt>
                <c:pt idx="25">
                  <c:v>0</c:v>
                </c:pt>
                <c:pt idx="26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F-4FB2-A6EB-6D8542B24D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27211888"/>
        <c:axId val="827187344"/>
      </c:barChart>
      <c:catAx>
        <c:axId val="82721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187344"/>
        <c:crosses val="autoZero"/>
        <c:auto val="1"/>
        <c:lblAlgn val="ctr"/>
        <c:lblOffset val="100"/>
        <c:tickLblSkip val="1"/>
        <c:noMultiLvlLbl val="0"/>
      </c:catAx>
      <c:valAx>
        <c:axId val="8271873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272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13686192903677"/>
          <c:y val="0.45730645160238442"/>
          <c:w val="0.15228026280757984"/>
          <c:h val="0.11299526896549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4186311782177"/>
          <c:y val="0.11639955042105128"/>
          <c:w val="0.6173711700553981"/>
          <c:h val="0.73331152646638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Миротворча місія ООН</c:v>
                </c:pt>
                <c:pt idx="1">
                  <c:v>Нормандський формат </c:v>
                </c:pt>
                <c:pt idx="2">
                  <c:v>Міські угоди</c:v>
                </c:pt>
                <c:pt idx="3">
                  <c:v>Кримські татари у Криму</c:v>
                </c:pt>
                <c:pt idx="4">
                  <c:v>Сім'ї та родичі військових</c:v>
                </c:pt>
                <c:pt idx="5">
                  <c:v>Постраждалі в зоні ООС</c:v>
                </c:pt>
                <c:pt idx="6">
                  <c:v>Цівільне населення України</c:v>
                </c:pt>
                <c:pt idx="7">
                  <c:v>Біженці, переміщені люди</c:v>
                </c:pt>
                <c:pt idx="8">
                  <c:v>Полонені з України</c:v>
                </c:pt>
                <c:pt idx="9">
                  <c:v>Громадські оргацізації/ волонтери України</c:v>
                </c:pt>
                <c:pt idx="10">
                  <c:v>Поранені та загиблі з України</c:v>
                </c:pt>
                <c:pt idx="11">
                  <c:v>Україна та державні органи</c:v>
                </c:pt>
                <c:pt idx="12">
                  <c:v>ЗС України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3" formatCode="0.0%">
                  <c:v>8.9999999999999993E-3</c:v>
                </c:pt>
                <c:pt idx="4" formatCode="0.0%">
                  <c:v>0.01</c:v>
                </c:pt>
                <c:pt idx="5" formatCode="0.0%">
                  <c:v>6.0000000000000001E-3</c:v>
                </c:pt>
                <c:pt idx="6" formatCode="0.0%">
                  <c:v>0.152</c:v>
                </c:pt>
                <c:pt idx="7" formatCode="0.0%">
                  <c:v>2E-3</c:v>
                </c:pt>
                <c:pt idx="8" formatCode="0.0%">
                  <c:v>3.0000000000000001E-3</c:v>
                </c:pt>
                <c:pt idx="9" formatCode="0.0%">
                  <c:v>0.01</c:v>
                </c:pt>
                <c:pt idx="10" formatCode="0.0%">
                  <c:v>3.6999999999999998E-2</c:v>
                </c:pt>
                <c:pt idx="11" formatCode="0.0%">
                  <c:v>0.2</c:v>
                </c:pt>
                <c:pt idx="12" formatCode="0.0%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F-4FB2-A6EB-6D8542B24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лютий 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Миротворча місія ООН</c:v>
                </c:pt>
                <c:pt idx="1">
                  <c:v>Нормандський формат </c:v>
                </c:pt>
                <c:pt idx="2">
                  <c:v>Міські угоди</c:v>
                </c:pt>
                <c:pt idx="3">
                  <c:v>Кримські татари у Криму</c:v>
                </c:pt>
                <c:pt idx="4">
                  <c:v>Сім'ї та родичі військових</c:v>
                </c:pt>
                <c:pt idx="5">
                  <c:v>Постраждалі в зоні ООС</c:v>
                </c:pt>
                <c:pt idx="6">
                  <c:v>Цівільне населення України</c:v>
                </c:pt>
                <c:pt idx="7">
                  <c:v>Біженці, переміщені люди</c:v>
                </c:pt>
                <c:pt idx="8">
                  <c:v>Полонені з України</c:v>
                </c:pt>
                <c:pt idx="9">
                  <c:v>Громадські оргацізації/ волонтери України</c:v>
                </c:pt>
                <c:pt idx="10">
                  <c:v>Поранені та загиблі з України</c:v>
                </c:pt>
                <c:pt idx="11">
                  <c:v>Україна та державні органи</c:v>
                </c:pt>
                <c:pt idx="12">
                  <c:v>ЗС України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2" formatCode="0.0%">
                  <c:v>2.1999999999999999E-2</c:v>
                </c:pt>
                <c:pt idx="3" formatCode="0.0%">
                  <c:v>2E-3</c:v>
                </c:pt>
                <c:pt idx="4" formatCode="0.0%">
                  <c:v>6.0000000000000001E-3</c:v>
                </c:pt>
                <c:pt idx="5" formatCode="0.0%">
                  <c:v>1.2999999999999999E-2</c:v>
                </c:pt>
                <c:pt idx="6" formatCode="0.0%">
                  <c:v>9.5000000000000001E-2</c:v>
                </c:pt>
                <c:pt idx="7" formatCode="0.0%">
                  <c:v>2E-3</c:v>
                </c:pt>
                <c:pt idx="8" formatCode="0.0%">
                  <c:v>2.4E-2</c:v>
                </c:pt>
                <c:pt idx="9" formatCode="0.0%">
                  <c:v>4.0000000000000001E-3</c:v>
                </c:pt>
                <c:pt idx="10" formatCode="0.0%">
                  <c:v>4.2000000000000003E-2</c:v>
                </c:pt>
                <c:pt idx="11" formatCode="0.0%">
                  <c:v>0.20200000000000001</c:v>
                </c:pt>
                <c:pt idx="12" formatCode="0.0%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F-4FB2-A6EB-6D8542B24D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105886450714037E-3"/>
                  <c:y val="-2.032888616271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7B-4244-85FD-80D67966294A}"/>
                </c:ext>
              </c:extLst>
            </c:dLbl>
            <c:dLbl>
              <c:idx val="8"/>
              <c:layout>
                <c:manualLayout>
                  <c:x val="-1.105886450714037E-3"/>
                  <c:y val="-2.032888616271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7B-4244-85FD-80D679662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0" rIns="720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Миротворча місія ООН</c:v>
                </c:pt>
                <c:pt idx="1">
                  <c:v>Нормандський формат </c:v>
                </c:pt>
                <c:pt idx="2">
                  <c:v>Міські угоди</c:v>
                </c:pt>
                <c:pt idx="3">
                  <c:v>Кримські татари у Криму</c:v>
                </c:pt>
                <c:pt idx="4">
                  <c:v>Сім'ї та родичі військових</c:v>
                </c:pt>
                <c:pt idx="5">
                  <c:v>Постраждалі в зоні ООС</c:v>
                </c:pt>
                <c:pt idx="6">
                  <c:v>Цівільне населення України</c:v>
                </c:pt>
                <c:pt idx="7">
                  <c:v>Біженці, переміщені люди</c:v>
                </c:pt>
                <c:pt idx="8">
                  <c:v>Полонені з України</c:v>
                </c:pt>
                <c:pt idx="9">
                  <c:v>Громадські оргацізації/ волонтери України</c:v>
                </c:pt>
                <c:pt idx="10">
                  <c:v>Поранені та загиблі з України</c:v>
                </c:pt>
                <c:pt idx="11">
                  <c:v>Україна та державні органи</c:v>
                </c:pt>
                <c:pt idx="12">
                  <c:v>ЗС України</c:v>
                </c:pt>
              </c:strCache>
            </c:strRef>
          </c:cat>
          <c:val>
            <c:numRef>
              <c:f>Лист1!$D$2:$D$14</c:f>
              <c:numCache>
                <c:formatCode>0.0%</c:formatCode>
                <c:ptCount val="13"/>
                <c:pt idx="0">
                  <c:v>5.0000000000000001E-3</c:v>
                </c:pt>
                <c:pt idx="1">
                  <c:v>3.0000000000000001E-3</c:v>
                </c:pt>
                <c:pt idx="3">
                  <c:v>2E-3</c:v>
                </c:pt>
                <c:pt idx="4">
                  <c:v>1.2999999999999999E-2</c:v>
                </c:pt>
                <c:pt idx="5">
                  <c:v>1.4999999999999999E-2</c:v>
                </c:pt>
                <c:pt idx="6">
                  <c:v>1.0999999999999999E-2</c:v>
                </c:pt>
                <c:pt idx="7">
                  <c:v>1.2999999999999999E-2</c:v>
                </c:pt>
                <c:pt idx="8">
                  <c:v>8.0000000000000002E-3</c:v>
                </c:pt>
                <c:pt idx="9">
                  <c:v>1.2999999999999999E-2</c:v>
                </c:pt>
                <c:pt idx="10">
                  <c:v>6.6000000000000003E-2</c:v>
                </c:pt>
                <c:pt idx="11">
                  <c:v>7.0000000000000007E-2</c:v>
                </c:pt>
                <c:pt idx="1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B-4244-85FD-80D679662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5"/>
        <c:axId val="827211888"/>
        <c:axId val="827187344"/>
      </c:barChart>
      <c:catAx>
        <c:axId val="827211888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827187344"/>
        <c:crosses val="autoZero"/>
        <c:auto val="1"/>
        <c:lblAlgn val="ctr"/>
        <c:lblOffset val="100"/>
        <c:noMultiLvlLbl val="0"/>
      </c:catAx>
      <c:valAx>
        <c:axId val="827187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72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202150818530134"/>
          <c:y val="0.6229724737277158"/>
          <c:w val="9.965430163706028E-2"/>
          <c:h val="0.10258756307557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4186311782177"/>
          <c:y val="5.4759467669733358E-2"/>
          <c:w val="0.45961025343645256"/>
          <c:h val="0.8521888203710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 w="0"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спецслужби </c:v>
                </c:pt>
                <c:pt idx="1">
                  <c:v>Полонені з Росії</c:v>
                </c:pt>
                <c:pt idx="2">
                  <c:v>Поранені та загиблі з Росії</c:v>
                </c:pt>
                <c:pt idx="3">
                  <c:v>Прикорданники Росії</c:v>
                </c:pt>
                <c:pt idx="4">
                  <c:v>ЗС Росії</c:v>
                </c:pt>
                <c:pt idx="5">
                  <c:v>Росія та державні органи</c:v>
                </c:pt>
                <c:pt idx="6">
                  <c:v>Полонені зі Сходу</c:v>
                </c:pt>
                <c:pt idx="7">
                  <c:v>Поранені та загиблі Сходу</c:v>
                </c:pt>
                <c:pt idx="8">
                  <c:v>ДНР, ЛНР, ОРДЛО</c:v>
                </c:pt>
                <c:pt idx="9">
                  <c:v>Цивільне населення на Сході</c:v>
                </c:pt>
                <c:pt idx="10">
                  <c:v>Озброєні формування ДНР і ЛНР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2" formatCode="0.0%">
                  <c:v>2E-3</c:v>
                </c:pt>
                <c:pt idx="4" formatCode="0.0%">
                  <c:v>3.6999999999999998E-2</c:v>
                </c:pt>
                <c:pt idx="5" formatCode="0.0%">
                  <c:v>0.10100000000000001</c:v>
                </c:pt>
                <c:pt idx="7" formatCode="0.0%">
                  <c:v>2E-3</c:v>
                </c:pt>
                <c:pt idx="8" formatCode="0.0%">
                  <c:v>1.4E-2</c:v>
                </c:pt>
                <c:pt idx="9" formatCode="0.0%">
                  <c:v>1.6E-2</c:v>
                </c:pt>
                <c:pt idx="10" formatCode="0.0%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F-4FB2-A6EB-6D8542B24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лютий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 w="0" cap="sq" cmpd="sng"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спецслужби </c:v>
                </c:pt>
                <c:pt idx="1">
                  <c:v>Полонені з Росії</c:v>
                </c:pt>
                <c:pt idx="2">
                  <c:v>Поранені та загиблі з Росії</c:v>
                </c:pt>
                <c:pt idx="3">
                  <c:v>Прикорданники Росії</c:v>
                </c:pt>
                <c:pt idx="4">
                  <c:v>ЗС Росії</c:v>
                </c:pt>
                <c:pt idx="5">
                  <c:v>Росія та державні органи</c:v>
                </c:pt>
                <c:pt idx="6">
                  <c:v>Полонені зі Сходу</c:v>
                </c:pt>
                <c:pt idx="7">
                  <c:v>Поранені та загиблі Сходу</c:v>
                </c:pt>
                <c:pt idx="8">
                  <c:v>ДНР, ЛНР, ОРДЛО</c:v>
                </c:pt>
                <c:pt idx="9">
                  <c:v>Цивільне населення на Сході</c:v>
                </c:pt>
                <c:pt idx="10">
                  <c:v>Озброєні формування ДНР і ЛНР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 formatCode="0.0%">
                  <c:v>6.0000000000000001E-3</c:v>
                </c:pt>
                <c:pt idx="2" formatCode="0.0%">
                  <c:v>5.0000000000000001E-3</c:v>
                </c:pt>
                <c:pt idx="3" formatCode="0.0%">
                  <c:v>2E-3</c:v>
                </c:pt>
                <c:pt idx="4" formatCode="0.0%">
                  <c:v>4.2000000000000003E-2</c:v>
                </c:pt>
                <c:pt idx="5" formatCode="0.0%">
                  <c:v>0.11799999999999999</c:v>
                </c:pt>
                <c:pt idx="6" formatCode="0.0%">
                  <c:v>2E-3</c:v>
                </c:pt>
                <c:pt idx="7" formatCode="0.0%">
                  <c:v>5.0000000000000001E-3</c:v>
                </c:pt>
                <c:pt idx="8" formatCode="0.0%">
                  <c:v>1.4999999999999999E-2</c:v>
                </c:pt>
                <c:pt idx="9" formatCode="0.0%">
                  <c:v>2.5999999999999999E-2</c:v>
                </c:pt>
                <c:pt idx="10" formatCode="0.0%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F-4FB2-A6EB-6D8542B24D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російські спецслужби </c:v>
                </c:pt>
                <c:pt idx="1">
                  <c:v>Полонені з Росії</c:v>
                </c:pt>
                <c:pt idx="2">
                  <c:v>Поранені та загиблі з Росії</c:v>
                </c:pt>
                <c:pt idx="3">
                  <c:v>Прикорданники Росії</c:v>
                </c:pt>
                <c:pt idx="4">
                  <c:v>ЗС Росії</c:v>
                </c:pt>
                <c:pt idx="5">
                  <c:v>Росія та державні органи</c:v>
                </c:pt>
                <c:pt idx="6">
                  <c:v>Полонені зі Сходу</c:v>
                </c:pt>
                <c:pt idx="7">
                  <c:v>Поранені та загиблі Сходу</c:v>
                </c:pt>
                <c:pt idx="8">
                  <c:v>ДНР, ЛНР, ОРДЛО</c:v>
                </c:pt>
                <c:pt idx="9">
                  <c:v>Цивільне населення на Сході</c:v>
                </c:pt>
                <c:pt idx="10">
                  <c:v>Озброєні формування ДНР і ЛНР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 formatCode="0.0%">
                  <c:v>4.0000000000000001E-3</c:v>
                </c:pt>
                <c:pt idx="2" formatCode="0.0%">
                  <c:v>4.0000000000000001E-3</c:v>
                </c:pt>
                <c:pt idx="4" formatCode="0.0%">
                  <c:v>2.8000000000000001E-2</c:v>
                </c:pt>
                <c:pt idx="5" formatCode="0.0%">
                  <c:v>7.9000000000000001E-2</c:v>
                </c:pt>
                <c:pt idx="7" formatCode="0.0%">
                  <c:v>4.0000000000000001E-3</c:v>
                </c:pt>
                <c:pt idx="8" formatCode="0.0%">
                  <c:v>2.1000000000000001E-2</c:v>
                </c:pt>
                <c:pt idx="9" formatCode="0.0%">
                  <c:v>4.7E-2</c:v>
                </c:pt>
                <c:pt idx="10" formatCode="0.0%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B-4244-85FD-80D6796629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45"/>
        <c:axId val="827211888"/>
        <c:axId val="827187344"/>
      </c:barChart>
      <c:catAx>
        <c:axId val="82721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827187344"/>
        <c:crosses val="autoZero"/>
        <c:auto val="1"/>
        <c:lblAlgn val="ctr"/>
        <c:lblOffset val="100"/>
        <c:tickLblSkip val="1"/>
        <c:noMultiLvlLbl val="0"/>
      </c:catAx>
      <c:valAx>
        <c:axId val="827187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72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49701604595503"/>
          <c:y val="0.5542378889785895"/>
          <c:w val="9.9942088913303098E-2"/>
          <c:h val="8.9078562482936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27260841416441"/>
          <c:y val="8.7806096960746982E-2"/>
          <c:w val="0.3103235343391838"/>
          <c:h val="0.823620492914556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В цілому</c:v>
                </c:pt>
                <c:pt idx="1">
                  <c:v>Нормандський формат</c:v>
                </c:pt>
                <c:pt idx="2">
                  <c:v>Мінські угоди</c:v>
                </c:pt>
                <c:pt idx="3">
                  <c:v>Росія та державні органи</c:v>
                </c:pt>
                <c:pt idx="4">
                  <c:v>ЗС Росії</c:v>
                </c:pt>
                <c:pt idx="5">
                  <c:v>Поранені та загиблі з Росії</c:v>
                </c:pt>
                <c:pt idx="6">
                  <c:v>Цивільне населення на Сході</c:v>
                </c:pt>
                <c:pt idx="7">
                  <c:v>Поранені та загиблі зі Сходу</c:v>
                </c:pt>
                <c:pt idx="8">
                  <c:v>ДНР, ЛНР</c:v>
                </c:pt>
                <c:pt idx="9">
                  <c:v>Озброєні формуваннф ДНР і ЛНР</c:v>
                </c:pt>
                <c:pt idx="10">
                  <c:v>постраждалі в зоні АТО</c:v>
                </c:pt>
                <c:pt idx="11">
                  <c:v>Полонені з України</c:v>
                </c:pt>
                <c:pt idx="12">
                  <c:v>Поранені та загиблі з України</c:v>
                </c:pt>
                <c:pt idx="13">
                  <c:v>Громадські організації волонери</c:v>
                </c:pt>
                <c:pt idx="14">
                  <c:v>Біженці, переміщені люди</c:v>
                </c:pt>
                <c:pt idx="15">
                  <c:v>ЗС України</c:v>
                </c:pt>
                <c:pt idx="16">
                  <c:v>Цивільне населення України</c:v>
                </c:pt>
                <c:pt idx="17">
                  <c:v>Сім'ї та родичі військових</c:v>
                </c:pt>
                <c:pt idx="18">
                  <c:v>Україна та державні органи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 formatCode="0%">
                  <c:v>0.06</c:v>
                </c:pt>
                <c:pt idx="6" formatCode="0%">
                  <c:v>0.09</c:v>
                </c:pt>
                <c:pt idx="12" formatCode="0%">
                  <c:v>0.18</c:v>
                </c:pt>
                <c:pt idx="13" formatCode="0%">
                  <c:v>0.43</c:v>
                </c:pt>
                <c:pt idx="15" formatCode="0%">
                  <c:v>0.14000000000000001</c:v>
                </c:pt>
                <c:pt idx="16" formatCode="0%">
                  <c:v>0.05</c:v>
                </c:pt>
                <c:pt idx="18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1-42E8-BC26-A19E2BFC3E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В цілому</c:v>
                </c:pt>
                <c:pt idx="1">
                  <c:v>Нормандський формат</c:v>
                </c:pt>
                <c:pt idx="2">
                  <c:v>Мінські угоди</c:v>
                </c:pt>
                <c:pt idx="3">
                  <c:v>Росія та державні органи</c:v>
                </c:pt>
                <c:pt idx="4">
                  <c:v>ЗС Росії</c:v>
                </c:pt>
                <c:pt idx="5">
                  <c:v>Поранені та загиблі з Росії</c:v>
                </c:pt>
                <c:pt idx="6">
                  <c:v>Цивільне населення на Сході</c:v>
                </c:pt>
                <c:pt idx="7">
                  <c:v>Поранені та загиблі зі Сходу</c:v>
                </c:pt>
                <c:pt idx="8">
                  <c:v>ДНР, ЛНР</c:v>
                </c:pt>
                <c:pt idx="9">
                  <c:v>Озброєні формуваннф ДНР і ЛНР</c:v>
                </c:pt>
                <c:pt idx="10">
                  <c:v>постраждалі в зоні АТО</c:v>
                </c:pt>
                <c:pt idx="11">
                  <c:v>Полонені з України</c:v>
                </c:pt>
                <c:pt idx="12">
                  <c:v>Поранені та загиблі з України</c:v>
                </c:pt>
                <c:pt idx="13">
                  <c:v>Громадські організації волонери</c:v>
                </c:pt>
                <c:pt idx="14">
                  <c:v>Біженці, переміщені люди</c:v>
                </c:pt>
                <c:pt idx="15">
                  <c:v>ЗС України</c:v>
                </c:pt>
                <c:pt idx="16">
                  <c:v>Цивільне населення України</c:v>
                </c:pt>
                <c:pt idx="17">
                  <c:v>Сім'ї та родичі військових</c:v>
                </c:pt>
                <c:pt idx="18">
                  <c:v>Україна та державні органи</c:v>
                </c:pt>
              </c:strCache>
            </c:strRef>
          </c:cat>
          <c:val>
            <c:numRef>
              <c:f>Лист1!$C$2:$C$20</c:f>
              <c:numCache>
                <c:formatCode>0%</c:formatCode>
                <c:ptCount val="19"/>
                <c:pt idx="0">
                  <c:v>0.59</c:v>
                </c:pt>
                <c:pt idx="1">
                  <c:v>1</c:v>
                </c:pt>
                <c:pt idx="2">
                  <c:v>0.56000000000000005</c:v>
                </c:pt>
                <c:pt idx="3">
                  <c:v>0.21</c:v>
                </c:pt>
                <c:pt idx="4">
                  <c:v>7.0000000000000007E-2</c:v>
                </c:pt>
                <c:pt idx="5">
                  <c:v>1</c:v>
                </c:pt>
                <c:pt idx="6">
                  <c:v>0.82</c:v>
                </c:pt>
                <c:pt idx="7">
                  <c:v>1</c:v>
                </c:pt>
                <c:pt idx="8">
                  <c:v>0.1</c:v>
                </c:pt>
                <c:pt idx="9">
                  <c:v>0.23</c:v>
                </c:pt>
                <c:pt idx="10">
                  <c:v>1</c:v>
                </c:pt>
                <c:pt idx="11">
                  <c:v>1</c:v>
                </c:pt>
                <c:pt idx="12">
                  <c:v>0.78</c:v>
                </c:pt>
                <c:pt idx="13">
                  <c:v>0.56999999999999995</c:v>
                </c:pt>
                <c:pt idx="14">
                  <c:v>1</c:v>
                </c:pt>
                <c:pt idx="15">
                  <c:v>0.81</c:v>
                </c:pt>
                <c:pt idx="16">
                  <c:v>0.71</c:v>
                </c:pt>
                <c:pt idx="17">
                  <c:v>1</c:v>
                </c:pt>
                <c:pt idx="18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1-42E8-BC26-A19E2BFC3E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іронічні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В цілому</c:v>
                </c:pt>
                <c:pt idx="1">
                  <c:v>Нормандський формат</c:v>
                </c:pt>
                <c:pt idx="2">
                  <c:v>Мінські угоди</c:v>
                </c:pt>
                <c:pt idx="3">
                  <c:v>Росія та державні органи</c:v>
                </c:pt>
                <c:pt idx="4">
                  <c:v>ЗС Росії</c:v>
                </c:pt>
                <c:pt idx="5">
                  <c:v>Поранені та загиблі з Росії</c:v>
                </c:pt>
                <c:pt idx="6">
                  <c:v>Цивільне населення на Сході</c:v>
                </c:pt>
                <c:pt idx="7">
                  <c:v>Поранені та загиблі зі Сходу</c:v>
                </c:pt>
                <c:pt idx="8">
                  <c:v>ДНР, ЛНР</c:v>
                </c:pt>
                <c:pt idx="9">
                  <c:v>Озброєні формуваннф ДНР і ЛНР</c:v>
                </c:pt>
                <c:pt idx="10">
                  <c:v>постраждалі в зоні АТО</c:v>
                </c:pt>
                <c:pt idx="11">
                  <c:v>Полонені з України</c:v>
                </c:pt>
                <c:pt idx="12">
                  <c:v>Поранені та загиблі з України</c:v>
                </c:pt>
                <c:pt idx="13">
                  <c:v>Громадські організації волонери</c:v>
                </c:pt>
                <c:pt idx="14">
                  <c:v>Біженці, переміщені люди</c:v>
                </c:pt>
                <c:pt idx="15">
                  <c:v>ЗС України</c:v>
                </c:pt>
                <c:pt idx="16">
                  <c:v>Цивільне населення України</c:v>
                </c:pt>
                <c:pt idx="17">
                  <c:v>Сім'ї та родичі військових</c:v>
                </c:pt>
                <c:pt idx="18">
                  <c:v>Україна та державні органи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 formatCode="0%">
                  <c:v>0.23</c:v>
                </c:pt>
                <c:pt idx="2" formatCode="0%">
                  <c:v>0.39</c:v>
                </c:pt>
                <c:pt idx="3" formatCode="0%">
                  <c:v>0.52</c:v>
                </c:pt>
                <c:pt idx="4" formatCode="0%">
                  <c:v>0.52</c:v>
                </c:pt>
                <c:pt idx="6" formatCode="0%">
                  <c:v>0.09</c:v>
                </c:pt>
                <c:pt idx="8" formatCode="0%">
                  <c:v>0.6</c:v>
                </c:pt>
                <c:pt idx="9" formatCode="0%">
                  <c:v>0.31</c:v>
                </c:pt>
                <c:pt idx="12" formatCode="0%">
                  <c:v>0.04</c:v>
                </c:pt>
                <c:pt idx="15" formatCode="0%">
                  <c:v>0.03</c:v>
                </c:pt>
                <c:pt idx="16" formatCode="0%">
                  <c:v>0.2</c:v>
                </c:pt>
                <c:pt idx="18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1-42E8-BC26-A19E2BFC3E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В цілому</c:v>
                </c:pt>
                <c:pt idx="1">
                  <c:v>Нормандський формат</c:v>
                </c:pt>
                <c:pt idx="2">
                  <c:v>Мінські угоди</c:v>
                </c:pt>
                <c:pt idx="3">
                  <c:v>Росія та державні органи</c:v>
                </c:pt>
                <c:pt idx="4">
                  <c:v>ЗС Росії</c:v>
                </c:pt>
                <c:pt idx="5">
                  <c:v>Поранені та загиблі з Росії</c:v>
                </c:pt>
                <c:pt idx="6">
                  <c:v>Цивільне населення на Сході</c:v>
                </c:pt>
                <c:pt idx="7">
                  <c:v>Поранені та загиблі зі Сходу</c:v>
                </c:pt>
                <c:pt idx="8">
                  <c:v>ДНР, ЛНР</c:v>
                </c:pt>
                <c:pt idx="9">
                  <c:v>Озброєні формуваннф ДНР і ЛНР</c:v>
                </c:pt>
                <c:pt idx="10">
                  <c:v>постраждалі в зоні АТО</c:v>
                </c:pt>
                <c:pt idx="11">
                  <c:v>Полонені з України</c:v>
                </c:pt>
                <c:pt idx="12">
                  <c:v>Поранені та загиблі з України</c:v>
                </c:pt>
                <c:pt idx="13">
                  <c:v>Громадські організації волонери</c:v>
                </c:pt>
                <c:pt idx="14">
                  <c:v>Біженці, переміщені люди</c:v>
                </c:pt>
                <c:pt idx="15">
                  <c:v>ЗС України</c:v>
                </c:pt>
                <c:pt idx="16">
                  <c:v>Цивільне населення України</c:v>
                </c:pt>
                <c:pt idx="17">
                  <c:v>Сім'ї та родичі військових</c:v>
                </c:pt>
                <c:pt idx="18">
                  <c:v>Україна та державні органи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 formatCode="0%">
                  <c:v>0.12</c:v>
                </c:pt>
                <c:pt idx="2" formatCode="0%">
                  <c:v>0.05</c:v>
                </c:pt>
                <c:pt idx="3" formatCode="0%">
                  <c:v>0.27</c:v>
                </c:pt>
                <c:pt idx="4" formatCode="0%">
                  <c:v>0.41</c:v>
                </c:pt>
                <c:pt idx="8" formatCode="0%">
                  <c:v>0.3</c:v>
                </c:pt>
                <c:pt idx="9" formatCode="0%">
                  <c:v>0.46</c:v>
                </c:pt>
                <c:pt idx="15" formatCode="0%">
                  <c:v>0.02</c:v>
                </c:pt>
                <c:pt idx="16" formatCode="0%">
                  <c:v>0.04</c:v>
                </c:pt>
                <c:pt idx="18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A1-42E8-BC26-A19E2BFC3E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97728"/>
        <c:axId val="1303103968"/>
      </c:barChart>
      <c:catAx>
        <c:axId val="13030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103968"/>
        <c:crosses val="autoZero"/>
        <c:auto val="1"/>
        <c:lblAlgn val="ctr"/>
        <c:lblOffset val="100"/>
        <c:noMultiLvlLbl val="0"/>
      </c:catAx>
      <c:valAx>
        <c:axId val="1303103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09838085007835"/>
          <c:y val="5.4897387273402385E-3"/>
          <c:w val="0.36089265124712983"/>
          <c:h val="0.10306591923086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27260841416441"/>
          <c:y val="8.7806096960746982E-2"/>
          <c:w val="0.29405319641678085"/>
          <c:h val="0.823620492914556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В цілому</c:v>
                </c:pt>
                <c:pt idx="2">
                  <c:v>Росія та державні органи</c:v>
                </c:pt>
                <c:pt idx="3">
                  <c:v>ЗС Росії</c:v>
                </c:pt>
                <c:pt idx="4">
                  <c:v>Поранені та загиблі з Росії</c:v>
                </c:pt>
                <c:pt idx="5">
                  <c:v>Цивільне населення на Сході</c:v>
                </c:pt>
                <c:pt idx="6">
                  <c:v>Поранені та загиблі зі Сходу</c:v>
                </c:pt>
                <c:pt idx="7">
                  <c:v>ДНР, ЛНР</c:v>
                </c:pt>
                <c:pt idx="8">
                  <c:v>Озброєні формуваннф ДНР і ЛНР</c:v>
                </c:pt>
                <c:pt idx="9">
                  <c:v>постраждалі в зоні АТО</c:v>
                </c:pt>
                <c:pt idx="10">
                  <c:v>Полонені з України</c:v>
                </c:pt>
                <c:pt idx="11">
                  <c:v>Поранені та загиблі з України</c:v>
                </c:pt>
                <c:pt idx="12">
                  <c:v>Громадські організації волонери</c:v>
                </c:pt>
                <c:pt idx="13">
                  <c:v>Біженці, переміщені люди</c:v>
                </c:pt>
                <c:pt idx="14">
                  <c:v>ЗС України</c:v>
                </c:pt>
                <c:pt idx="15">
                  <c:v>Цивільне населення України</c:v>
                </c:pt>
                <c:pt idx="16">
                  <c:v>Сім'ї та родичі військових</c:v>
                </c:pt>
                <c:pt idx="17">
                  <c:v>Україна та державні органи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 formatCode="0%">
                  <c:v>0.11</c:v>
                </c:pt>
                <c:pt idx="5" formatCode="0%">
                  <c:v>0.06</c:v>
                </c:pt>
                <c:pt idx="10" formatCode="0%">
                  <c:v>0.37</c:v>
                </c:pt>
                <c:pt idx="11" formatCode="0%">
                  <c:v>0.15</c:v>
                </c:pt>
                <c:pt idx="12" formatCode="0%">
                  <c:v>0.27</c:v>
                </c:pt>
                <c:pt idx="14" formatCode="0%">
                  <c:v>0.23</c:v>
                </c:pt>
                <c:pt idx="15" formatCode="0%">
                  <c:v>0.2</c:v>
                </c:pt>
                <c:pt idx="16" formatCode="0%">
                  <c:v>0.12</c:v>
                </c:pt>
                <c:pt idx="17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1-42E8-BC26-A19E2BFC3E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В цілому</c:v>
                </c:pt>
                <c:pt idx="2">
                  <c:v>Росія та державні органи</c:v>
                </c:pt>
                <c:pt idx="3">
                  <c:v>ЗС Росії</c:v>
                </c:pt>
                <c:pt idx="4">
                  <c:v>Поранені та загиблі з Росії</c:v>
                </c:pt>
                <c:pt idx="5">
                  <c:v>Цивільне населення на Сході</c:v>
                </c:pt>
                <c:pt idx="6">
                  <c:v>Поранені та загиблі зі Сходу</c:v>
                </c:pt>
                <c:pt idx="7">
                  <c:v>ДНР, ЛНР</c:v>
                </c:pt>
                <c:pt idx="8">
                  <c:v>Озброєні формуваннф ДНР і ЛНР</c:v>
                </c:pt>
                <c:pt idx="9">
                  <c:v>постраждалі в зоні АТО</c:v>
                </c:pt>
                <c:pt idx="10">
                  <c:v>Полонені з України</c:v>
                </c:pt>
                <c:pt idx="11">
                  <c:v>Поранені та загиблі з України</c:v>
                </c:pt>
                <c:pt idx="12">
                  <c:v>Громадські організації волонери</c:v>
                </c:pt>
                <c:pt idx="13">
                  <c:v>Біженці, переміщені люди</c:v>
                </c:pt>
                <c:pt idx="14">
                  <c:v>ЗС України</c:v>
                </c:pt>
                <c:pt idx="15">
                  <c:v>Цивільне населення України</c:v>
                </c:pt>
                <c:pt idx="16">
                  <c:v>Сім'ї та родичі військових</c:v>
                </c:pt>
                <c:pt idx="17">
                  <c:v>Україна та державні органи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 formatCode="0%">
                  <c:v>0.6</c:v>
                </c:pt>
                <c:pt idx="2" formatCode="0%">
                  <c:v>0.19</c:v>
                </c:pt>
                <c:pt idx="3" formatCode="0%">
                  <c:v>0.13</c:v>
                </c:pt>
                <c:pt idx="4" formatCode="0%">
                  <c:v>1</c:v>
                </c:pt>
                <c:pt idx="5" formatCode="0%">
                  <c:v>0.88</c:v>
                </c:pt>
                <c:pt idx="6" formatCode="0%">
                  <c:v>1</c:v>
                </c:pt>
                <c:pt idx="8" formatCode="0%">
                  <c:v>0.3</c:v>
                </c:pt>
                <c:pt idx="9" formatCode="0%">
                  <c:v>1</c:v>
                </c:pt>
                <c:pt idx="10" formatCode="0%">
                  <c:v>0.63</c:v>
                </c:pt>
                <c:pt idx="11" formatCode="0%">
                  <c:v>0.82</c:v>
                </c:pt>
                <c:pt idx="12" formatCode="0%">
                  <c:v>0.73</c:v>
                </c:pt>
                <c:pt idx="13" formatCode="0%">
                  <c:v>0.87</c:v>
                </c:pt>
                <c:pt idx="14" formatCode="0%">
                  <c:v>0.77</c:v>
                </c:pt>
                <c:pt idx="15" formatCode="0%">
                  <c:v>0.61</c:v>
                </c:pt>
                <c:pt idx="16" formatCode="0%">
                  <c:v>0.75</c:v>
                </c:pt>
                <c:pt idx="17" formatCode="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1-42E8-BC26-A19E2BFC3E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іронічні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В цілому</c:v>
                </c:pt>
                <c:pt idx="2">
                  <c:v>Росія та державні органи</c:v>
                </c:pt>
                <c:pt idx="3">
                  <c:v>ЗС Росії</c:v>
                </c:pt>
                <c:pt idx="4">
                  <c:v>Поранені та загиблі з Росії</c:v>
                </c:pt>
                <c:pt idx="5">
                  <c:v>Цивільне населення на Сході</c:v>
                </c:pt>
                <c:pt idx="6">
                  <c:v>Поранені та загиблі зі Сходу</c:v>
                </c:pt>
                <c:pt idx="7">
                  <c:v>ДНР, ЛНР</c:v>
                </c:pt>
                <c:pt idx="8">
                  <c:v>Озброєні формуваннф ДНР і ЛНР</c:v>
                </c:pt>
                <c:pt idx="9">
                  <c:v>постраждалі в зоні АТО</c:v>
                </c:pt>
                <c:pt idx="10">
                  <c:v>Полонені з України</c:v>
                </c:pt>
                <c:pt idx="11">
                  <c:v>Поранені та загиблі з України</c:v>
                </c:pt>
                <c:pt idx="12">
                  <c:v>Громадські організації волонери</c:v>
                </c:pt>
                <c:pt idx="13">
                  <c:v>Біженці, переміщені люди</c:v>
                </c:pt>
                <c:pt idx="14">
                  <c:v>ЗС України</c:v>
                </c:pt>
                <c:pt idx="15">
                  <c:v>Цивільне населення України</c:v>
                </c:pt>
                <c:pt idx="16">
                  <c:v>Сім'ї та родичі військових</c:v>
                </c:pt>
                <c:pt idx="17">
                  <c:v>Україна та державні органи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 formatCode="0%">
                  <c:v>0.23</c:v>
                </c:pt>
                <c:pt idx="2" formatCode="0%">
                  <c:v>0.62</c:v>
                </c:pt>
                <c:pt idx="3" formatCode="0%">
                  <c:v>0.7</c:v>
                </c:pt>
                <c:pt idx="5" formatCode="0%">
                  <c:v>0.06</c:v>
                </c:pt>
                <c:pt idx="7" formatCode="0%">
                  <c:v>1</c:v>
                </c:pt>
                <c:pt idx="8" formatCode="0%">
                  <c:v>0.48</c:v>
                </c:pt>
                <c:pt idx="11" formatCode="0%">
                  <c:v>0.03</c:v>
                </c:pt>
                <c:pt idx="13" formatCode="0%">
                  <c:v>0.13</c:v>
                </c:pt>
                <c:pt idx="15" formatCode="0%">
                  <c:v>0.18</c:v>
                </c:pt>
                <c:pt idx="16" formatCode="0%">
                  <c:v>0.13</c:v>
                </c:pt>
                <c:pt idx="17" formatCode="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1-42E8-BC26-A19E2BFC3E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В цілому</c:v>
                </c:pt>
                <c:pt idx="2">
                  <c:v>Росія та державні органи</c:v>
                </c:pt>
                <c:pt idx="3">
                  <c:v>ЗС Росії</c:v>
                </c:pt>
                <c:pt idx="4">
                  <c:v>Поранені та загиблі з Росії</c:v>
                </c:pt>
                <c:pt idx="5">
                  <c:v>Цивільне населення на Сході</c:v>
                </c:pt>
                <c:pt idx="6">
                  <c:v>Поранені та загиблі зі Сходу</c:v>
                </c:pt>
                <c:pt idx="7">
                  <c:v>ДНР, ЛНР</c:v>
                </c:pt>
                <c:pt idx="8">
                  <c:v>Озброєні формуваннф ДНР і ЛНР</c:v>
                </c:pt>
                <c:pt idx="9">
                  <c:v>постраждалі в зоні АТО</c:v>
                </c:pt>
                <c:pt idx="10">
                  <c:v>Полонені з України</c:v>
                </c:pt>
                <c:pt idx="11">
                  <c:v>Поранені та загиблі з України</c:v>
                </c:pt>
                <c:pt idx="12">
                  <c:v>Громадські організації волонери</c:v>
                </c:pt>
                <c:pt idx="13">
                  <c:v>Біженці, переміщені люди</c:v>
                </c:pt>
                <c:pt idx="14">
                  <c:v>ЗС України</c:v>
                </c:pt>
                <c:pt idx="15">
                  <c:v>Цивільне населення України</c:v>
                </c:pt>
                <c:pt idx="16">
                  <c:v>Сім'ї та родичі військових</c:v>
                </c:pt>
                <c:pt idx="17">
                  <c:v>Україна та державні органи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 formatCode="0%">
                  <c:v>0.06</c:v>
                </c:pt>
                <c:pt idx="2" formatCode="0%">
                  <c:v>0.19</c:v>
                </c:pt>
                <c:pt idx="3" formatCode="0%">
                  <c:v>0.17</c:v>
                </c:pt>
                <c:pt idx="8" formatCode="0%">
                  <c:v>0.22</c:v>
                </c:pt>
                <c:pt idx="15" formatCode="0%">
                  <c:v>0.01</c:v>
                </c:pt>
                <c:pt idx="17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A1-42E8-BC26-A19E2BFC3E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97728"/>
        <c:axId val="1303103968"/>
      </c:barChart>
      <c:catAx>
        <c:axId val="13030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103968"/>
        <c:crosses val="autoZero"/>
        <c:auto val="1"/>
        <c:lblAlgn val="ctr"/>
        <c:lblOffset val="100"/>
        <c:noMultiLvlLbl val="0"/>
      </c:catAx>
      <c:valAx>
        <c:axId val="1303103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87184768362027"/>
          <c:y val="2.7448693636701192E-3"/>
          <c:w val="0.33711292659131004"/>
          <c:h val="0.10306591923086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4630789259781"/>
          <c:y val="8.5061124134231461E-2"/>
          <c:w val="0.48123515806748735"/>
          <c:h val="0.823620492914556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Росія та її лідери</c:v>
                </c:pt>
                <c:pt idx="1">
                  <c:v>інші країни</c:v>
                </c:pt>
                <c:pt idx="2">
                  <c:v>Країни "великої сімки" (Велика Британия, Франція, Італія, Канада, Германия, Япония)</c:v>
                </c:pt>
                <c:pt idx="3">
                  <c:v>Країни Євросоюзу та їхні лідери (крім великої сімки)</c:v>
                </c:pt>
                <c:pt idx="4">
                  <c:v>США та її лідери</c:v>
                </c:pt>
                <c:pt idx="5">
                  <c:v>Виконавчі органи ЄС та його лідери</c:v>
                </c:pt>
                <c:pt idx="6">
                  <c:v>Всесвітні організації (ВООЗ, МВФ, ООН)</c:v>
                </c:pt>
                <c:pt idx="7">
                  <c:v>НАТО, її структура та лідери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0.13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0.06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1-42E8-BC26-A19E2BFC3E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лютий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Росія та її лідери</c:v>
                </c:pt>
                <c:pt idx="1">
                  <c:v>інші країни</c:v>
                </c:pt>
                <c:pt idx="2">
                  <c:v>Країни "великої сімки" (Велика Британия, Франція, Італія, Канада, Германия, Япония)</c:v>
                </c:pt>
                <c:pt idx="3">
                  <c:v>Країни Євросоюзу та їхні лідери (крім великої сімки)</c:v>
                </c:pt>
                <c:pt idx="4">
                  <c:v>США та її лідери</c:v>
                </c:pt>
                <c:pt idx="5">
                  <c:v>Виконавчі органи ЄС та його лідери</c:v>
                </c:pt>
                <c:pt idx="6">
                  <c:v>Всесвітні організації (ВООЗ, МВФ, ООН)</c:v>
                </c:pt>
                <c:pt idx="7">
                  <c:v>НАТО, її структура та лідери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0.14000000000000001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1-42E8-BC26-A19E2BFC3E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Росія та її лідери</c:v>
                </c:pt>
                <c:pt idx="1">
                  <c:v>інші країни</c:v>
                </c:pt>
                <c:pt idx="2">
                  <c:v>Країни "великої сімки" (Велика Британия, Франція, Італія, Канада, Германия, Япония)</c:v>
                </c:pt>
                <c:pt idx="3">
                  <c:v>Країни Євросоюзу та їхні лідери (крім великої сімки)</c:v>
                </c:pt>
                <c:pt idx="4">
                  <c:v>США та її лідери</c:v>
                </c:pt>
                <c:pt idx="5">
                  <c:v>Виконавчі органи ЄС та його лідери</c:v>
                </c:pt>
                <c:pt idx="6">
                  <c:v>Всесвітні організації (ВООЗ, МВФ, ООН)</c:v>
                </c:pt>
                <c:pt idx="7">
                  <c:v>НАТО, її структура та лідери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0.15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0.04</c:v>
                </c:pt>
                <c:pt idx="6">
                  <c:v>0.05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1-42E8-BC26-A19E2BFC3E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97728"/>
        <c:axId val="1303103968"/>
      </c:barChart>
      <c:catAx>
        <c:axId val="13030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103968"/>
        <c:crosses val="autoZero"/>
        <c:auto val="1"/>
        <c:lblAlgn val="ctr"/>
        <c:lblOffset val="100"/>
        <c:noMultiLvlLbl val="0"/>
      </c:catAx>
      <c:valAx>
        <c:axId val="1303103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82270030029262"/>
          <c:y val="0.60112639064375617"/>
          <c:w val="0.10557350231095959"/>
          <c:h val="0.13874925596749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0054133858261"/>
          <c:y val="4.0842610533396009E-2"/>
          <c:w val="0.72729945866141732"/>
          <c:h val="0.852985519542312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одна точка зору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5-й канал</c:v>
                </c:pt>
                <c:pt idx="7">
                  <c:v>UA:Перший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0.8</c:v>
                </c:pt>
                <c:pt idx="1">
                  <c:v>0.9</c:v>
                </c:pt>
                <c:pt idx="2">
                  <c:v>0.89</c:v>
                </c:pt>
                <c:pt idx="3">
                  <c:v>0.87</c:v>
                </c:pt>
                <c:pt idx="4">
                  <c:v>0.75</c:v>
                </c:pt>
                <c:pt idx="5">
                  <c:v>0.74</c:v>
                </c:pt>
                <c:pt idx="6">
                  <c:v>0.7</c:v>
                </c:pt>
                <c:pt idx="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6-4DDE-B79F-7F5CD4296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декілька точок зору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5-й канал</c:v>
                </c:pt>
                <c:pt idx="7">
                  <c:v>UA:Перший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0.2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0.25</c:v>
                </c:pt>
                <c:pt idx="5">
                  <c:v>0.26</c:v>
                </c:pt>
                <c:pt idx="6">
                  <c:v>0.3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6-4DDE-B79F-7F5CD42964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89824"/>
        <c:axId val="1303101056"/>
      </c:barChart>
      <c:catAx>
        <c:axId val="13030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03101056"/>
        <c:crosses val="autoZero"/>
        <c:auto val="1"/>
        <c:lblAlgn val="ctr"/>
        <c:lblOffset val="100"/>
        <c:noMultiLvlLbl val="0"/>
      </c:catAx>
      <c:valAx>
        <c:axId val="1303101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7986699031042"/>
          <c:y val="0.93728891060559449"/>
          <c:w val="0.62739289167801393"/>
          <c:h val="6.2711089394405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0054133858261"/>
          <c:y val="4.0842610533396009E-2"/>
          <c:w val="0.72729945866141732"/>
          <c:h val="0.852985519542312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одна точка зору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5-й канал</c:v>
                </c:pt>
                <c:pt idx="7">
                  <c:v>UA:Перший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0.88</c:v>
                </c:pt>
                <c:pt idx="1">
                  <c:v>0.91</c:v>
                </c:pt>
                <c:pt idx="2">
                  <c:v>0.9</c:v>
                </c:pt>
                <c:pt idx="3">
                  <c:v>0.9</c:v>
                </c:pt>
                <c:pt idx="4">
                  <c:v>0.87</c:v>
                </c:pt>
                <c:pt idx="5">
                  <c:v>0.85</c:v>
                </c:pt>
                <c:pt idx="6">
                  <c:v>0.84</c:v>
                </c:pt>
                <c:pt idx="7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6-4DDE-B79F-7F5CD4296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декілька точок зору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5-й канал</c:v>
                </c:pt>
                <c:pt idx="7">
                  <c:v>UA:Перший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0.12</c:v>
                </c:pt>
                <c:pt idx="1">
                  <c:v>0.09</c:v>
                </c:pt>
                <c:pt idx="2">
                  <c:v>0.1</c:v>
                </c:pt>
                <c:pt idx="3">
                  <c:v>0.1</c:v>
                </c:pt>
                <c:pt idx="4">
                  <c:v>0.13</c:v>
                </c:pt>
                <c:pt idx="5">
                  <c:v>0.15</c:v>
                </c:pt>
                <c:pt idx="6">
                  <c:v>0.16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6-4DDE-B79F-7F5CD42964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89824"/>
        <c:axId val="1303101056"/>
      </c:barChart>
      <c:catAx>
        <c:axId val="13030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03101056"/>
        <c:crosses val="autoZero"/>
        <c:auto val="1"/>
        <c:lblAlgn val="ctr"/>
        <c:lblOffset val="100"/>
        <c:noMultiLvlLbl val="0"/>
      </c:catAx>
      <c:valAx>
        <c:axId val="1303101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7986699031042"/>
          <c:y val="0.93728891060559449"/>
          <c:w val="0.62739289167801393"/>
          <c:h val="6.2711089394405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00310362664565E-4"/>
          <c:y val="0.13055891417304402"/>
          <c:w val="0.99934037588367153"/>
          <c:h val="0.645600827842228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Одна точка зору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  <a:alpha val="46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Лист1!$A$2:$A$61</c:f>
              <c:strCache>
                <c:ptCount val="60"/>
                <c:pt idx="0">
                  <c:v>жов 04</c:v>
                </c:pt>
                <c:pt idx="1">
                  <c:v>лис 04</c:v>
                </c:pt>
                <c:pt idx="2">
                  <c:v>гру 04</c:v>
                </c:pt>
                <c:pt idx="3">
                  <c:v>лют 05</c:v>
                </c:pt>
                <c:pt idx="4">
                  <c:v>бер 05</c:v>
                </c:pt>
                <c:pt idx="5">
                  <c:v>кві 05</c:v>
                </c:pt>
                <c:pt idx="6">
                  <c:v>жов 05</c:v>
                </c:pt>
                <c:pt idx="7">
                  <c:v>лис 05</c:v>
                </c:pt>
                <c:pt idx="8">
                  <c:v>гру 05</c:v>
                </c:pt>
                <c:pt idx="9">
                  <c:v>лют 06</c:v>
                </c:pt>
                <c:pt idx="10">
                  <c:v>бер 06</c:v>
                </c:pt>
                <c:pt idx="11">
                  <c:v>лис 06</c:v>
                </c:pt>
                <c:pt idx="12">
                  <c:v>тра 07</c:v>
                </c:pt>
                <c:pt idx="13">
                  <c:v>чер 07</c:v>
                </c:pt>
                <c:pt idx="14">
                  <c:v>сер 07</c:v>
                </c:pt>
                <c:pt idx="15">
                  <c:v>вер 07</c:v>
                </c:pt>
                <c:pt idx="16">
                  <c:v>лис 07</c:v>
                </c:pt>
                <c:pt idx="17">
                  <c:v>гру 09</c:v>
                </c:pt>
                <c:pt idx="18">
                  <c:v>гру 10</c:v>
                </c:pt>
                <c:pt idx="19">
                  <c:v>лют 11</c:v>
                </c:pt>
                <c:pt idx="20">
                  <c:v>кві 11</c:v>
                </c:pt>
                <c:pt idx="21">
                  <c:v>чер 11</c:v>
                </c:pt>
                <c:pt idx="22">
                  <c:v>вер 11</c:v>
                </c:pt>
                <c:pt idx="23">
                  <c:v>жов 11</c:v>
                </c:pt>
                <c:pt idx="24">
                  <c:v>лют 12</c:v>
                </c:pt>
                <c:pt idx="25">
                  <c:v>кві 12</c:v>
                </c:pt>
                <c:pt idx="26">
                  <c:v>чер 12</c:v>
                </c:pt>
                <c:pt idx="27">
                  <c:v>сер 12</c:v>
                </c:pt>
                <c:pt idx="28">
                  <c:v>Вер.12(1)</c:v>
                </c:pt>
                <c:pt idx="29">
                  <c:v>Вер.12(2)</c:v>
                </c:pt>
                <c:pt idx="30">
                  <c:v>Жов.12(1)</c:v>
                </c:pt>
                <c:pt idx="31">
                  <c:v>Жов.12(2)</c:v>
                </c:pt>
                <c:pt idx="32">
                  <c:v>Жов.12(3)</c:v>
                </c:pt>
                <c:pt idx="33">
                  <c:v>Жов.12(4)</c:v>
                </c:pt>
                <c:pt idx="34">
                  <c:v>гру 12</c:v>
                </c:pt>
                <c:pt idx="35">
                  <c:v>січ 13</c:v>
                </c:pt>
                <c:pt idx="36">
                  <c:v>лют 13</c:v>
                </c:pt>
                <c:pt idx="37">
                  <c:v>бер 13</c:v>
                </c:pt>
                <c:pt idx="38">
                  <c:v>кві 13</c:v>
                </c:pt>
                <c:pt idx="39">
                  <c:v>тра 13</c:v>
                </c:pt>
                <c:pt idx="40">
                  <c:v>чер 13</c:v>
                </c:pt>
                <c:pt idx="41">
                  <c:v>вер 13</c:v>
                </c:pt>
                <c:pt idx="42">
                  <c:v>лис 13</c:v>
                </c:pt>
                <c:pt idx="43">
                  <c:v>гру 13</c:v>
                </c:pt>
                <c:pt idx="44">
                  <c:v>лют 14</c:v>
                </c:pt>
                <c:pt idx="45">
                  <c:v>кві 14</c:v>
                </c:pt>
                <c:pt idx="46">
                  <c:v>Тра14-1</c:v>
                </c:pt>
                <c:pt idx="47">
                  <c:v>Тра14-2</c:v>
                </c:pt>
                <c:pt idx="48">
                  <c:v>Вер.14-1</c:v>
                </c:pt>
                <c:pt idx="49">
                  <c:v>Вер.14-2</c:v>
                </c:pt>
                <c:pt idx="50">
                  <c:v>жов 14</c:v>
                </c:pt>
                <c:pt idx="51">
                  <c:v>вер 15</c:v>
                </c:pt>
                <c:pt idx="52">
                  <c:v>чер 16</c:v>
                </c:pt>
                <c:pt idx="53">
                  <c:v>лют 17</c:v>
                </c:pt>
                <c:pt idx="54">
                  <c:v>тра 17</c:v>
                </c:pt>
                <c:pt idx="55">
                  <c:v>вер 17</c:v>
                </c:pt>
                <c:pt idx="56">
                  <c:v>лют 18</c:v>
                </c:pt>
                <c:pt idx="57">
                  <c:v>лют 19</c:v>
                </c:pt>
                <c:pt idx="58">
                  <c:v>бер 19</c:v>
                </c:pt>
                <c:pt idx="59">
                  <c:v>лют 21</c:v>
                </c:pt>
              </c:strCache>
            </c:strRef>
          </c:cat>
          <c:val>
            <c:numRef>
              <c:f>Лист1!$B$2:$B$61</c:f>
              <c:numCache>
                <c:formatCode>0%</c:formatCode>
                <c:ptCount val="60"/>
                <c:pt idx="0">
                  <c:v>0.89</c:v>
                </c:pt>
                <c:pt idx="1">
                  <c:v>0.86</c:v>
                </c:pt>
                <c:pt idx="2">
                  <c:v>0.9</c:v>
                </c:pt>
                <c:pt idx="3">
                  <c:v>0.88</c:v>
                </c:pt>
                <c:pt idx="4">
                  <c:v>0.79</c:v>
                </c:pt>
                <c:pt idx="5">
                  <c:v>0.81</c:v>
                </c:pt>
                <c:pt idx="6">
                  <c:v>0.84</c:v>
                </c:pt>
                <c:pt idx="7">
                  <c:v>0.81</c:v>
                </c:pt>
                <c:pt idx="8">
                  <c:v>0.82</c:v>
                </c:pt>
                <c:pt idx="9">
                  <c:v>0.84</c:v>
                </c:pt>
                <c:pt idx="10">
                  <c:v>0.83</c:v>
                </c:pt>
                <c:pt idx="11">
                  <c:v>0.85</c:v>
                </c:pt>
                <c:pt idx="12">
                  <c:v>0.83</c:v>
                </c:pt>
                <c:pt idx="13">
                  <c:v>0.86</c:v>
                </c:pt>
                <c:pt idx="14">
                  <c:v>0.84</c:v>
                </c:pt>
                <c:pt idx="15">
                  <c:v>0.83</c:v>
                </c:pt>
                <c:pt idx="16">
                  <c:v>0.83</c:v>
                </c:pt>
                <c:pt idx="17">
                  <c:v>0.86</c:v>
                </c:pt>
                <c:pt idx="18">
                  <c:v>0.82</c:v>
                </c:pt>
                <c:pt idx="19">
                  <c:v>0.81</c:v>
                </c:pt>
                <c:pt idx="20">
                  <c:v>0.77</c:v>
                </c:pt>
                <c:pt idx="21">
                  <c:v>0.85</c:v>
                </c:pt>
                <c:pt idx="22">
                  <c:v>0.8</c:v>
                </c:pt>
                <c:pt idx="23">
                  <c:v>0.8</c:v>
                </c:pt>
                <c:pt idx="24">
                  <c:v>0.79</c:v>
                </c:pt>
                <c:pt idx="25">
                  <c:v>0.84</c:v>
                </c:pt>
                <c:pt idx="26">
                  <c:v>0.82</c:v>
                </c:pt>
                <c:pt idx="27">
                  <c:v>0.87</c:v>
                </c:pt>
                <c:pt idx="28">
                  <c:v>0.84</c:v>
                </c:pt>
                <c:pt idx="29">
                  <c:v>0.87</c:v>
                </c:pt>
                <c:pt idx="30">
                  <c:v>0.83</c:v>
                </c:pt>
                <c:pt idx="31">
                  <c:v>0.84</c:v>
                </c:pt>
                <c:pt idx="32">
                  <c:v>0.83</c:v>
                </c:pt>
                <c:pt idx="33">
                  <c:v>0.85</c:v>
                </c:pt>
                <c:pt idx="34">
                  <c:v>0.83</c:v>
                </c:pt>
                <c:pt idx="35">
                  <c:v>0.82</c:v>
                </c:pt>
                <c:pt idx="36">
                  <c:v>0.76</c:v>
                </c:pt>
                <c:pt idx="37">
                  <c:v>0.73</c:v>
                </c:pt>
                <c:pt idx="38">
                  <c:v>0.77</c:v>
                </c:pt>
                <c:pt idx="39">
                  <c:v>0.83</c:v>
                </c:pt>
                <c:pt idx="40">
                  <c:v>0.82</c:v>
                </c:pt>
                <c:pt idx="41">
                  <c:v>0.84</c:v>
                </c:pt>
                <c:pt idx="42">
                  <c:v>0.8</c:v>
                </c:pt>
                <c:pt idx="43">
                  <c:v>0.82</c:v>
                </c:pt>
                <c:pt idx="44">
                  <c:v>0.85</c:v>
                </c:pt>
                <c:pt idx="45">
                  <c:v>0.79</c:v>
                </c:pt>
                <c:pt idx="46">
                  <c:v>0.88</c:v>
                </c:pt>
                <c:pt idx="47">
                  <c:v>0.89</c:v>
                </c:pt>
                <c:pt idx="48">
                  <c:v>0.91</c:v>
                </c:pt>
                <c:pt idx="49">
                  <c:v>0.88</c:v>
                </c:pt>
                <c:pt idx="50">
                  <c:v>0.9</c:v>
                </c:pt>
                <c:pt idx="51">
                  <c:v>0.86</c:v>
                </c:pt>
                <c:pt idx="52">
                  <c:v>0.88</c:v>
                </c:pt>
                <c:pt idx="53">
                  <c:v>0.85</c:v>
                </c:pt>
                <c:pt idx="54">
                  <c:v>0.83</c:v>
                </c:pt>
                <c:pt idx="55">
                  <c:v>0.85</c:v>
                </c:pt>
                <c:pt idx="56">
                  <c:v>0.85</c:v>
                </c:pt>
                <c:pt idx="57">
                  <c:v>0.8</c:v>
                </c:pt>
                <c:pt idx="58">
                  <c:v>0.86</c:v>
                </c:pt>
                <c:pt idx="59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D-4BA0-9C4E-F4F1D41C78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Декілька точок зору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4DD-4BA0-9C4E-F4F1D41C78D0}"/>
                </c:ext>
              </c:extLst>
            </c:dLbl>
            <c:spPr>
              <a:solidFill>
                <a:schemeClr val="tx1">
                  <a:lumMod val="50000"/>
                  <a:lumOff val="50000"/>
                  <a:alpha val="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Лист1!$A$2:$A$61</c:f>
              <c:strCache>
                <c:ptCount val="60"/>
                <c:pt idx="0">
                  <c:v>жов 04</c:v>
                </c:pt>
                <c:pt idx="1">
                  <c:v>лис 04</c:v>
                </c:pt>
                <c:pt idx="2">
                  <c:v>гру 04</c:v>
                </c:pt>
                <c:pt idx="3">
                  <c:v>лют 05</c:v>
                </c:pt>
                <c:pt idx="4">
                  <c:v>бер 05</c:v>
                </c:pt>
                <c:pt idx="5">
                  <c:v>кві 05</c:v>
                </c:pt>
                <c:pt idx="6">
                  <c:v>жов 05</c:v>
                </c:pt>
                <c:pt idx="7">
                  <c:v>лис 05</c:v>
                </c:pt>
                <c:pt idx="8">
                  <c:v>гру 05</c:v>
                </c:pt>
                <c:pt idx="9">
                  <c:v>лют 06</c:v>
                </c:pt>
                <c:pt idx="10">
                  <c:v>бер 06</c:v>
                </c:pt>
                <c:pt idx="11">
                  <c:v>лис 06</c:v>
                </c:pt>
                <c:pt idx="12">
                  <c:v>тра 07</c:v>
                </c:pt>
                <c:pt idx="13">
                  <c:v>чер 07</c:v>
                </c:pt>
                <c:pt idx="14">
                  <c:v>сер 07</c:v>
                </c:pt>
                <c:pt idx="15">
                  <c:v>вер 07</c:v>
                </c:pt>
                <c:pt idx="16">
                  <c:v>лис 07</c:v>
                </c:pt>
                <c:pt idx="17">
                  <c:v>гру 09</c:v>
                </c:pt>
                <c:pt idx="18">
                  <c:v>гру 10</c:v>
                </c:pt>
                <c:pt idx="19">
                  <c:v>лют 11</c:v>
                </c:pt>
                <c:pt idx="20">
                  <c:v>кві 11</c:v>
                </c:pt>
                <c:pt idx="21">
                  <c:v>чер 11</c:v>
                </c:pt>
                <c:pt idx="22">
                  <c:v>вер 11</c:v>
                </c:pt>
                <c:pt idx="23">
                  <c:v>жов 11</c:v>
                </c:pt>
                <c:pt idx="24">
                  <c:v>лют 12</c:v>
                </c:pt>
                <c:pt idx="25">
                  <c:v>кві 12</c:v>
                </c:pt>
                <c:pt idx="26">
                  <c:v>чер 12</c:v>
                </c:pt>
                <c:pt idx="27">
                  <c:v>сер 12</c:v>
                </c:pt>
                <c:pt idx="28">
                  <c:v>Вер.12(1)</c:v>
                </c:pt>
                <c:pt idx="29">
                  <c:v>Вер.12(2)</c:v>
                </c:pt>
                <c:pt idx="30">
                  <c:v>Жов.12(1)</c:v>
                </c:pt>
                <c:pt idx="31">
                  <c:v>Жов.12(2)</c:v>
                </c:pt>
                <c:pt idx="32">
                  <c:v>Жов.12(3)</c:v>
                </c:pt>
                <c:pt idx="33">
                  <c:v>Жов.12(4)</c:v>
                </c:pt>
                <c:pt idx="34">
                  <c:v>гру 12</c:v>
                </c:pt>
                <c:pt idx="35">
                  <c:v>січ 13</c:v>
                </c:pt>
                <c:pt idx="36">
                  <c:v>лют 13</c:v>
                </c:pt>
                <c:pt idx="37">
                  <c:v>бер 13</c:v>
                </c:pt>
                <c:pt idx="38">
                  <c:v>кві 13</c:v>
                </c:pt>
                <c:pt idx="39">
                  <c:v>тра 13</c:v>
                </c:pt>
                <c:pt idx="40">
                  <c:v>чер 13</c:v>
                </c:pt>
                <c:pt idx="41">
                  <c:v>вер 13</c:v>
                </c:pt>
                <c:pt idx="42">
                  <c:v>лис 13</c:v>
                </c:pt>
                <c:pt idx="43">
                  <c:v>гру 13</c:v>
                </c:pt>
                <c:pt idx="44">
                  <c:v>лют 14</c:v>
                </c:pt>
                <c:pt idx="45">
                  <c:v>кві 14</c:v>
                </c:pt>
                <c:pt idx="46">
                  <c:v>Тра14-1</c:v>
                </c:pt>
                <c:pt idx="47">
                  <c:v>Тра14-2</c:v>
                </c:pt>
                <c:pt idx="48">
                  <c:v>Вер.14-1</c:v>
                </c:pt>
                <c:pt idx="49">
                  <c:v>Вер.14-2</c:v>
                </c:pt>
                <c:pt idx="50">
                  <c:v>жов 14</c:v>
                </c:pt>
                <c:pt idx="51">
                  <c:v>вер 15</c:v>
                </c:pt>
                <c:pt idx="52">
                  <c:v>чер 16</c:v>
                </c:pt>
                <c:pt idx="53">
                  <c:v>лют 17</c:v>
                </c:pt>
                <c:pt idx="54">
                  <c:v>тра 17</c:v>
                </c:pt>
                <c:pt idx="55">
                  <c:v>вер 17</c:v>
                </c:pt>
                <c:pt idx="56">
                  <c:v>лют 18</c:v>
                </c:pt>
                <c:pt idx="57">
                  <c:v>лют 19</c:v>
                </c:pt>
                <c:pt idx="58">
                  <c:v>бер 19</c:v>
                </c:pt>
                <c:pt idx="59">
                  <c:v>лют 21</c:v>
                </c:pt>
              </c:strCache>
            </c:strRef>
          </c:cat>
          <c:val>
            <c:numRef>
              <c:f>Лист1!$C$2:$C$61</c:f>
              <c:numCache>
                <c:formatCode>0%</c:formatCode>
                <c:ptCount val="60"/>
                <c:pt idx="0">
                  <c:v>0.11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0.12</c:v>
                </c:pt>
                <c:pt idx="4">
                  <c:v>0.21</c:v>
                </c:pt>
                <c:pt idx="5">
                  <c:v>0.19</c:v>
                </c:pt>
                <c:pt idx="6">
                  <c:v>0.16</c:v>
                </c:pt>
                <c:pt idx="7">
                  <c:v>0.19</c:v>
                </c:pt>
                <c:pt idx="8">
                  <c:v>0.18</c:v>
                </c:pt>
                <c:pt idx="9">
                  <c:v>0.16</c:v>
                </c:pt>
                <c:pt idx="10">
                  <c:v>0.17</c:v>
                </c:pt>
                <c:pt idx="11">
                  <c:v>0.15</c:v>
                </c:pt>
                <c:pt idx="12">
                  <c:v>0.17</c:v>
                </c:pt>
                <c:pt idx="13">
                  <c:v>0.14000000000000001</c:v>
                </c:pt>
                <c:pt idx="14">
                  <c:v>0.16</c:v>
                </c:pt>
                <c:pt idx="15">
                  <c:v>0.17</c:v>
                </c:pt>
                <c:pt idx="16">
                  <c:v>0.17</c:v>
                </c:pt>
                <c:pt idx="17">
                  <c:v>0.14000000000000001</c:v>
                </c:pt>
                <c:pt idx="18">
                  <c:v>0.18</c:v>
                </c:pt>
                <c:pt idx="19">
                  <c:v>0.19</c:v>
                </c:pt>
                <c:pt idx="20">
                  <c:v>0.23</c:v>
                </c:pt>
                <c:pt idx="21">
                  <c:v>0.15</c:v>
                </c:pt>
                <c:pt idx="22">
                  <c:v>0.2</c:v>
                </c:pt>
                <c:pt idx="23">
                  <c:v>0.2</c:v>
                </c:pt>
                <c:pt idx="24">
                  <c:v>0.21</c:v>
                </c:pt>
                <c:pt idx="25">
                  <c:v>0.16</c:v>
                </c:pt>
                <c:pt idx="26">
                  <c:v>0.18</c:v>
                </c:pt>
                <c:pt idx="27">
                  <c:v>0.13</c:v>
                </c:pt>
                <c:pt idx="28">
                  <c:v>0.16</c:v>
                </c:pt>
                <c:pt idx="29">
                  <c:v>0.13</c:v>
                </c:pt>
                <c:pt idx="30">
                  <c:v>0.17</c:v>
                </c:pt>
                <c:pt idx="31">
                  <c:v>0.16</c:v>
                </c:pt>
                <c:pt idx="32">
                  <c:v>0.17</c:v>
                </c:pt>
                <c:pt idx="33">
                  <c:v>0.15</c:v>
                </c:pt>
                <c:pt idx="34">
                  <c:v>0.17</c:v>
                </c:pt>
                <c:pt idx="35">
                  <c:v>0.18</c:v>
                </c:pt>
                <c:pt idx="36">
                  <c:v>0.24</c:v>
                </c:pt>
                <c:pt idx="37">
                  <c:v>0.27</c:v>
                </c:pt>
                <c:pt idx="38">
                  <c:v>0.23</c:v>
                </c:pt>
                <c:pt idx="39">
                  <c:v>0.17</c:v>
                </c:pt>
                <c:pt idx="40">
                  <c:v>0.18</c:v>
                </c:pt>
                <c:pt idx="41">
                  <c:v>0.16</c:v>
                </c:pt>
                <c:pt idx="42">
                  <c:v>0.2</c:v>
                </c:pt>
                <c:pt idx="43">
                  <c:v>0.18</c:v>
                </c:pt>
                <c:pt idx="44">
                  <c:v>0.15</c:v>
                </c:pt>
                <c:pt idx="45">
                  <c:v>0.21</c:v>
                </c:pt>
                <c:pt idx="46">
                  <c:v>0.12</c:v>
                </c:pt>
                <c:pt idx="47">
                  <c:v>0.11</c:v>
                </c:pt>
                <c:pt idx="48">
                  <c:v>0.09</c:v>
                </c:pt>
                <c:pt idx="49">
                  <c:v>0.12</c:v>
                </c:pt>
                <c:pt idx="50">
                  <c:v>0.1</c:v>
                </c:pt>
                <c:pt idx="51">
                  <c:v>0.14000000000000001</c:v>
                </c:pt>
                <c:pt idx="52">
                  <c:v>0.12</c:v>
                </c:pt>
                <c:pt idx="53">
                  <c:v>0.15</c:v>
                </c:pt>
                <c:pt idx="54">
                  <c:v>0.17</c:v>
                </c:pt>
                <c:pt idx="55">
                  <c:v>0.15</c:v>
                </c:pt>
                <c:pt idx="56">
                  <c:v>0.15</c:v>
                </c:pt>
                <c:pt idx="57">
                  <c:v>0.2</c:v>
                </c:pt>
                <c:pt idx="58">
                  <c:v>0.14000000000000001</c:v>
                </c:pt>
                <c:pt idx="5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D-4BA0-9C4E-F4F1D41C78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3209872"/>
        <c:axId val="483206128"/>
      </c:barChart>
      <c:catAx>
        <c:axId val="48320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206128"/>
        <c:crosses val="autoZero"/>
        <c:auto val="1"/>
        <c:lblAlgn val="ctr"/>
        <c:lblOffset val="100"/>
        <c:noMultiLvlLbl val="0"/>
      </c:catAx>
      <c:valAx>
        <c:axId val="483206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32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196854991666188"/>
          <c:y val="1.7027721398589997E-2"/>
          <c:w val="0.29606280820736824"/>
          <c:h val="6.969084361767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головна тема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вересень14</c:v>
                </c:pt>
                <c:pt idx="1">
                  <c:v>вересень 15</c:v>
                </c:pt>
                <c:pt idx="2">
                  <c:v>червень 16</c:v>
                </c:pt>
                <c:pt idx="3">
                  <c:v>липень 1</c:v>
                </c:pt>
                <c:pt idx="4">
                  <c:v>травень 17</c:v>
                </c:pt>
                <c:pt idx="5">
                  <c:v>вересень 17</c:v>
                </c:pt>
                <c:pt idx="6">
                  <c:v>лютий 18</c:v>
                </c:pt>
                <c:pt idx="7">
                  <c:v>лютий 19</c:v>
                </c:pt>
                <c:pt idx="8">
                  <c:v>березень 19</c:v>
                </c:pt>
                <c:pt idx="9">
                  <c:v>лютий 21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8.9999999999999993E-3</c:v>
                </c:pt>
                <c:pt idx="1">
                  <c:v>7.0999999999999994E-2</c:v>
                </c:pt>
                <c:pt idx="2">
                  <c:v>5.0999999999999997E-2</c:v>
                </c:pt>
                <c:pt idx="3">
                  <c:v>3.5000000000000003E-2</c:v>
                </c:pt>
                <c:pt idx="4">
                  <c:v>2.3E-2</c:v>
                </c:pt>
                <c:pt idx="5">
                  <c:v>2.3E-2</c:v>
                </c:pt>
                <c:pt idx="6">
                  <c:v>1.9E-2</c:v>
                </c:pt>
                <c:pt idx="7">
                  <c:v>1.2999999999999999E-2</c:v>
                </c:pt>
                <c:pt idx="8">
                  <c:v>6.9000000000000006E-2</c:v>
                </c:pt>
                <c:pt idx="9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1-4329-85AC-866551FB0A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додаткова тема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вересень14</c:v>
                </c:pt>
                <c:pt idx="1">
                  <c:v>вересень 15</c:v>
                </c:pt>
                <c:pt idx="2">
                  <c:v>червень 16</c:v>
                </c:pt>
                <c:pt idx="3">
                  <c:v>липень 1</c:v>
                </c:pt>
                <c:pt idx="4">
                  <c:v>травень 17</c:v>
                </c:pt>
                <c:pt idx="5">
                  <c:v>вересень 17</c:v>
                </c:pt>
                <c:pt idx="6">
                  <c:v>лютий 18</c:v>
                </c:pt>
                <c:pt idx="7">
                  <c:v>лютий 19</c:v>
                </c:pt>
                <c:pt idx="8">
                  <c:v>березень 19</c:v>
                </c:pt>
                <c:pt idx="9">
                  <c:v>лютий 21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0.02</c:v>
                </c:pt>
                <c:pt idx="1">
                  <c:v>5.5E-2</c:v>
                </c:pt>
                <c:pt idx="2">
                  <c:v>6.7000000000000004E-2</c:v>
                </c:pt>
                <c:pt idx="3">
                  <c:v>3.5999999999999997E-2</c:v>
                </c:pt>
                <c:pt idx="4">
                  <c:v>2.5000000000000001E-2</c:v>
                </c:pt>
                <c:pt idx="5">
                  <c:v>2.5999999999999999E-2</c:v>
                </c:pt>
                <c:pt idx="6">
                  <c:v>3.7999999999999999E-2</c:v>
                </c:pt>
                <c:pt idx="7">
                  <c:v>4.9000000000000002E-2</c:v>
                </c:pt>
                <c:pt idx="8">
                  <c:v>5.7000000000000002E-2</c:v>
                </c:pt>
                <c:pt idx="9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1-4329-85AC-866551FB0A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49584832"/>
        <c:axId val="1049581920"/>
      </c:barChart>
      <c:catAx>
        <c:axId val="104958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581920"/>
        <c:crosses val="autoZero"/>
        <c:auto val="1"/>
        <c:lblAlgn val="ctr"/>
        <c:lblOffset val="100"/>
        <c:noMultiLvlLbl val="0"/>
      </c:catAx>
      <c:valAx>
        <c:axId val="104958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5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06312756254625"/>
          <c:y val="0.32355621798319001"/>
          <c:w val="0.22166572280764502"/>
          <c:h val="0.16499019664517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0054133858261"/>
          <c:y val="4.0842610533396009E-2"/>
          <c:w val="0.72729945866141732"/>
          <c:h val="0.852985519542312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0.15</c:v>
                </c:pt>
                <c:pt idx="1">
                  <c:v>0.18</c:v>
                </c:pt>
                <c:pt idx="2">
                  <c:v>0.13</c:v>
                </c:pt>
                <c:pt idx="3">
                  <c:v>0.13</c:v>
                </c:pt>
                <c:pt idx="4">
                  <c:v>0.17</c:v>
                </c:pt>
                <c:pt idx="5">
                  <c:v>0.18</c:v>
                </c:pt>
                <c:pt idx="6">
                  <c:v>0.18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6-4DDE-B79F-7F5CD4296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0.32</c:v>
                </c:pt>
                <c:pt idx="1">
                  <c:v>0.43</c:v>
                </c:pt>
                <c:pt idx="2">
                  <c:v>0.47</c:v>
                </c:pt>
                <c:pt idx="3">
                  <c:v>0.34</c:v>
                </c:pt>
                <c:pt idx="4">
                  <c:v>0.31</c:v>
                </c:pt>
                <c:pt idx="5">
                  <c:v>0.25</c:v>
                </c:pt>
                <c:pt idx="6">
                  <c:v>0.23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6-4DDE-B79F-7F5CD42964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конфліктний/невизначений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0.45</c:v>
                </c:pt>
                <c:pt idx="1">
                  <c:v>0.37</c:v>
                </c:pt>
                <c:pt idx="2">
                  <c:v>0.26</c:v>
                </c:pt>
                <c:pt idx="3">
                  <c:v>0.41</c:v>
                </c:pt>
                <c:pt idx="4">
                  <c:v>0.39</c:v>
                </c:pt>
                <c:pt idx="5">
                  <c:v>0.46</c:v>
                </c:pt>
                <c:pt idx="6">
                  <c:v>0.54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A-41FF-8993-592E491C38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0.08</c:v>
                </c:pt>
                <c:pt idx="1">
                  <c:v>0.02</c:v>
                </c:pt>
                <c:pt idx="2">
                  <c:v>0.05</c:v>
                </c:pt>
                <c:pt idx="3">
                  <c:v>0.12</c:v>
                </c:pt>
                <c:pt idx="4">
                  <c:v>0.13</c:v>
                </c:pt>
                <c:pt idx="5">
                  <c:v>0.12</c:v>
                </c:pt>
                <c:pt idx="6">
                  <c:v>0.05</c:v>
                </c:pt>
                <c:pt idx="7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A-41FF-8993-592E491C38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89824"/>
        <c:axId val="1303101056"/>
      </c:barChart>
      <c:catAx>
        <c:axId val="13030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03101056"/>
        <c:crosses val="autoZero"/>
        <c:auto val="1"/>
        <c:lblAlgn val="ctr"/>
        <c:lblOffset val="100"/>
        <c:noMultiLvlLbl val="0"/>
      </c:catAx>
      <c:valAx>
        <c:axId val="1303101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678369151224504E-2"/>
          <c:y val="0.93728891060559449"/>
          <c:w val="0.90432163084877548"/>
          <c:h val="6.2711089394405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0054133858261"/>
          <c:y val="4.0842610533396009E-2"/>
          <c:w val="0.72729945866141732"/>
          <c:h val="0.852985519542312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0.08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7.0000000000000007E-2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6-4DDE-B79F-7F5CD4296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0.26</c:v>
                </c:pt>
                <c:pt idx="2">
                  <c:v>0.22</c:v>
                </c:pt>
                <c:pt idx="3">
                  <c:v>0.26</c:v>
                </c:pt>
                <c:pt idx="4">
                  <c:v>0.28000000000000003</c:v>
                </c:pt>
                <c:pt idx="5">
                  <c:v>0.31</c:v>
                </c:pt>
                <c:pt idx="6">
                  <c:v>0.34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6-4DDE-B79F-7F5CD42964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конфліктний/невизначений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0.49</c:v>
                </c:pt>
                <c:pt idx="1">
                  <c:v>0.53</c:v>
                </c:pt>
                <c:pt idx="2">
                  <c:v>0.53</c:v>
                </c:pt>
                <c:pt idx="3">
                  <c:v>0.53</c:v>
                </c:pt>
                <c:pt idx="4">
                  <c:v>0.49</c:v>
                </c:pt>
                <c:pt idx="5">
                  <c:v>0.39</c:v>
                </c:pt>
                <c:pt idx="6">
                  <c:v>0.49</c:v>
                </c:pt>
                <c:pt idx="7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A-41FF-8993-592E491C38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 цілому</c:v>
                </c:pt>
                <c:pt idx="1">
                  <c:v>Україна</c:v>
                </c:pt>
                <c:pt idx="2">
                  <c:v>ICTV</c:v>
                </c:pt>
                <c:pt idx="3">
                  <c:v>Інтер</c:v>
                </c:pt>
                <c:pt idx="4">
                  <c:v>СТБ</c:v>
                </c:pt>
                <c:pt idx="5">
                  <c:v>1+1</c:v>
                </c:pt>
                <c:pt idx="6">
                  <c:v>UA:Перший</c:v>
                </c:pt>
                <c:pt idx="7">
                  <c:v>5-й канал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0.11</c:v>
                </c:pt>
                <c:pt idx="2">
                  <c:v>0.2</c:v>
                </c:pt>
                <c:pt idx="3">
                  <c:v>0.11</c:v>
                </c:pt>
                <c:pt idx="4">
                  <c:v>0.17</c:v>
                </c:pt>
                <c:pt idx="5">
                  <c:v>0.19</c:v>
                </c:pt>
                <c:pt idx="6">
                  <c:v>0.09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A-41FF-8993-592E491C38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3089824"/>
        <c:axId val="1303101056"/>
      </c:barChart>
      <c:catAx>
        <c:axId val="13030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303101056"/>
        <c:crosses val="autoZero"/>
        <c:auto val="1"/>
        <c:lblAlgn val="ctr"/>
        <c:lblOffset val="100"/>
        <c:noMultiLvlLbl val="0"/>
      </c:catAx>
      <c:valAx>
        <c:axId val="13031010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30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678369151224504E-2"/>
          <c:y val="0.93728891060559449"/>
          <c:w val="0.90432163084877548"/>
          <c:h val="6.2711089394405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07117343599138E-2"/>
          <c:y val="1.5709821596149084E-2"/>
          <c:w val="0.63348657696234145"/>
          <c:h val="0.75088708456331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міжнародні структури/політики/експерти/медіа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0.03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0.03</c:v>
                </c:pt>
                <c:pt idx="5">
                  <c:v>0.05</c:v>
                </c:pt>
                <c:pt idx="6">
                  <c:v>0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A-4E73-98E9-014C970F37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інші медіа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</c:v>
                </c:pt>
                <c:pt idx="1">
                  <c:v>0.08</c:v>
                </c:pt>
                <c:pt idx="2">
                  <c:v>0.08</c:v>
                </c:pt>
                <c:pt idx="3">
                  <c:v>0.01</c:v>
                </c:pt>
                <c:pt idx="4">
                  <c:v>0.08</c:v>
                </c:pt>
                <c:pt idx="5">
                  <c:v>0.05</c:v>
                </c:pt>
                <c:pt idx="6">
                  <c:v>0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A-4E73-98E9-014C970F37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громадяни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0.4</c:v>
                </c:pt>
                <c:pt idx="1">
                  <c:v>0.15</c:v>
                </c:pt>
                <c:pt idx="2">
                  <c:v>0.3</c:v>
                </c:pt>
                <c:pt idx="3">
                  <c:v>0.33</c:v>
                </c:pt>
                <c:pt idx="4">
                  <c:v>0.39</c:v>
                </c:pt>
                <c:pt idx="5">
                  <c:v>0.31</c:v>
                </c:pt>
                <c:pt idx="6">
                  <c:v>0.24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A-4E73-98E9-014C970F37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офіційні особи/інститути (не політики)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0.31</c:v>
                </c:pt>
                <c:pt idx="1">
                  <c:v>0.36</c:v>
                </c:pt>
                <c:pt idx="2">
                  <c:v>0.38</c:v>
                </c:pt>
                <c:pt idx="3">
                  <c:v>0.38</c:v>
                </c:pt>
                <c:pt idx="4">
                  <c:v>0.28000000000000003</c:v>
                </c:pt>
                <c:pt idx="5">
                  <c:v>0.21</c:v>
                </c:pt>
                <c:pt idx="6">
                  <c:v>0.28999999999999998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DA-4E73-98E9-014C970F37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соціологічні дані/ статистика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</c:v>
                </c:pt>
                <c:pt idx="4">
                  <c:v>0.01</c:v>
                </c:pt>
                <c:pt idx="5">
                  <c:v>0.04</c:v>
                </c:pt>
                <c:pt idx="6">
                  <c:v>0.02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A-4E73-98E9-014C970F373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експерти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Лист1!$G$2:$G$10</c:f>
              <c:numCache>
                <c:formatCode>0%</c:formatCode>
                <c:ptCount val="9"/>
                <c:pt idx="0">
                  <c:v>0.28999999999999998</c:v>
                </c:pt>
                <c:pt idx="1">
                  <c:v>0.22</c:v>
                </c:pt>
                <c:pt idx="2">
                  <c:v>0.24</c:v>
                </c:pt>
                <c:pt idx="3">
                  <c:v>0.32</c:v>
                </c:pt>
                <c:pt idx="4">
                  <c:v>0.39</c:v>
                </c:pt>
                <c:pt idx="5">
                  <c:v>0.19</c:v>
                </c:pt>
                <c:pt idx="6">
                  <c:v>0.21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DA-4E73-98E9-014C970F373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політики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Лист1!$H$2:$H$10</c:f>
              <c:numCache>
                <c:formatCode>0%</c:formatCode>
                <c:ptCount val="9"/>
                <c:pt idx="0">
                  <c:v>0.15</c:v>
                </c:pt>
                <c:pt idx="1">
                  <c:v>0.27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0.2</c:v>
                </c:pt>
                <c:pt idx="6">
                  <c:v>0.16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DA-4E73-98E9-014C970F373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канал/журналісти (коли є коментарі)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Лист1!$I$2:$I$10</c:f>
              <c:numCache>
                <c:formatCode>0%</c:formatCode>
                <c:ptCount val="9"/>
                <c:pt idx="0">
                  <c:v>0.3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0.41</c:v>
                </c:pt>
                <c:pt idx="4">
                  <c:v>0.34</c:v>
                </c:pt>
                <c:pt idx="5">
                  <c:v>0.14000000000000001</c:v>
                </c:pt>
                <c:pt idx="6">
                  <c:v>0.26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DA-4E73-98E9-014C970F37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27216880"/>
        <c:axId val="827228944"/>
      </c:barChart>
      <c:catAx>
        <c:axId val="82721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228944"/>
        <c:crosses val="autoZero"/>
        <c:auto val="1"/>
        <c:lblAlgn val="ctr"/>
        <c:lblOffset val="100"/>
        <c:noMultiLvlLbl val="0"/>
      </c:catAx>
      <c:valAx>
        <c:axId val="82722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721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034263489558123"/>
          <c:y val="0.13089409945890235"/>
          <c:w val="0.30965736510441894"/>
          <c:h val="0.8691059005410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соціологічні дані, статистика</c:v>
                </c:pt>
                <c:pt idx="1">
                  <c:v>інші медіа</c:v>
                </c:pt>
                <c:pt idx="2">
                  <c:v>міжнародні структури/ політики/ експерти/ медіа</c:v>
                </c:pt>
                <c:pt idx="3">
                  <c:v>експерти</c:v>
                </c:pt>
                <c:pt idx="4">
                  <c:v>політики</c:v>
                </c:pt>
                <c:pt idx="5">
                  <c:v>канал/ журналісти (коли є коментарі)</c:v>
                </c:pt>
                <c:pt idx="6">
                  <c:v>громадяни</c:v>
                </c:pt>
                <c:pt idx="7">
                  <c:v>офіційні особи/ інститути (не політики)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0.02</c:v>
                </c:pt>
                <c:pt idx="1">
                  <c:v>0.06</c:v>
                </c:pt>
                <c:pt idx="2">
                  <c:v>0.04</c:v>
                </c:pt>
                <c:pt idx="3">
                  <c:v>0.28000000000000003</c:v>
                </c:pt>
                <c:pt idx="4">
                  <c:v>0.14000000000000001</c:v>
                </c:pt>
                <c:pt idx="5">
                  <c:v>0.3</c:v>
                </c:pt>
                <c:pt idx="6">
                  <c:v>0.32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9-46DD-B567-038216FC1A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лютий 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соціологічні дані, статистика</c:v>
                </c:pt>
                <c:pt idx="1">
                  <c:v>інші медіа</c:v>
                </c:pt>
                <c:pt idx="2">
                  <c:v>міжнародні структури/ політики/ експерти/ медіа</c:v>
                </c:pt>
                <c:pt idx="3">
                  <c:v>експерти</c:v>
                </c:pt>
                <c:pt idx="4">
                  <c:v>політики</c:v>
                </c:pt>
                <c:pt idx="5">
                  <c:v>канал/ журналісти (коли є коментарі)</c:v>
                </c:pt>
                <c:pt idx="6">
                  <c:v>громадяни</c:v>
                </c:pt>
                <c:pt idx="7">
                  <c:v>офіційні особи/ інститути (не політики)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0.03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0.28000000000000003</c:v>
                </c:pt>
                <c:pt idx="6">
                  <c:v>0.32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9-46DD-B567-038216FC1A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соціологічні дані, статистика</c:v>
                </c:pt>
                <c:pt idx="1">
                  <c:v>інші медіа</c:v>
                </c:pt>
                <c:pt idx="2">
                  <c:v>міжнародні структури/ політики/ експерти/ медіа</c:v>
                </c:pt>
                <c:pt idx="3">
                  <c:v>експерти</c:v>
                </c:pt>
                <c:pt idx="4">
                  <c:v>політики</c:v>
                </c:pt>
                <c:pt idx="5">
                  <c:v>канал/ журналісти (коли є коментарі)</c:v>
                </c:pt>
                <c:pt idx="6">
                  <c:v>громадяни</c:v>
                </c:pt>
                <c:pt idx="7">
                  <c:v>офіційні особи/ інститути (не політики)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0.01</c:v>
                </c:pt>
                <c:pt idx="1">
                  <c:v>0.03</c:v>
                </c:pt>
                <c:pt idx="2">
                  <c:v>0.1</c:v>
                </c:pt>
                <c:pt idx="3">
                  <c:v>0.28000000000000003</c:v>
                </c:pt>
                <c:pt idx="4">
                  <c:v>0.15</c:v>
                </c:pt>
                <c:pt idx="5">
                  <c:v>0.31</c:v>
                </c:pt>
                <c:pt idx="6">
                  <c:v>0.32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9-46DD-B567-038216FC1A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228036448"/>
        <c:axId val="1228051840"/>
      </c:barChart>
      <c:catAx>
        <c:axId val="122803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051840"/>
        <c:crosses val="autoZero"/>
        <c:auto val="1"/>
        <c:lblAlgn val="ctr"/>
        <c:lblOffset val="100"/>
        <c:noMultiLvlLbl val="0"/>
      </c:catAx>
      <c:valAx>
        <c:axId val="1228051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 rad="63500">
                <a:schemeClr val="accent1">
                  <a:alpha val="2000"/>
                </a:schemeClr>
              </a:glow>
            </a:effectLst>
          </c:spPr>
        </c:majorGridlines>
        <c:numFmt formatCode="0%" sourceLinked="1"/>
        <c:majorTickMark val="none"/>
        <c:minorTickMark val="none"/>
        <c:tickLblPos val="nextTo"/>
        <c:crossAx val="1228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486843842286192"/>
          <c:y val="0.7818208504624059"/>
          <c:w val="0.30656919131702953"/>
          <c:h val="0.1217628741666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6273195544927E-2"/>
          <c:y val="1.5709821596149084E-2"/>
          <c:w val="0.60524673761113212"/>
          <c:h val="0.71071363649208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міжнародні структури/політики/експерти/медіа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0.08</c:v>
                </c:pt>
                <c:pt idx="1">
                  <c:v>0.11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0.12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A-4E73-98E9-014C970F37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інші медіа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6">
                  <c:v>0.02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A-4E73-98E9-014C970F37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громадяни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0.38</c:v>
                </c:pt>
                <c:pt idx="1">
                  <c:v>0.27</c:v>
                </c:pt>
                <c:pt idx="2">
                  <c:v>0.23</c:v>
                </c:pt>
                <c:pt idx="3">
                  <c:v>0.3</c:v>
                </c:pt>
                <c:pt idx="4">
                  <c:v>0.46</c:v>
                </c:pt>
                <c:pt idx="5">
                  <c:v>0.28000000000000003</c:v>
                </c:pt>
                <c:pt idx="6">
                  <c:v>0.18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A-4E73-98E9-014C970F37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офіційні особи/інститути (не політики)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0.24</c:v>
                </c:pt>
                <c:pt idx="1">
                  <c:v>0.28000000000000003</c:v>
                </c:pt>
                <c:pt idx="2">
                  <c:v>0.22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0.4</c:v>
                </c:pt>
                <c:pt idx="6">
                  <c:v>0.36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DA-4E73-98E9-014C970F37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соціологічні дані/ статистика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0.03</c:v>
                </c:pt>
                <c:pt idx="4">
                  <c:v>0.02</c:v>
                </c:pt>
                <c:pt idx="5">
                  <c:v>0</c:v>
                </c:pt>
                <c:pt idx="6">
                  <c:v>0.02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A-4E73-98E9-014C970F373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експерти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Лист1!$G$2:$G$10</c:f>
              <c:numCache>
                <c:formatCode>0%</c:formatCode>
                <c:ptCount val="9"/>
                <c:pt idx="0">
                  <c:v>0.34</c:v>
                </c:pt>
                <c:pt idx="1">
                  <c:v>0.19</c:v>
                </c:pt>
                <c:pt idx="2">
                  <c:v>0.21</c:v>
                </c:pt>
                <c:pt idx="3">
                  <c:v>0.34</c:v>
                </c:pt>
                <c:pt idx="4">
                  <c:v>0.3</c:v>
                </c:pt>
                <c:pt idx="5">
                  <c:v>0.28000000000000003</c:v>
                </c:pt>
                <c:pt idx="6">
                  <c:v>0.24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DA-4E73-98E9-014C970F373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політики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Лист1!$H$2:$H$10</c:f>
              <c:numCache>
                <c:formatCode>0%</c:formatCode>
                <c:ptCount val="9"/>
                <c:pt idx="0">
                  <c:v>0.34</c:v>
                </c:pt>
                <c:pt idx="1">
                  <c:v>0.27</c:v>
                </c:pt>
                <c:pt idx="2">
                  <c:v>0.32</c:v>
                </c:pt>
                <c:pt idx="3">
                  <c:v>0.21</c:v>
                </c:pt>
                <c:pt idx="4">
                  <c:v>0.14000000000000001</c:v>
                </c:pt>
                <c:pt idx="5">
                  <c:v>7.0000000000000007E-2</c:v>
                </c:pt>
                <c:pt idx="6">
                  <c:v>0.12</c:v>
                </c:pt>
                <c:pt idx="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DA-4E73-98E9-014C970F373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канал/журналісти (коли є коментарі)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Україна</c:v>
                </c:pt>
                <c:pt idx="1">
                  <c:v>ICTV</c:v>
                </c:pt>
                <c:pt idx="2">
                  <c:v>Інтер</c:v>
                </c:pt>
                <c:pt idx="3">
                  <c:v>СТБ</c:v>
                </c:pt>
                <c:pt idx="4">
                  <c:v>1+1</c:v>
                </c:pt>
                <c:pt idx="5">
                  <c:v>UA:Перший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Лист1!$I$2:$I$10</c:f>
              <c:numCache>
                <c:formatCode>0%</c:formatCode>
                <c:ptCount val="9"/>
                <c:pt idx="0">
                  <c:v>0.31</c:v>
                </c:pt>
                <c:pt idx="1">
                  <c:v>0.28000000000000003</c:v>
                </c:pt>
                <c:pt idx="2">
                  <c:v>0.33</c:v>
                </c:pt>
                <c:pt idx="3">
                  <c:v>0.21</c:v>
                </c:pt>
                <c:pt idx="4">
                  <c:v>0.28000000000000003</c:v>
                </c:pt>
                <c:pt idx="5">
                  <c:v>0.18</c:v>
                </c:pt>
                <c:pt idx="6">
                  <c:v>0.3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DA-4E73-98E9-014C970F37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27216880"/>
        <c:axId val="827228944"/>
      </c:barChart>
      <c:catAx>
        <c:axId val="82721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228944"/>
        <c:crosses val="autoZero"/>
        <c:auto val="1"/>
        <c:lblAlgn val="ctr"/>
        <c:lblOffset val="100"/>
        <c:noMultiLvlLbl val="0"/>
      </c:catAx>
      <c:valAx>
        <c:axId val="82722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721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034271089663712"/>
          <c:y val="1.8408507239023368E-2"/>
          <c:w val="0.30965728910336288"/>
          <c:h val="0.90927928623275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61847933070865"/>
          <c:y val="5.3334526939099909E-3"/>
          <c:w val="0.54238154789425697"/>
          <c:h val="0.962906444597769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лютий 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Антикорупційні інституції</c:v>
                </c:pt>
                <c:pt idx="1">
                  <c:v>Конституційний суд</c:v>
                </c:pt>
                <c:pt idx="2">
                  <c:v>РНБОУ</c:v>
                </c:pt>
                <c:pt idx="3">
                  <c:v>Національний Банк України</c:v>
                </c:pt>
                <c:pt idx="4">
                  <c:v>Офіс Президента</c:v>
                </c:pt>
                <c:pt idx="5">
                  <c:v>Україна</c:v>
                </c:pt>
                <c:pt idx="6">
                  <c:v>Генеральна прокуратура</c:v>
                </c:pt>
                <c:pt idx="7">
                  <c:v>Кабінет міністрів</c:v>
                </c:pt>
                <c:pt idx="8">
                  <c:v>Президент</c:v>
                </c:pt>
                <c:pt idx="9">
                  <c:v>Верховна Рада</c:v>
                </c:pt>
                <c:pt idx="10">
                  <c:v>Суд, судова система, місцева прокуратура</c:v>
                </c:pt>
                <c:pt idx="11">
                  <c:v>місцеві органи влади</c:v>
                </c:pt>
                <c:pt idx="12">
                  <c:v>Міністерства</c:v>
                </c:pt>
                <c:pt idx="13">
                  <c:v>Силові відомства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0.02</c:v>
                </c:pt>
                <c:pt idx="1">
                  <c:v>0.01</c:v>
                </c:pt>
                <c:pt idx="2">
                  <c:v>0.03</c:v>
                </c:pt>
                <c:pt idx="3">
                  <c:v>0.01</c:v>
                </c:pt>
                <c:pt idx="4">
                  <c:v>0.02</c:v>
                </c:pt>
                <c:pt idx="5">
                  <c:v>0.1</c:v>
                </c:pt>
                <c:pt idx="6">
                  <c:v>0.03</c:v>
                </c:pt>
                <c:pt idx="7">
                  <c:v>0.08</c:v>
                </c:pt>
                <c:pt idx="8">
                  <c:v>0.08</c:v>
                </c:pt>
                <c:pt idx="9">
                  <c:v>0.11</c:v>
                </c:pt>
                <c:pt idx="10">
                  <c:v>0.1</c:v>
                </c:pt>
                <c:pt idx="11">
                  <c:v>0.16</c:v>
                </c:pt>
                <c:pt idx="12">
                  <c:v>0.14000000000000001</c:v>
                </c:pt>
                <c:pt idx="1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D-4060-98B1-FD14B1418B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лютий 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Антикорупційні інституції</c:v>
                </c:pt>
                <c:pt idx="1">
                  <c:v>Конституційний суд</c:v>
                </c:pt>
                <c:pt idx="2">
                  <c:v>РНБОУ</c:v>
                </c:pt>
                <c:pt idx="3">
                  <c:v>Національний Банк України</c:v>
                </c:pt>
                <c:pt idx="4">
                  <c:v>Офіс Президента</c:v>
                </c:pt>
                <c:pt idx="5">
                  <c:v>Україна</c:v>
                </c:pt>
                <c:pt idx="6">
                  <c:v>Генеральна прокуратура</c:v>
                </c:pt>
                <c:pt idx="7">
                  <c:v>Кабінет міністрів</c:v>
                </c:pt>
                <c:pt idx="8">
                  <c:v>Президент</c:v>
                </c:pt>
                <c:pt idx="9">
                  <c:v>Верховна Рада</c:v>
                </c:pt>
                <c:pt idx="10">
                  <c:v>Суд, судова система, місцева прокуратура</c:v>
                </c:pt>
                <c:pt idx="11">
                  <c:v>місцеві органи влади</c:v>
                </c:pt>
                <c:pt idx="12">
                  <c:v>Міністерства</c:v>
                </c:pt>
                <c:pt idx="13">
                  <c:v>Силові відомства</c:v>
                </c:pt>
              </c:strCache>
            </c:strRef>
          </c:cat>
          <c:val>
            <c:numRef>
              <c:f>Лист1!$C$2:$C$15</c:f>
              <c:numCache>
                <c:formatCode>0%</c:formatCode>
                <c:ptCount val="1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0.11</c:v>
                </c:pt>
                <c:pt idx="6">
                  <c:v>0.04</c:v>
                </c:pt>
                <c:pt idx="7">
                  <c:v>0.09</c:v>
                </c:pt>
                <c:pt idx="8">
                  <c:v>0.13</c:v>
                </c:pt>
                <c:pt idx="9">
                  <c:v>7.0000000000000007E-2</c:v>
                </c:pt>
                <c:pt idx="10">
                  <c:v>0.21</c:v>
                </c:pt>
                <c:pt idx="11">
                  <c:v>0.13</c:v>
                </c:pt>
                <c:pt idx="12">
                  <c:v>0.11</c:v>
                </c:pt>
                <c:pt idx="1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D-4060-98B1-FD14B1418B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 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3.1250000000001147E-3"/>
                  <c:y val="-9.9146223504733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7D-4060-98B1-FD14B1418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Антикорупційні інституції</c:v>
                </c:pt>
                <c:pt idx="1">
                  <c:v>Конституційний суд</c:v>
                </c:pt>
                <c:pt idx="2">
                  <c:v>РНБОУ</c:v>
                </c:pt>
                <c:pt idx="3">
                  <c:v>Національний Банк України</c:v>
                </c:pt>
                <c:pt idx="4">
                  <c:v>Офіс Президента</c:v>
                </c:pt>
                <c:pt idx="5">
                  <c:v>Україна</c:v>
                </c:pt>
                <c:pt idx="6">
                  <c:v>Генеральна прокуратура</c:v>
                </c:pt>
                <c:pt idx="7">
                  <c:v>Кабінет міністрів</c:v>
                </c:pt>
                <c:pt idx="8">
                  <c:v>Президент</c:v>
                </c:pt>
                <c:pt idx="9">
                  <c:v>Верховна Рада</c:v>
                </c:pt>
                <c:pt idx="10">
                  <c:v>Суд, судова система, місцева прокуратура</c:v>
                </c:pt>
                <c:pt idx="11">
                  <c:v>місцеві органи влади</c:v>
                </c:pt>
                <c:pt idx="12">
                  <c:v>Міністерства</c:v>
                </c:pt>
                <c:pt idx="13">
                  <c:v>Силові відомства</c:v>
                </c:pt>
              </c:strCache>
            </c:strRef>
          </c:cat>
          <c:val>
            <c:numRef>
              <c:f>Лист1!$D$2:$D$15</c:f>
              <c:numCache>
                <c:formatCode>0%</c:formatCode>
                <c:ptCount val="14"/>
                <c:pt idx="0">
                  <c:v>0.05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0.01</c:v>
                </c:pt>
                <c:pt idx="5">
                  <c:v>0.03</c:v>
                </c:pt>
                <c:pt idx="6">
                  <c:v>0.03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0.14000000000000001</c:v>
                </c:pt>
                <c:pt idx="10">
                  <c:v>0.17</c:v>
                </c:pt>
                <c:pt idx="11">
                  <c:v>0.15</c:v>
                </c:pt>
                <c:pt idx="12">
                  <c:v>0.13</c:v>
                </c:pt>
                <c:pt idx="1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D-4060-98B1-FD14B1418B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5035600"/>
        <c:axId val="1245040176"/>
      </c:barChart>
      <c:catAx>
        <c:axId val="124503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245040176"/>
        <c:crosses val="autoZero"/>
        <c:auto val="1"/>
        <c:lblAlgn val="ctr"/>
        <c:lblOffset val="100"/>
        <c:noMultiLvlLbl val="0"/>
      </c:catAx>
      <c:valAx>
        <c:axId val="1245040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5035600"/>
        <c:crosses val="autoZero"/>
        <c:crossBetween val="between"/>
      </c:valAx>
      <c:spPr>
        <a:noFill/>
        <a:ln>
          <a:noFill/>
        </a:ln>
        <a:effectLst>
          <a:outerShdw dist="50800" dir="5400000" sx="1000" sy="1000" algn="ctr" rotWithShape="0">
            <a:srgbClr val="000000"/>
          </a:outerShdw>
        </a:effectLst>
      </c:spPr>
    </c:plotArea>
    <c:legend>
      <c:legendPos val="b"/>
      <c:layout>
        <c:manualLayout>
          <c:xMode val="edge"/>
          <c:yMode val="edge"/>
          <c:x val="0.83485689660643192"/>
          <c:y val="0.66041362806662063"/>
          <c:w val="0.14313051369037336"/>
          <c:h val="0.20925772277487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172287955984"/>
          <c:y val="1.6952139705207942E-2"/>
          <c:w val="0.75248277120440155"/>
          <c:h val="0.96058347929481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Лист1!$A$2:$A$44</c:f>
              <c:strCache>
                <c:ptCount val="43"/>
                <c:pt idx="0">
                  <c:v>Криклій В</c:v>
                </c:pt>
                <c:pt idx="1">
                  <c:v>Осачук С.</c:v>
                </c:pt>
                <c:pt idx="2">
                  <c:v>Лавренюк Н</c:v>
                </c:pt>
                <c:pt idx="3">
                  <c:v>Шарій А.</c:v>
                </c:pt>
                <c:pt idx="4">
                  <c:v>Кулеба Д.</c:v>
                </c:pt>
                <c:pt idx="5">
                  <c:v>Єрмак А.</c:v>
                </c:pt>
                <c:pt idx="6">
                  <c:v>Садовий А.</c:v>
                </c:pt>
                <c:pt idx="7">
                  <c:v>Аваков А.</c:v>
                </c:pt>
                <c:pt idx="8">
                  <c:v>Корнієнко О.</c:v>
                </c:pt>
                <c:pt idx="9">
                  <c:v>Устінова О.</c:v>
                </c:pt>
                <c:pt idx="10">
                  <c:v>Зоріна Я.</c:v>
                </c:pt>
                <c:pt idx="11">
                  <c:v>Іонова М.</c:v>
                </c:pt>
                <c:pt idx="12">
                  <c:v>Кравчук Є.</c:v>
                </c:pt>
                <c:pt idx="13">
                  <c:v>Кулеба М.</c:v>
                </c:pt>
                <c:pt idx="14">
                  <c:v>Ніколенко О.</c:v>
                </c:pt>
                <c:pt idx="15">
                  <c:v>Соколюк М.</c:v>
                </c:pt>
                <c:pt idx="16">
                  <c:v>Бужанський М.</c:v>
                </c:pt>
                <c:pt idx="17">
                  <c:v>Бойко Ю.</c:v>
                </c:pt>
                <c:pt idx="18">
                  <c:v>Кондратюк О.</c:v>
                </c:pt>
                <c:pt idx="19">
                  <c:v>Таран А.</c:v>
                </c:pt>
                <c:pt idx="20">
                  <c:v>Ахметов Р.</c:v>
                </c:pt>
                <c:pt idx="21">
                  <c:v>Геращенко А.</c:v>
                </c:pt>
                <c:pt idx="22">
                  <c:v>Геращенко І.</c:v>
                </c:pt>
                <c:pt idx="23">
                  <c:v>Хомчак Р.</c:v>
                </c:pt>
                <c:pt idx="24">
                  <c:v>Гончаренко О.</c:v>
                </c:pt>
                <c:pt idx="25">
                  <c:v>Козак Т.</c:v>
                </c:pt>
                <c:pt idx="26">
                  <c:v>Дехтяренко А.</c:v>
                </c:pt>
                <c:pt idx="27">
                  <c:v>Вітренко Ю.</c:v>
                </c:pt>
                <c:pt idx="28">
                  <c:v>Янукович В.</c:v>
                </c:pt>
                <c:pt idx="29">
                  <c:v>Бойчук А.</c:v>
                </c:pt>
                <c:pt idx="30">
                  <c:v>Марченко О.</c:v>
                </c:pt>
                <c:pt idx="31">
                  <c:v>Тимошенко Ю.</c:v>
                </c:pt>
                <c:pt idx="32">
                  <c:v>Железняк Я. </c:v>
                </c:pt>
                <c:pt idx="33">
                  <c:v>Гетманцев Д.</c:v>
                </c:pt>
                <c:pt idx="34">
                  <c:v>Венедіктова І.</c:v>
                </c:pt>
                <c:pt idx="35">
                  <c:v>Данілов О.</c:v>
                </c:pt>
                <c:pt idx="36">
                  <c:v>Разумков Д.</c:v>
                </c:pt>
                <c:pt idx="37">
                  <c:v>Порошенко П.</c:v>
                </c:pt>
                <c:pt idx="38">
                  <c:v>Медведчук В.</c:v>
                </c:pt>
                <c:pt idx="39">
                  <c:v>Шмигаль Д.</c:v>
                </c:pt>
                <c:pt idx="40">
                  <c:v>Ляшко В.</c:v>
                </c:pt>
                <c:pt idx="41">
                  <c:v>Степанов М.</c:v>
                </c:pt>
                <c:pt idx="42">
                  <c:v>Зеленський В.</c:v>
                </c:pt>
              </c:strCache>
            </c:strRef>
          </c:cat>
          <c:val>
            <c:numRef>
              <c:f>Лист1!$B$2:$B$44</c:f>
              <c:numCache>
                <c:formatCode>0.0%</c:formatCode>
                <c:ptCount val="43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6.0000000000000001E-3</c:v>
                </c:pt>
                <c:pt idx="8">
                  <c:v>6.0000000000000001E-3</c:v>
                </c:pt>
                <c:pt idx="9">
                  <c:v>6.0000000000000001E-3</c:v>
                </c:pt>
                <c:pt idx="10">
                  <c:v>6.0000000000000001E-3</c:v>
                </c:pt>
                <c:pt idx="11">
                  <c:v>6.0000000000000001E-3</c:v>
                </c:pt>
                <c:pt idx="12">
                  <c:v>6.0000000000000001E-3</c:v>
                </c:pt>
                <c:pt idx="13">
                  <c:v>6.0000000000000001E-3</c:v>
                </c:pt>
                <c:pt idx="14">
                  <c:v>6.0000000000000001E-3</c:v>
                </c:pt>
                <c:pt idx="15">
                  <c:v>6.0000000000000001E-3</c:v>
                </c:pt>
                <c:pt idx="16">
                  <c:v>6.0000000000000001E-3</c:v>
                </c:pt>
                <c:pt idx="17">
                  <c:v>8.0000000000000002E-3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8.0000000000000002E-3</c:v>
                </c:pt>
                <c:pt idx="21">
                  <c:v>8.0000000000000002E-3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1.0999999999999999E-2</c:v>
                </c:pt>
                <c:pt idx="27">
                  <c:v>1.0999999999999999E-2</c:v>
                </c:pt>
                <c:pt idx="28">
                  <c:v>1.0999999999999999E-2</c:v>
                </c:pt>
                <c:pt idx="29">
                  <c:v>1.2999999999999999E-2</c:v>
                </c:pt>
                <c:pt idx="30">
                  <c:v>1.2999999999999999E-2</c:v>
                </c:pt>
                <c:pt idx="31">
                  <c:v>1.2999999999999999E-2</c:v>
                </c:pt>
                <c:pt idx="32">
                  <c:v>1.2999999999999999E-2</c:v>
                </c:pt>
                <c:pt idx="33">
                  <c:v>1.6E-2</c:v>
                </c:pt>
                <c:pt idx="34">
                  <c:v>1.6E-2</c:v>
                </c:pt>
                <c:pt idx="35">
                  <c:v>1.7999999999999999E-2</c:v>
                </c:pt>
                <c:pt idx="36">
                  <c:v>1.7999999999999999E-2</c:v>
                </c:pt>
                <c:pt idx="37">
                  <c:v>2.1000000000000001E-2</c:v>
                </c:pt>
                <c:pt idx="38">
                  <c:v>2.1999999999999999E-2</c:v>
                </c:pt>
                <c:pt idx="39">
                  <c:v>2.7E-2</c:v>
                </c:pt>
                <c:pt idx="40">
                  <c:v>3.2000000000000001E-2</c:v>
                </c:pt>
                <c:pt idx="41">
                  <c:v>5.0999999999999997E-2</c:v>
                </c:pt>
                <c:pt idx="4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6-4D6C-940D-59EFA70BC0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98393776"/>
        <c:axId val="1098396272"/>
      </c:barChart>
      <c:catAx>
        <c:axId val="109839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098396272"/>
        <c:crosses val="autoZero"/>
        <c:auto val="1"/>
        <c:lblAlgn val="ctr"/>
        <c:lblOffset val="100"/>
        <c:tickLblSkip val="1"/>
        <c:noMultiLvlLbl val="0"/>
      </c:catAx>
      <c:valAx>
        <c:axId val="1098396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9839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172287955984"/>
          <c:y val="1.6952139705207942E-2"/>
          <c:w val="0.75248277120440155"/>
          <c:h val="0.96058347929481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Світлична Ю.</c:v>
                </c:pt>
                <c:pt idx="1">
                  <c:v>Коломойський І.</c:v>
                </c:pt>
                <c:pt idx="2">
                  <c:v>Медведчук В.</c:v>
                </c:pt>
                <c:pt idx="3">
                  <c:v>Тарута С.</c:v>
                </c:pt>
                <c:pt idx="4">
                  <c:v>Ахметов Р.</c:v>
                </c:pt>
                <c:pt idx="5">
                  <c:v>Полторак С.</c:v>
                </c:pt>
                <c:pt idx="6">
                  <c:v>Парубій А.</c:v>
                </c:pt>
                <c:pt idx="7">
                  <c:v>Рищук Є.</c:v>
                </c:pt>
                <c:pt idx="8">
                  <c:v>Гордієв А.</c:v>
                </c:pt>
                <c:pt idx="9">
                  <c:v>Кива І.</c:v>
                </c:pt>
                <c:pt idx="10">
                  <c:v>Рабінович В.</c:v>
                </c:pt>
                <c:pt idx="11">
                  <c:v>Клімкін П.</c:v>
                </c:pt>
                <c:pt idx="12">
                  <c:v>Зеленский В. </c:v>
                </c:pt>
                <c:pt idx="13">
                  <c:v>Аваков А.</c:v>
                </c:pt>
                <c:pt idx="14">
                  <c:v>Бойко Ю.</c:v>
                </c:pt>
                <c:pt idx="15">
                  <c:v>Гандзюк К.</c:v>
                </c:pt>
                <c:pt idx="16">
                  <c:v>Петренко П.</c:v>
                </c:pt>
                <c:pt idx="17">
                  <c:v>Гриценко А. </c:v>
                </c:pt>
                <c:pt idx="18">
                  <c:v>Вілкул О.</c:v>
                </c:pt>
                <c:pt idx="19">
                  <c:v>Ляшко О.</c:v>
                </c:pt>
                <c:pt idx="20">
                  <c:v>Луценко Ю.</c:v>
                </c:pt>
                <c:pt idx="21">
                  <c:v>Мосійчук І.</c:v>
                </c:pt>
                <c:pt idx="22">
                  <c:v>Гройсман В.</c:v>
                </c:pt>
                <c:pt idx="23">
                  <c:v>Тимошенко Юл.</c:v>
                </c:pt>
                <c:pt idx="24">
                  <c:v>Супрун У.</c:v>
                </c:pt>
                <c:pt idx="25">
                  <c:v>Мангер В.</c:v>
                </c:pt>
                <c:pt idx="26">
                  <c:v>Порошенко О.</c:v>
                </c:pt>
              </c:strCache>
            </c:strRef>
          </c:cat>
          <c:val>
            <c:numRef>
              <c:f>Лист1!$B$2:$B$28</c:f>
              <c:numCache>
                <c:formatCode>0.0%</c:formatCode>
                <c:ptCount val="27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7.0000000000000001E-3</c:v>
                </c:pt>
                <c:pt idx="5">
                  <c:v>7.0000000000000001E-3</c:v>
                </c:pt>
                <c:pt idx="6">
                  <c:v>7.0000000000000001E-3</c:v>
                </c:pt>
                <c:pt idx="7">
                  <c:v>8.9999999999999993E-3</c:v>
                </c:pt>
                <c:pt idx="8">
                  <c:v>8.9999999999999993E-3</c:v>
                </c:pt>
                <c:pt idx="9">
                  <c:v>8.9999999999999993E-3</c:v>
                </c:pt>
                <c:pt idx="10">
                  <c:v>8.9999999999999993E-3</c:v>
                </c:pt>
                <c:pt idx="11">
                  <c:v>1.2999999999999999E-2</c:v>
                </c:pt>
                <c:pt idx="12">
                  <c:v>1.6E-2</c:v>
                </c:pt>
                <c:pt idx="13">
                  <c:v>1.6E-2</c:v>
                </c:pt>
                <c:pt idx="14">
                  <c:v>1.7999999999999999E-2</c:v>
                </c:pt>
                <c:pt idx="15">
                  <c:v>0.02</c:v>
                </c:pt>
                <c:pt idx="16">
                  <c:v>0.02</c:v>
                </c:pt>
                <c:pt idx="17">
                  <c:v>2.4E-2</c:v>
                </c:pt>
                <c:pt idx="18">
                  <c:v>2.7E-2</c:v>
                </c:pt>
                <c:pt idx="19">
                  <c:v>2.9000000000000001E-2</c:v>
                </c:pt>
                <c:pt idx="20">
                  <c:v>2.9000000000000001E-2</c:v>
                </c:pt>
                <c:pt idx="21">
                  <c:v>4.5999999999999999E-2</c:v>
                </c:pt>
                <c:pt idx="22">
                  <c:v>4.5999999999999999E-2</c:v>
                </c:pt>
                <c:pt idx="23">
                  <c:v>4.7E-2</c:v>
                </c:pt>
                <c:pt idx="24">
                  <c:v>5.5E-2</c:v>
                </c:pt>
                <c:pt idx="25">
                  <c:v>6.4000000000000001E-2</c:v>
                </c:pt>
                <c:pt idx="26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6-4D6C-940D-59EFA70BC0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98393776"/>
        <c:axId val="1098396272"/>
      </c:barChart>
      <c:catAx>
        <c:axId val="109839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098396272"/>
        <c:crosses val="autoZero"/>
        <c:auto val="1"/>
        <c:lblAlgn val="ctr"/>
        <c:lblOffset val="100"/>
        <c:tickLblSkip val="1"/>
        <c:noMultiLvlLbl val="0"/>
      </c:catAx>
      <c:valAx>
        <c:axId val="1098396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9839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8881885969124"/>
          <c:y val="4.1195005041730827E-2"/>
          <c:w val="0.78583431223609623"/>
          <c:h val="0.926069271280187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Лист1!$A$2:$A$50</c:f>
              <c:strCache>
                <c:ptCount val="48"/>
                <c:pt idx="0">
                  <c:v>Данилов О.</c:v>
                </c:pt>
                <c:pt idx="1">
                  <c:v>Ляшко В.</c:v>
                </c:pt>
                <c:pt idx="2">
                  <c:v>Шмигаль Д.</c:v>
                </c:pt>
                <c:pt idx="3">
                  <c:v>Степанов М.</c:v>
                </c:pt>
                <c:pt idx="4">
                  <c:v>Гетманцев Д.</c:v>
                </c:pt>
                <c:pt idx="5">
                  <c:v>Бойчук А.</c:v>
                </c:pt>
                <c:pt idx="6">
                  <c:v>Венедіктова І.</c:v>
                </c:pt>
                <c:pt idx="7">
                  <c:v>Порошенко П.</c:v>
                </c:pt>
                <c:pt idx="8">
                  <c:v>Дехтяренко А.</c:v>
                </c:pt>
                <c:pt idx="9">
                  <c:v>Железняк Я.</c:v>
                </c:pt>
                <c:pt idx="10">
                  <c:v>Бойко Ю.</c:v>
                </c:pt>
                <c:pt idx="11">
                  <c:v>Николенко О.</c:v>
                </c:pt>
                <c:pt idx="12">
                  <c:v>Зеленський В.</c:v>
                </c:pt>
                <c:pt idx="13">
                  <c:v>Гончаренко О.</c:v>
                </c:pt>
                <c:pt idx="14">
                  <c:v>Тимошенко Ю.</c:v>
                </c:pt>
                <c:pt idx="15">
                  <c:v>Кондратюк О.</c:v>
                </c:pt>
                <c:pt idx="16">
                  <c:v>Монастирський Д.</c:v>
                </c:pt>
                <c:pt idx="17">
                  <c:v>Корнієнко О.</c:v>
                </c:pt>
                <c:pt idx="18">
                  <c:v>Геращенко А.</c:v>
                </c:pt>
                <c:pt idx="19">
                  <c:v>Осадчук С.</c:v>
                </c:pt>
                <c:pt idx="20">
                  <c:v>Устинова О.</c:v>
                </c:pt>
                <c:pt idx="21">
                  <c:v>Кулеба Д.</c:v>
                </c:pt>
                <c:pt idx="22">
                  <c:v>Кулеба М. </c:v>
                </c:pt>
                <c:pt idx="23">
                  <c:v>Чернишов О.</c:v>
                </c:pt>
                <c:pt idx="24">
                  <c:v>Аваков А.</c:v>
                </c:pt>
                <c:pt idx="25">
                  <c:v>Іонова М.</c:v>
                </c:pt>
                <c:pt idx="26">
                  <c:v>Зоріна Я.</c:v>
                </c:pt>
                <c:pt idx="27">
                  <c:v>Марчук Є.</c:v>
                </c:pt>
                <c:pt idx="28">
                  <c:v>Разумков Д.</c:v>
                </c:pt>
                <c:pt idx="29">
                  <c:v>Кравчук Є.</c:v>
                </c:pt>
                <c:pt idx="30">
                  <c:v>Бужанський М.</c:v>
                </c:pt>
                <c:pt idx="31">
                  <c:v>Рабинович В.</c:v>
                </c:pt>
                <c:pt idx="32">
                  <c:v>Рудик К</c:v>
                </c:pt>
                <c:pt idx="33">
                  <c:v>Рахманін С.</c:v>
                </c:pt>
                <c:pt idx="34">
                  <c:v>Квітка М.</c:v>
                </c:pt>
                <c:pt idx="35">
                  <c:v>Марченко О.</c:v>
                </c:pt>
                <c:pt idx="36">
                  <c:v>Іванкевич В.</c:v>
                </c:pt>
                <c:pt idx="37">
                  <c:v>Кузьменко Ю.</c:v>
                </c:pt>
                <c:pt idx="38">
                  <c:v>Вітренко Ю</c:v>
                </c:pt>
                <c:pt idx="39">
                  <c:v>Рудикк С.</c:v>
                </c:pt>
                <c:pt idx="40">
                  <c:v>Жупанин А.</c:v>
                </c:pt>
                <c:pt idx="41">
                  <c:v>Федоров М.</c:v>
                </c:pt>
                <c:pt idx="42">
                  <c:v>Підласа Р.</c:v>
                </c:pt>
                <c:pt idx="43">
                  <c:v>Єрмак А.</c:v>
                </c:pt>
                <c:pt idx="44">
                  <c:v>Королевська Н.</c:v>
                </c:pt>
                <c:pt idx="45">
                  <c:v>Льовочкін С</c:v>
                </c:pt>
                <c:pt idx="46">
                  <c:v>Арестович О</c:v>
                </c:pt>
                <c:pt idx="47">
                  <c:v>Потураєв.М.</c:v>
                </c:pt>
              </c:strCache>
            </c:strRef>
          </c:cat>
          <c:val>
            <c:numRef>
              <c:f>Лист1!$B$2:$B$50</c:f>
              <c:numCache>
                <c:formatCode>General</c:formatCode>
                <c:ptCount val="49"/>
                <c:pt idx="0">
                  <c:v>338</c:v>
                </c:pt>
                <c:pt idx="1">
                  <c:v>202</c:v>
                </c:pt>
                <c:pt idx="2">
                  <c:v>178</c:v>
                </c:pt>
                <c:pt idx="3">
                  <c:v>173</c:v>
                </c:pt>
                <c:pt idx="4">
                  <c:v>161</c:v>
                </c:pt>
                <c:pt idx="5">
                  <c:v>156</c:v>
                </c:pt>
                <c:pt idx="6">
                  <c:v>135</c:v>
                </c:pt>
                <c:pt idx="7">
                  <c:v>127</c:v>
                </c:pt>
                <c:pt idx="8">
                  <c:v>118</c:v>
                </c:pt>
                <c:pt idx="9">
                  <c:v>107</c:v>
                </c:pt>
                <c:pt idx="10">
                  <c:v>104</c:v>
                </c:pt>
                <c:pt idx="11">
                  <c:v>93</c:v>
                </c:pt>
                <c:pt idx="12">
                  <c:v>91</c:v>
                </c:pt>
                <c:pt idx="13">
                  <c:v>90</c:v>
                </c:pt>
                <c:pt idx="14">
                  <c:v>86</c:v>
                </c:pt>
                <c:pt idx="15">
                  <c:v>86</c:v>
                </c:pt>
                <c:pt idx="16">
                  <c:v>78</c:v>
                </c:pt>
                <c:pt idx="17">
                  <c:v>74</c:v>
                </c:pt>
                <c:pt idx="18">
                  <c:v>71</c:v>
                </c:pt>
                <c:pt idx="19">
                  <c:v>69</c:v>
                </c:pt>
                <c:pt idx="20">
                  <c:v>62</c:v>
                </c:pt>
                <c:pt idx="21">
                  <c:v>59</c:v>
                </c:pt>
                <c:pt idx="22">
                  <c:v>57</c:v>
                </c:pt>
                <c:pt idx="23">
                  <c:v>56</c:v>
                </c:pt>
                <c:pt idx="24">
                  <c:v>53</c:v>
                </c:pt>
                <c:pt idx="25">
                  <c:v>51</c:v>
                </c:pt>
                <c:pt idx="26">
                  <c:v>51</c:v>
                </c:pt>
                <c:pt idx="27">
                  <c:v>45</c:v>
                </c:pt>
                <c:pt idx="28">
                  <c:v>45</c:v>
                </c:pt>
                <c:pt idx="29">
                  <c:v>44</c:v>
                </c:pt>
                <c:pt idx="30">
                  <c:v>40</c:v>
                </c:pt>
                <c:pt idx="31">
                  <c:v>37</c:v>
                </c:pt>
                <c:pt idx="32">
                  <c:v>37</c:v>
                </c:pt>
                <c:pt idx="33">
                  <c:v>36</c:v>
                </c:pt>
                <c:pt idx="34">
                  <c:v>35</c:v>
                </c:pt>
                <c:pt idx="35">
                  <c:v>34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33</c:v>
                </c:pt>
                <c:pt idx="40">
                  <c:v>32</c:v>
                </c:pt>
                <c:pt idx="41">
                  <c:v>31</c:v>
                </c:pt>
                <c:pt idx="42">
                  <c:v>31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29</c:v>
                </c:pt>
                <c:pt idx="4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3-4A2E-AF6C-FD01B1D80E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6995872"/>
        <c:axId val="2136978816"/>
      </c:barChart>
      <c:catAx>
        <c:axId val="2136995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978816"/>
        <c:crosses val="autoZero"/>
        <c:auto val="1"/>
        <c:lblAlgn val="ctr"/>
        <c:lblOffset val="100"/>
        <c:tickLblSkip val="1"/>
        <c:noMultiLvlLbl val="0"/>
      </c:catAx>
      <c:valAx>
        <c:axId val="2136978816"/>
        <c:scaling>
          <c:orientation val="minMax"/>
          <c:max val="3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6995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0" normalizeH="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Розподіл</a:t>
            </a:r>
            <a:r>
              <a:rPr lang="ru-RU" sz="1400" b="1" u="none" spc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уваги</a:t>
            </a:r>
            <a:r>
              <a:rPr lang="ru-RU" sz="1400" b="1" u="none" spc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політиків</a:t>
            </a:r>
            <a:endParaRPr lang="ru-RU" sz="1400" b="1" u="none" spc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28716178142624926"/>
          <c:y val="0.14213617023364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0" normalizeH="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476555980555605"/>
          <c:y val="0.2382802659905385"/>
          <c:w val="0.62518260083297961"/>
          <c:h val="0.521744052885630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монобільшість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0.34</c:v>
                </c:pt>
                <c:pt idx="1">
                  <c:v>0.57999999999999996</c:v>
                </c:pt>
                <c:pt idx="2">
                  <c:v>0.47</c:v>
                </c:pt>
                <c:pt idx="3">
                  <c:v>0.49</c:v>
                </c:pt>
                <c:pt idx="4">
                  <c:v>0.46</c:v>
                </c:pt>
                <c:pt idx="5">
                  <c:v>0.46</c:v>
                </c:pt>
                <c:pt idx="6">
                  <c:v>0.43</c:v>
                </c:pt>
                <c:pt idx="8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E-4D57-8B24-B9F0AF60BE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демократична опозиція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0%">
                  <c:v>0.19</c:v>
                </c:pt>
                <c:pt idx="2" formatCode="0%">
                  <c:v>0.19</c:v>
                </c:pt>
                <c:pt idx="3" formatCode="0%">
                  <c:v>0.21</c:v>
                </c:pt>
                <c:pt idx="4" formatCode="0%">
                  <c:v>0.2</c:v>
                </c:pt>
                <c:pt idx="5" formatCode="0%">
                  <c:v>0.12</c:v>
                </c:pt>
                <c:pt idx="6" formatCode="0%">
                  <c:v>0.14000000000000001</c:v>
                </c:pt>
                <c:pt idx="8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E-4D57-8B24-B9F0AF60BE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опозиція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0.08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0.03</c:v>
                </c:pt>
                <c:pt idx="4">
                  <c:v>0.02</c:v>
                </c:pt>
                <c:pt idx="5">
                  <c:v>0.04</c:v>
                </c:pt>
                <c:pt idx="6">
                  <c:v>0.12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3E-4D57-8B24-B9F0AF60BE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ситуацією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0.02</c:v>
                </c:pt>
                <c:pt idx="1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E-4D57-8B24-B9F0AF60BE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інші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0.37</c:v>
                </c:pt>
                <c:pt idx="1">
                  <c:v>0.33</c:v>
                </c:pt>
                <c:pt idx="2">
                  <c:v>0.24</c:v>
                </c:pt>
                <c:pt idx="3">
                  <c:v>0.25</c:v>
                </c:pt>
                <c:pt idx="4">
                  <c:v>0.3</c:v>
                </c:pt>
                <c:pt idx="5">
                  <c:v>0.37</c:v>
                </c:pt>
                <c:pt idx="6">
                  <c:v>0.31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3E-4D57-8B24-B9F0AF60BE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67244592"/>
        <c:axId val="467231696"/>
      </c:barChart>
      <c:catAx>
        <c:axId val="46724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467231696"/>
        <c:crosses val="autoZero"/>
        <c:auto val="1"/>
        <c:lblAlgn val="ctr"/>
        <c:lblOffset val="100"/>
        <c:noMultiLvlLbl val="0"/>
      </c:catAx>
      <c:valAx>
        <c:axId val="467231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72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34946025039309669"/>
          <c:w val="0.19374348234983013"/>
          <c:h val="0.360573757917362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0813681452656"/>
          <c:y val="4.4199285679537785E-2"/>
          <c:w val="0.8304404043449225"/>
          <c:h val="0.60021189772342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головна тема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7">
                  <c:v>в цілому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1">
                  <c:v>8.0000000000000002E-3</c:v>
                </c:pt>
                <c:pt idx="2">
                  <c:v>0.01</c:v>
                </c:pt>
                <c:pt idx="6">
                  <c:v>1.4999999999999999E-2</c:v>
                </c:pt>
                <c:pt idx="7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F-4997-8D26-9643C0E4F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додаткова тема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4008668234687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C38F-4997-8D26-9643C0E4F1C4}"/>
                </c:ext>
              </c:extLst>
            </c:dLbl>
            <c:dLbl>
              <c:idx val="1"/>
              <c:layout>
                <c:manualLayout>
                  <c:x val="0"/>
                  <c:y val="-0.10057505399262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38F-4997-8D26-9643C0E4F1C4}"/>
                </c:ext>
              </c:extLst>
            </c:dLbl>
            <c:dLbl>
              <c:idx val="2"/>
              <c:layout>
                <c:manualLayout>
                  <c:x val="0"/>
                  <c:y val="-0.290053817270173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C38F-4997-8D26-9643C0E4F1C4}"/>
                </c:ext>
              </c:extLst>
            </c:dLbl>
            <c:dLbl>
              <c:idx val="3"/>
              <c:layout>
                <c:manualLayout>
                  <c:x val="-7.1918267261624375E-17"/>
                  <c:y val="-0.11853488506273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C38F-4997-8D26-9643C0E4F1C4}"/>
                </c:ext>
              </c:extLst>
            </c:dLbl>
            <c:dLbl>
              <c:idx val="4"/>
              <c:layout>
                <c:manualLayout>
                  <c:x val="-7.1918267261624375E-17"/>
                  <c:y val="-0.107758986420670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C38F-4997-8D26-9643C0E4F1C4}"/>
                </c:ext>
              </c:extLst>
            </c:dLbl>
            <c:dLbl>
              <c:idx val="5"/>
              <c:layout>
                <c:manualLayout>
                  <c:x val="0"/>
                  <c:y val="-0.12571881749078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C38F-4997-8D26-9643C0E4F1C4}"/>
                </c:ext>
              </c:extLst>
            </c:dLbl>
            <c:dLbl>
              <c:idx val="6"/>
              <c:layout>
                <c:manualLayout>
                  <c:x val="-1.4383653452324875E-16"/>
                  <c:y val="-0.240661736339497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C38F-4997-8D26-9643C0E4F1C4}"/>
                </c:ext>
              </c:extLst>
            </c:dLbl>
            <c:dLbl>
              <c:idx val="7"/>
              <c:layout>
                <c:manualLayout>
                  <c:x val="-1.4383653452324875E-16"/>
                  <c:y val="-0.172414378273073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0" tIns="0" rIns="0" bIns="0" anchor="t" anchorCtr="0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C38F-4997-8D26-9643C0E4F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7">
                  <c:v>в цілому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2.5000000000000001E-2</c:v>
                </c:pt>
                <c:pt idx="1">
                  <c:v>1.4999999999999999E-2</c:v>
                </c:pt>
                <c:pt idx="2">
                  <c:v>6.2E-2</c:v>
                </c:pt>
                <c:pt idx="3">
                  <c:v>1.7999999999999999E-2</c:v>
                </c:pt>
                <c:pt idx="4">
                  <c:v>1.4999999999999999E-2</c:v>
                </c:pt>
                <c:pt idx="5">
                  <c:v>1.9E-2</c:v>
                </c:pt>
                <c:pt idx="6">
                  <c:v>4.9000000000000002E-2</c:v>
                </c:pt>
                <c:pt idx="7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F-4997-8D26-9643C0E4F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884048"/>
        <c:axId val="1128883632"/>
      </c:barChart>
      <c:catAx>
        <c:axId val="112888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883632"/>
        <c:crosses val="autoZero"/>
        <c:auto val="1"/>
        <c:lblAlgn val="ctr"/>
        <c:lblOffset val="100"/>
        <c:tickLblSkip val="1"/>
        <c:noMultiLvlLbl val="0"/>
      </c:catAx>
      <c:valAx>
        <c:axId val="112888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88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22554220410362"/>
          <c:y val="0.88381601439954205"/>
          <c:w val="0.42813381681491508"/>
          <c:h val="0.10584477954378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0" normalizeH="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Розподіл</a:t>
            </a:r>
            <a:r>
              <a:rPr lang="ru-RU" sz="1400" b="1" u="none" spc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синхрону</a:t>
            </a:r>
            <a:r>
              <a:rPr lang="ru-RU" sz="1400" b="1" u="none" spc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none" spc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політиків</a:t>
            </a:r>
            <a:endParaRPr lang="ru-RU" sz="1400" b="1" u="none" spc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3716047728105249"/>
          <c:y val="0.13255051761580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0" normalizeH="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51485339357443"/>
          <c:y val="0.22390178706378444"/>
          <c:w val="0.59184897768960265"/>
          <c:h val="0.521744052885630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монобільшість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0.41</c:v>
                </c:pt>
                <c:pt idx="1">
                  <c:v>0.46</c:v>
                </c:pt>
                <c:pt idx="2">
                  <c:v>0.4</c:v>
                </c:pt>
                <c:pt idx="3">
                  <c:v>0.62</c:v>
                </c:pt>
                <c:pt idx="4">
                  <c:v>0.34</c:v>
                </c:pt>
                <c:pt idx="5">
                  <c:v>0.55000000000000004</c:v>
                </c:pt>
                <c:pt idx="6">
                  <c:v>0.36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E-4D57-8B24-B9F0AF60BE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демократична опозиція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0%">
                  <c:v>0.15</c:v>
                </c:pt>
                <c:pt idx="2" formatCode="0%">
                  <c:v>0.2</c:v>
                </c:pt>
                <c:pt idx="3" formatCode="0%">
                  <c:v>0.22</c:v>
                </c:pt>
                <c:pt idx="4" formatCode="0%">
                  <c:v>0.31</c:v>
                </c:pt>
                <c:pt idx="5" formatCode="0%">
                  <c:v>0.17</c:v>
                </c:pt>
                <c:pt idx="6" formatCode="0%">
                  <c:v>0.15</c:v>
                </c:pt>
                <c:pt idx="8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E-4D57-8B24-B9F0AF60BE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опозиція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 formatCode="0%">
                  <c:v>0.03</c:v>
                </c:pt>
                <c:pt idx="2" formatCode="0%">
                  <c:v>0.19</c:v>
                </c:pt>
                <c:pt idx="8" formatCode="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3E-4D57-8B24-B9F0AF60BE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ситуацією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 formatCode="0%">
                  <c:v>0.04</c:v>
                </c:pt>
                <c:pt idx="5" formatCode="0%">
                  <c:v>0.02</c:v>
                </c:pt>
                <c:pt idx="8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3E-4D57-8B24-B9F0AF60BE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інші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8">
                  <c:v>в цілому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0.37</c:v>
                </c:pt>
                <c:pt idx="1">
                  <c:v>0.54</c:v>
                </c:pt>
                <c:pt idx="2">
                  <c:v>0.21</c:v>
                </c:pt>
                <c:pt idx="3">
                  <c:v>0.16</c:v>
                </c:pt>
                <c:pt idx="4">
                  <c:v>0.35</c:v>
                </c:pt>
                <c:pt idx="5">
                  <c:v>0.26</c:v>
                </c:pt>
                <c:pt idx="6">
                  <c:v>0.49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3E-4D57-8B24-B9F0AF60BE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67244592"/>
        <c:axId val="467231696"/>
      </c:barChart>
      <c:catAx>
        <c:axId val="46724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467231696"/>
        <c:crosses val="autoZero"/>
        <c:auto val="1"/>
        <c:lblAlgn val="ctr"/>
        <c:lblOffset val="100"/>
        <c:noMultiLvlLbl val="0"/>
      </c:catAx>
      <c:valAx>
        <c:axId val="467231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72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958927136341568"/>
          <c:y val="0.34946025039309669"/>
          <c:w val="0.20669503852313675"/>
          <c:h val="0.3581773447629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82879156764278E-2"/>
          <c:y val="1.2116878827468303E-2"/>
          <c:w val="0.91369708231889823"/>
          <c:h val="0.602684980603382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головна тема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7">
                  <c:v>в цілому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0.08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F-4997-8D26-9643C0E4F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додаткова тема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UA:Перший</c:v>
                </c:pt>
                <c:pt idx="1">
                  <c:v>1+1</c:v>
                </c:pt>
                <c:pt idx="2">
                  <c:v>Інтер</c:v>
                </c:pt>
                <c:pt idx="3">
                  <c:v>ICTV</c:v>
                </c:pt>
                <c:pt idx="4">
                  <c:v>СТБ</c:v>
                </c:pt>
                <c:pt idx="5">
                  <c:v>Україна</c:v>
                </c:pt>
                <c:pt idx="6">
                  <c:v>5-й канал</c:v>
                </c:pt>
                <c:pt idx="7">
                  <c:v>в цілому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0.05</c:v>
                </c:pt>
                <c:pt idx="5">
                  <c:v>0.01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F-4997-8D26-9643C0E4F1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28884048"/>
        <c:axId val="1128883632"/>
      </c:barChart>
      <c:catAx>
        <c:axId val="112888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883632"/>
        <c:crosses val="autoZero"/>
        <c:auto val="1"/>
        <c:lblAlgn val="ctr"/>
        <c:lblOffset val="100"/>
        <c:tickLblSkip val="1"/>
        <c:noMultiLvlLbl val="0"/>
      </c:catAx>
      <c:valAx>
        <c:axId val="1128883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2888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51707926709858"/>
          <c:y val="0.87193669356266879"/>
          <c:w val="0.43481689510890414"/>
          <c:h val="0.107750638613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47856057700403"/>
          <c:y val="4.2171815280807837E-2"/>
          <c:w val="0.48703398639898543"/>
          <c:h val="0.800675792666468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позитивне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COVID-19 у світі та Україні</c:v>
                </c:pt>
                <c:pt idx="1">
                  <c:v>Карантин/локдаун в Україні</c:v>
                </c:pt>
                <c:pt idx="2">
                  <c:v>Динаміка захворюваності</c:v>
                </c:pt>
                <c:pt idx="3">
                  <c:v>Вакцинація населення в Україні</c:v>
                </c:pt>
                <c:pt idx="4">
                  <c:v>в цілому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9-47B8-9FC1-7D22C01213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нейтральне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COVID-19 у світі та Україні</c:v>
                </c:pt>
                <c:pt idx="1">
                  <c:v>Карантин/локдаун в Україні</c:v>
                </c:pt>
                <c:pt idx="2">
                  <c:v>Динаміка захворюваності</c:v>
                </c:pt>
                <c:pt idx="3">
                  <c:v>Вакцинація населення в Україні</c:v>
                </c:pt>
                <c:pt idx="4">
                  <c:v>в цілому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</c:v>
                </c:pt>
                <c:pt idx="1">
                  <c:v>38</c:v>
                </c:pt>
                <c:pt idx="2">
                  <c:v>15</c:v>
                </c:pt>
                <c:pt idx="3">
                  <c:v>42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9-47B8-9FC1-7D22C01213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конфліктне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COVID-19 у світі та Україні</c:v>
                </c:pt>
                <c:pt idx="1">
                  <c:v>Карантин/локдаун в Україні</c:v>
                </c:pt>
                <c:pt idx="2">
                  <c:v>Динаміка захворюваності</c:v>
                </c:pt>
                <c:pt idx="3">
                  <c:v>Вакцинація населення в Україні</c:v>
                </c:pt>
                <c:pt idx="4">
                  <c:v>в цілому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</c:v>
                </c:pt>
                <c:pt idx="1">
                  <c:v>46</c:v>
                </c:pt>
                <c:pt idx="2">
                  <c:v>56</c:v>
                </c:pt>
                <c:pt idx="3">
                  <c:v>58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49-47B8-9FC1-7D22C01213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негативне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COVID-19 у світі та Україні</c:v>
                </c:pt>
                <c:pt idx="1">
                  <c:v>Карантин/локдаун в Україні</c:v>
                </c:pt>
                <c:pt idx="2">
                  <c:v>Динаміка захворюваності</c:v>
                </c:pt>
                <c:pt idx="3">
                  <c:v>Вакцинація населення в Україні</c:v>
                </c:pt>
                <c:pt idx="4">
                  <c:v>в цілому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</c:v>
                </c:pt>
                <c:pt idx="1">
                  <c:v>15</c:v>
                </c:pt>
                <c:pt idx="2">
                  <c:v>28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49-47B8-9FC1-7D22C01213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0856016"/>
        <c:axId val="1140856432"/>
      </c:barChart>
      <c:catAx>
        <c:axId val="114085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140856432"/>
        <c:crosses val="autoZero"/>
        <c:auto val="1"/>
        <c:lblAlgn val="ctr"/>
        <c:lblOffset val="100"/>
        <c:noMultiLvlLbl val="0"/>
      </c:catAx>
      <c:valAx>
        <c:axId val="114085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85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37161483427215"/>
          <c:y val="0.9383570448989893"/>
          <c:w val="0.58217340450850763"/>
          <c:h val="6.1643064283191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47856057700403"/>
          <c:y val="4.2171815280807837E-2"/>
          <c:w val="0.36224682540008435"/>
          <c:h val="0.800675792666468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4925">
              <a:solidFill>
                <a:schemeClr val="bg1">
                  <a:alpha val="0"/>
                </a:schemeClr>
              </a:solidFill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4.0115860734335256E-2"/>
                  <c:y val="8.653321055398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7F8-420C-975C-5DC6F2C99052}"/>
                </c:ext>
              </c:extLst>
            </c:dLbl>
            <c:dLbl>
              <c:idx val="1"/>
              <c:layout>
                <c:manualLayout>
                  <c:x val="4.0115860734335256E-2"/>
                  <c:y val="4.5498879689522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7F8-420C-975C-5DC6F2C99052}"/>
                </c:ext>
              </c:extLst>
            </c:dLbl>
            <c:dLbl>
              <c:idx val="2"/>
              <c:layout>
                <c:manualLayout>
                  <c:x val="3.888597015597834E-2"/>
                  <c:y val="-1.703376125548359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F8-420C-975C-5DC6F2C99052}"/>
                </c:ext>
              </c:extLst>
            </c:dLbl>
            <c:dLbl>
              <c:idx val="3"/>
              <c:layout>
                <c:manualLayout>
                  <c:x val="6.5945306074066387E-2"/>
                  <c:y val="-1.703376125548359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7F8-420C-975C-5DC6F2C99052}"/>
                </c:ext>
              </c:extLst>
            </c:dLbl>
            <c:dLbl>
              <c:idx val="4"/>
              <c:layout>
                <c:manualLayout>
                  <c:x val="7.6069107728599081E-2"/>
                  <c:y val="-8.87646332784509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7F8-420C-975C-5DC6F2C99052}"/>
                </c:ext>
              </c:extLst>
            </c:dLbl>
            <c:dLbl>
              <c:idx val="5"/>
              <c:layout>
                <c:manualLayout>
                  <c:x val="0.16604689407037732"/>
                  <c:y val="-4.54988796895224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7F8-420C-975C-5DC6F2C99052}"/>
                </c:ext>
              </c:extLst>
            </c:dLbl>
            <c:dLbl>
              <c:idx val="6"/>
              <c:layout>
                <c:manualLayout>
                  <c:x val="0.19216007779473593"/>
                  <c:y val="-4.5498879689522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F8-420C-975C-5DC6F2C99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інші вакцини</c:v>
                </c:pt>
                <c:pt idx="1">
                  <c:v>Sputnik V ("російська")</c:v>
                </c:pt>
                <c:pt idx="2">
                  <c:v>Moderna</c:v>
                </c:pt>
                <c:pt idx="3">
                  <c:v>Novavax</c:v>
                </c:pt>
                <c:pt idx="4">
                  <c:v>Sinovac Biptech ("китайська")</c:v>
                </c:pt>
                <c:pt idx="5">
                  <c:v>Pfizer/BioNTech</c:v>
                </c:pt>
                <c:pt idx="6">
                  <c:v>AstraZeneca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0.03</c:v>
                </c:pt>
                <c:pt idx="6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9-47B8-9FC1-7D22C01213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1140856016"/>
        <c:axId val="1140856432"/>
      </c:barChart>
      <c:catAx>
        <c:axId val="114085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t" anchorCtr="0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140856432"/>
        <c:crosses val="autoZero"/>
        <c:auto val="1"/>
        <c:lblAlgn val="ctr"/>
        <c:lblOffset val="100"/>
        <c:noMultiLvlLbl val="0"/>
      </c:catAx>
      <c:valAx>
        <c:axId val="114085643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408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35144353780905"/>
          <c:y val="3.2927773616795934E-2"/>
          <c:w val="0.53279669648468642"/>
          <c:h val="0.69222967279627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позитивно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total</c:v>
                </c:pt>
                <c:pt idx="1">
                  <c:v>інші</c:v>
                </c:pt>
                <c:pt idx="2">
                  <c:v>Novavax</c:v>
                </c:pt>
                <c:pt idx="3">
                  <c:v>Sinovac Biotech</c:v>
                </c:pt>
                <c:pt idx="4">
                  <c:v>Sputnik V</c:v>
                </c:pt>
                <c:pt idx="5">
                  <c:v>AstraZeneca</c:v>
                </c:pt>
                <c:pt idx="6">
                  <c:v>Moderna</c:v>
                </c:pt>
                <c:pt idx="7">
                  <c:v>Pfizer/BioNTech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%">
                  <c:v>0.05</c:v>
                </c:pt>
                <c:pt idx="5" formatCode="0%">
                  <c:v>0.06</c:v>
                </c:pt>
                <c:pt idx="7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A-4549-9E9F-1F349ACDB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total</c:v>
                </c:pt>
                <c:pt idx="1">
                  <c:v>інші</c:v>
                </c:pt>
                <c:pt idx="2">
                  <c:v>Novavax</c:v>
                </c:pt>
                <c:pt idx="3">
                  <c:v>Sinovac Biotech</c:v>
                </c:pt>
                <c:pt idx="4">
                  <c:v>Sputnik V</c:v>
                </c:pt>
                <c:pt idx="5">
                  <c:v>AstraZeneca</c:v>
                </c:pt>
                <c:pt idx="6">
                  <c:v>Moderna</c:v>
                </c:pt>
                <c:pt idx="7">
                  <c:v>Pfizer/BioNTech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0.87</c:v>
                </c:pt>
                <c:pt idx="1">
                  <c:v>1</c:v>
                </c:pt>
                <c:pt idx="2">
                  <c:v>1</c:v>
                </c:pt>
                <c:pt idx="3">
                  <c:v>0.87</c:v>
                </c:pt>
                <c:pt idx="4">
                  <c:v>1</c:v>
                </c:pt>
                <c:pt idx="5">
                  <c:v>0.81</c:v>
                </c:pt>
                <c:pt idx="6">
                  <c:v>1</c:v>
                </c:pt>
                <c:pt idx="7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A-4549-9E9F-1F349ACDB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сумнівно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total</c:v>
                </c:pt>
                <c:pt idx="1">
                  <c:v>інші</c:v>
                </c:pt>
                <c:pt idx="2">
                  <c:v>Novavax</c:v>
                </c:pt>
                <c:pt idx="3">
                  <c:v>Sinovac Biotech</c:v>
                </c:pt>
                <c:pt idx="4">
                  <c:v>Sputnik V</c:v>
                </c:pt>
                <c:pt idx="5">
                  <c:v>AstraZeneca</c:v>
                </c:pt>
                <c:pt idx="6">
                  <c:v>Moderna</c:v>
                </c:pt>
                <c:pt idx="7">
                  <c:v>Pfizer/BioNTech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 formatCode="0%">
                  <c:v>7.0000000000000007E-2</c:v>
                </c:pt>
                <c:pt idx="3" formatCode="0%">
                  <c:v>0.13</c:v>
                </c:pt>
                <c:pt idx="5" formatCode="0%">
                  <c:v>0.1</c:v>
                </c:pt>
                <c:pt idx="7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549-9E9F-1F349ACDB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негативно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total</c:v>
                </c:pt>
                <c:pt idx="1">
                  <c:v>інші</c:v>
                </c:pt>
                <c:pt idx="2">
                  <c:v>Novavax</c:v>
                </c:pt>
                <c:pt idx="3">
                  <c:v>Sinovac Biotech</c:v>
                </c:pt>
                <c:pt idx="4">
                  <c:v>Sputnik V</c:v>
                </c:pt>
                <c:pt idx="5">
                  <c:v>AstraZeneca</c:v>
                </c:pt>
                <c:pt idx="6">
                  <c:v>Moderna</c:v>
                </c:pt>
                <c:pt idx="7">
                  <c:v>Pfizer/BioNTech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 formatCode="0%">
                  <c:v>0.01</c:v>
                </c:pt>
                <c:pt idx="5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CA-4549-9E9F-1F349ACDB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40839792"/>
        <c:axId val="1140859760"/>
      </c:barChart>
      <c:catAx>
        <c:axId val="114083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140859760"/>
        <c:crosses val="autoZero"/>
        <c:auto val="1"/>
        <c:lblAlgn val="ctr"/>
        <c:lblOffset val="100"/>
        <c:noMultiLvlLbl val="0"/>
      </c:catAx>
      <c:valAx>
        <c:axId val="114085976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140839792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751030629647442"/>
          <c:y val="0.7553796370382434"/>
          <c:w val="0.77577324178848117"/>
          <c:h val="0.10598313353678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47856057700403"/>
          <c:y val="4.2171815280807837E-2"/>
          <c:w val="0.36224682540008435"/>
          <c:h val="0.800675792666468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4925">
              <a:solidFill>
                <a:schemeClr val="bg1">
                  <a:alpha val="0"/>
                </a:schemeClr>
              </a:solidFill>
              <a:bevel/>
            </a:ln>
            <a:effectLst/>
          </c:spPr>
          <c:invertIfNegative val="0"/>
          <c:dLbls>
            <c:dLbl>
              <c:idx val="0"/>
              <c:layout>
                <c:manualLayout>
                  <c:x val="3.23563668292127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F8-420C-975C-5DC6F2C99052}"/>
                </c:ext>
              </c:extLst>
            </c:dLbl>
            <c:dLbl>
              <c:idx val="1"/>
              <c:layout>
                <c:manualLayout>
                  <c:x val="3.2356366829212765E-2"/>
                  <c:y val="-1.028714243978504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F8-420C-975C-5DC6F2C99052}"/>
                </c:ext>
              </c:extLst>
            </c:dLbl>
            <c:dLbl>
              <c:idx val="2"/>
              <c:layout>
                <c:manualLayout>
                  <c:x val="3.23563668292127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F8-420C-975C-5DC6F2C99052}"/>
                </c:ext>
              </c:extLst>
            </c:dLbl>
            <c:dLbl>
              <c:idx val="3"/>
              <c:layout>
                <c:manualLayout>
                  <c:x val="3.2356366829212765E-2"/>
                  <c:y val="-2.80561671210882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F8-420C-975C-5DC6F2C99052}"/>
                </c:ext>
              </c:extLst>
            </c:dLbl>
            <c:dLbl>
              <c:idx val="4"/>
              <c:layout>
                <c:manualLayout>
                  <c:x val="3.4059333504434491E-2"/>
                  <c:y val="-2.80561671210882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7F8-420C-975C-5DC6F2C99052}"/>
                </c:ext>
              </c:extLst>
            </c:dLbl>
            <c:dLbl>
              <c:idx val="5"/>
              <c:layout>
                <c:manualLayout>
                  <c:x val="3.4059333504434491E-2"/>
                  <c:y val="-1.028714243978504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7F8-420C-975C-5DC6F2C99052}"/>
                </c:ext>
              </c:extLst>
            </c:dLbl>
            <c:dLbl>
              <c:idx val="6"/>
              <c:layout>
                <c:manualLayout>
                  <c:x val="3.40593335044344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F8-420C-975C-5DC6F2C99052}"/>
                </c:ext>
              </c:extLst>
            </c:dLbl>
            <c:dLbl>
              <c:idx val="7"/>
              <c:layout>
                <c:manualLayout>
                  <c:x val="3.40593335044344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A9C-4F98-94C7-C0498591B639}"/>
                </c:ext>
              </c:extLst>
            </c:dLbl>
            <c:dLbl>
              <c:idx val="8"/>
              <c:layout>
                <c:manualLayout>
                  <c:x val="3.9168233530099732E-2"/>
                  <c:y val="5.143571219892521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9C-4F98-94C7-C0498591B639}"/>
                </c:ext>
              </c:extLst>
            </c:dLbl>
            <c:dLbl>
              <c:idx val="9"/>
              <c:layout>
                <c:manualLayout>
                  <c:x val="3.91682335300997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A9C-4F98-94C7-C0498591B639}"/>
                </c:ext>
              </c:extLst>
            </c:dLbl>
            <c:dLbl>
              <c:idx val="10"/>
              <c:layout>
                <c:manualLayout>
                  <c:x val="3.91682335300997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08065071620798E-2"/>
                      <c:h val="6.6474208987114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9C-4F98-94C7-C0498591B639}"/>
                </c:ext>
              </c:extLst>
            </c:dLbl>
            <c:dLbl>
              <c:idx val="11"/>
              <c:layout>
                <c:manualLayout>
                  <c:x val="3.91682335300997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8F-44A2-9A21-B436528D5847}"/>
                </c:ext>
              </c:extLst>
            </c:dLbl>
            <c:dLbl>
              <c:idx val="12"/>
              <c:layout>
                <c:manualLayout>
                  <c:x val="3.9168233530099732E-2"/>
                  <c:y val="-5.143571219892521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8F-44A2-9A21-B436528D5847}"/>
                </c:ext>
              </c:extLst>
            </c:dLbl>
            <c:dLbl>
              <c:idx val="13"/>
              <c:layout>
                <c:manualLayout>
                  <c:x val="3.7465266854878006E-2"/>
                  <c:y val="2.80561671210882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8F-44A2-9A21-B436528D5847}"/>
                </c:ext>
              </c:extLst>
            </c:dLbl>
            <c:dLbl>
              <c:idx val="14"/>
              <c:layout>
                <c:manualLayout>
                  <c:x val="3.7465266854878006E-2"/>
                  <c:y val="2.8056167121087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8F-44A2-9A21-B436528D5847}"/>
                </c:ext>
              </c:extLst>
            </c:dLbl>
            <c:dLbl>
              <c:idx val="15"/>
              <c:layout>
                <c:manualLayout>
                  <c:x val="5.16630937183226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8F-44A2-9A21-B436528D5847}"/>
                </c:ext>
              </c:extLst>
            </c:dLbl>
            <c:dLbl>
              <c:idx val="16"/>
              <c:layout>
                <c:manualLayout>
                  <c:x val="5.13760251692677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8F-44A2-9A21-B436528D5847}"/>
                </c:ext>
              </c:extLst>
            </c:dLbl>
            <c:dLbl>
              <c:idx val="17"/>
              <c:layout>
                <c:manualLayout>
                  <c:x val="7.1524600359312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8F-44A2-9A21-B436528D5847}"/>
                </c:ext>
              </c:extLst>
            </c:dLbl>
            <c:dLbl>
              <c:idx val="18"/>
              <c:layout>
                <c:manualLayout>
                  <c:x val="0.160078867470842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78F-44A2-9A21-B436528D58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0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програма охорони здоров'я</c:v>
                </c:pt>
                <c:pt idx="1">
                  <c:v>науковці (досліджують…</c:v>
                </c:pt>
                <c:pt idx="2">
                  <c:v>НАБУ (розслідування...</c:v>
                </c:pt>
                <c:pt idx="3">
                  <c:v>мобільні бригади медиків</c:v>
                </c:pt>
                <c:pt idx="4">
                  <c:v>комітет державних…</c:v>
                </c:pt>
                <c:pt idx="5">
                  <c:v>ВООЗ</c:v>
                </c:pt>
                <c:pt idx="6">
                  <c:v>відповідальні по областях</c:v>
                </c:pt>
                <c:pt idx="7">
                  <c:v>виробник вакцини</c:v>
                </c:pt>
                <c:pt idx="8">
                  <c:v>світові політики</c:v>
                </c:pt>
                <c:pt idx="9">
                  <c:v>Unisef Ukraine</c:v>
                </c:pt>
                <c:pt idx="10">
                  <c:v>громадяни</c:v>
                </c:pt>
                <c:pt idx="11">
                  <c:v>лікарі, медики</c:v>
                </c:pt>
                <c:pt idx="12">
                  <c:v>ЗМІ, інтернет</c:v>
                </c:pt>
                <c:pt idx="13">
                  <c:v>медичні заклади (державні</c:v>
                </c:pt>
                <c:pt idx="14">
                  <c:v>експерти</c:v>
                </c:pt>
                <c:pt idx="15">
                  <c:v>компанії, що відповідають…</c:v>
                </c:pt>
                <c:pt idx="16">
                  <c:v>політики, депутати</c:v>
                </c:pt>
                <c:pt idx="17">
                  <c:v>програма Covax</c:v>
                </c:pt>
                <c:pt idx="18">
                  <c:v>уряд, міністри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3.0000000000000001E-3</c:v>
                </c:pt>
                <c:pt idx="9">
                  <c:v>3.0000000000000001E-3</c:v>
                </c:pt>
                <c:pt idx="10">
                  <c:v>3.0000000000000001E-3</c:v>
                </c:pt>
                <c:pt idx="11">
                  <c:v>3.0000000000000001E-3</c:v>
                </c:pt>
                <c:pt idx="12">
                  <c:v>3.0000000000000001E-3</c:v>
                </c:pt>
                <c:pt idx="13">
                  <c:v>3.0000000000000001E-3</c:v>
                </c:pt>
                <c:pt idx="14">
                  <c:v>3.0000000000000001E-3</c:v>
                </c:pt>
                <c:pt idx="15">
                  <c:v>6.0000000000000001E-3</c:v>
                </c:pt>
                <c:pt idx="16">
                  <c:v>6.0000000000000001E-3</c:v>
                </c:pt>
                <c:pt idx="17">
                  <c:v>1.0999999999999999E-2</c:v>
                </c:pt>
                <c:pt idx="1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9-47B8-9FC1-7D22C01213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1140856016"/>
        <c:axId val="1140856432"/>
      </c:barChart>
      <c:catAx>
        <c:axId val="114085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t" anchorCtr="0"/>
          <a:lstStyle/>
          <a:p>
            <a:pPr>
              <a:defRPr sz="1200" b="0" i="0" u="none" strike="noStrike" kern="1200" cap="sm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140856432"/>
        <c:crosses val="autoZero"/>
        <c:auto val="1"/>
        <c:lblAlgn val="ctr"/>
        <c:lblOffset val="100"/>
        <c:tickLblSkip val="1"/>
        <c:noMultiLvlLbl val="0"/>
      </c:catAx>
      <c:valAx>
        <c:axId val="114085643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408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82561255700849"/>
          <c:y val="1.7573410183605104E-2"/>
          <c:w val="0.46532252746548713"/>
          <c:h val="0.69222967279627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позитивно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політики, депутати</c:v>
                </c:pt>
                <c:pt idx="1">
                  <c:v>уряд, міністри</c:v>
                </c:pt>
                <c:pt idx="2">
                  <c:v>експерти</c:v>
                </c:pt>
                <c:pt idx="3">
                  <c:v>медичні заклади (державні)</c:v>
                </c:pt>
                <c:pt idx="4">
                  <c:v>ЗМІ, інтернет</c:v>
                </c:pt>
                <c:pt idx="5">
                  <c:v>лікарі, медики</c:v>
                </c:pt>
                <c:pt idx="6">
                  <c:v>громадяни</c:v>
                </c:pt>
                <c:pt idx="7">
                  <c:v>програма Covax</c:v>
                </c:pt>
                <c:pt idx="8">
                  <c:v>компанії, що відповідають за доставку…</c:v>
                </c:pt>
                <c:pt idx="9">
                  <c:v>світові политики</c:v>
                </c:pt>
                <c:pt idx="10">
                  <c:v>UNISEF Ukraine</c:v>
                </c:pt>
                <c:pt idx="11">
                  <c:v>програма охорони здоров'я</c:v>
                </c:pt>
                <c:pt idx="12">
                  <c:v>науковці (досліджують штами та…</c:v>
                </c:pt>
                <c:pt idx="13">
                  <c:v>НАБУ (розслідування справи закупівель…</c:v>
                </c:pt>
                <c:pt idx="14">
                  <c:v>мобільні бригади медиків</c:v>
                </c:pt>
                <c:pt idx="15">
                  <c:v>комітет державних закупівель</c:v>
                </c:pt>
                <c:pt idx="16">
                  <c:v>ВООЗ</c:v>
                </c:pt>
                <c:pt idx="17">
                  <c:v>відповідальні по областях</c:v>
                </c:pt>
                <c:pt idx="18">
                  <c:v>виробник вакцин</c:v>
                </c:pt>
                <c:pt idx="19">
                  <c:v>Total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1">
                  <c:v>0.04</c:v>
                </c:pt>
                <c:pt idx="7">
                  <c:v>0.12</c:v>
                </c:pt>
                <c:pt idx="1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A-4549-9E9F-1F349ACDB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політики, депутати</c:v>
                </c:pt>
                <c:pt idx="1">
                  <c:v>уряд, міністри</c:v>
                </c:pt>
                <c:pt idx="2">
                  <c:v>експерти</c:v>
                </c:pt>
                <c:pt idx="3">
                  <c:v>медичні заклади (державні)</c:v>
                </c:pt>
                <c:pt idx="4">
                  <c:v>ЗМІ, інтернет</c:v>
                </c:pt>
                <c:pt idx="5">
                  <c:v>лікарі, медики</c:v>
                </c:pt>
                <c:pt idx="6">
                  <c:v>громадяни</c:v>
                </c:pt>
                <c:pt idx="7">
                  <c:v>програма Covax</c:v>
                </c:pt>
                <c:pt idx="8">
                  <c:v>компанії, що відповідають за доставку…</c:v>
                </c:pt>
                <c:pt idx="9">
                  <c:v>світові политики</c:v>
                </c:pt>
                <c:pt idx="10">
                  <c:v>UNISEF Ukraine</c:v>
                </c:pt>
                <c:pt idx="11">
                  <c:v>програма охорони здоров'я</c:v>
                </c:pt>
                <c:pt idx="12">
                  <c:v>науковці (досліджують штами та…</c:v>
                </c:pt>
                <c:pt idx="13">
                  <c:v>НАБУ (розслідування справи закупівель…</c:v>
                </c:pt>
                <c:pt idx="14">
                  <c:v>мобільні бригади медиків</c:v>
                </c:pt>
                <c:pt idx="15">
                  <c:v>комітет державних закупівель</c:v>
                </c:pt>
                <c:pt idx="16">
                  <c:v>ВООЗ</c:v>
                </c:pt>
                <c:pt idx="17">
                  <c:v>відповідальні по областях</c:v>
                </c:pt>
                <c:pt idx="18">
                  <c:v>виробник вакцин</c:v>
                </c:pt>
                <c:pt idx="19">
                  <c:v>Total</c:v>
                </c:pt>
              </c:strCache>
            </c:strRef>
          </c:cat>
          <c:val>
            <c:numRef>
              <c:f>Лист1!$C$2:$C$21</c:f>
              <c:numCache>
                <c:formatCode>0%</c:formatCode>
                <c:ptCount val="20"/>
                <c:pt idx="0">
                  <c:v>0.86</c:v>
                </c:pt>
                <c:pt idx="1">
                  <c:v>0.57999999999999996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</c:v>
                </c:pt>
                <c:pt idx="7">
                  <c:v>0.75</c:v>
                </c:pt>
                <c:pt idx="8">
                  <c:v>0.75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A-4549-9E9F-1F349ACDB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сумнівно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політики, депутати</c:v>
                </c:pt>
                <c:pt idx="1">
                  <c:v>уряд, міністри</c:v>
                </c:pt>
                <c:pt idx="2">
                  <c:v>експерти</c:v>
                </c:pt>
                <c:pt idx="3">
                  <c:v>медичні заклади (державні)</c:v>
                </c:pt>
                <c:pt idx="4">
                  <c:v>ЗМІ, інтернет</c:v>
                </c:pt>
                <c:pt idx="5">
                  <c:v>лікарі, медики</c:v>
                </c:pt>
                <c:pt idx="6">
                  <c:v>громадяни</c:v>
                </c:pt>
                <c:pt idx="7">
                  <c:v>програма Covax</c:v>
                </c:pt>
                <c:pt idx="8">
                  <c:v>компанії, що відповідають за доставку…</c:v>
                </c:pt>
                <c:pt idx="9">
                  <c:v>світові политики</c:v>
                </c:pt>
                <c:pt idx="10">
                  <c:v>UNISEF Ukraine</c:v>
                </c:pt>
                <c:pt idx="11">
                  <c:v>програма охорони здоров'я</c:v>
                </c:pt>
                <c:pt idx="12">
                  <c:v>науковці (досліджують штами та…</c:v>
                </c:pt>
                <c:pt idx="13">
                  <c:v>НАБУ (розслідування справи закупівель…</c:v>
                </c:pt>
                <c:pt idx="14">
                  <c:v>мобільні бригади медиків</c:v>
                </c:pt>
                <c:pt idx="15">
                  <c:v>комітет державних закупівель</c:v>
                </c:pt>
                <c:pt idx="16">
                  <c:v>ВООЗ</c:v>
                </c:pt>
                <c:pt idx="17">
                  <c:v>відповідальні по областях</c:v>
                </c:pt>
                <c:pt idx="18">
                  <c:v>виробник вакцин</c:v>
                </c:pt>
                <c:pt idx="19">
                  <c:v>Total</c:v>
                </c:pt>
              </c:strCache>
            </c:strRef>
          </c:cat>
          <c:val>
            <c:numRef>
              <c:f>Лист1!$D$2:$D$21</c:f>
              <c:numCache>
                <c:formatCode>0%</c:formatCode>
                <c:ptCount val="20"/>
                <c:pt idx="0">
                  <c:v>0.14000000000000001</c:v>
                </c:pt>
                <c:pt idx="1">
                  <c:v>0.28999999999999998</c:v>
                </c:pt>
                <c:pt idx="6">
                  <c:v>0.4</c:v>
                </c:pt>
                <c:pt idx="7">
                  <c:v>0.13</c:v>
                </c:pt>
                <c:pt idx="8">
                  <c:v>0.25</c:v>
                </c:pt>
                <c:pt idx="13">
                  <c:v>0.5</c:v>
                </c:pt>
                <c:pt idx="19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A-4549-9E9F-1F349ACDB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негативно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політики, депутати</c:v>
                </c:pt>
                <c:pt idx="1">
                  <c:v>уряд, міністри</c:v>
                </c:pt>
                <c:pt idx="2">
                  <c:v>експерти</c:v>
                </c:pt>
                <c:pt idx="3">
                  <c:v>медичні заклади (державні)</c:v>
                </c:pt>
                <c:pt idx="4">
                  <c:v>ЗМІ, інтернет</c:v>
                </c:pt>
                <c:pt idx="5">
                  <c:v>лікарі, медики</c:v>
                </c:pt>
                <c:pt idx="6">
                  <c:v>громадяни</c:v>
                </c:pt>
                <c:pt idx="7">
                  <c:v>програма Covax</c:v>
                </c:pt>
                <c:pt idx="8">
                  <c:v>компанії, що відповідають за доставку…</c:v>
                </c:pt>
                <c:pt idx="9">
                  <c:v>світові политики</c:v>
                </c:pt>
                <c:pt idx="10">
                  <c:v>UNISEF Ukraine</c:v>
                </c:pt>
                <c:pt idx="11">
                  <c:v>програма охорони здоров'я</c:v>
                </c:pt>
                <c:pt idx="12">
                  <c:v>науковці (досліджують штами та…</c:v>
                </c:pt>
                <c:pt idx="13">
                  <c:v>НАБУ (розслідування справи закупівель…</c:v>
                </c:pt>
                <c:pt idx="14">
                  <c:v>мобільні бригади медиків</c:v>
                </c:pt>
                <c:pt idx="15">
                  <c:v>комітет державних закупівель</c:v>
                </c:pt>
                <c:pt idx="16">
                  <c:v>ВООЗ</c:v>
                </c:pt>
                <c:pt idx="17">
                  <c:v>відповідальні по областях</c:v>
                </c:pt>
                <c:pt idx="18">
                  <c:v>виробник вакцин</c:v>
                </c:pt>
                <c:pt idx="19">
                  <c:v>Total</c:v>
                </c:pt>
              </c:strCache>
            </c:strRef>
          </c:cat>
          <c:val>
            <c:numRef>
              <c:f>Лист1!$E$2:$E$21</c:f>
              <c:numCache>
                <c:formatCode>0%</c:formatCode>
                <c:ptCount val="20"/>
                <c:pt idx="1">
                  <c:v>0.04</c:v>
                </c:pt>
                <c:pt idx="1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1-47B1-B5AC-B2508DB607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140839792"/>
        <c:axId val="1140859760"/>
      </c:barChart>
      <c:catAx>
        <c:axId val="114083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859760"/>
        <c:crosses val="autoZero"/>
        <c:auto val="1"/>
        <c:lblAlgn val="ctr"/>
        <c:lblOffset val="100"/>
        <c:noMultiLvlLbl val="0"/>
      </c:catAx>
      <c:valAx>
        <c:axId val="11408597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839792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14906837058743"/>
          <c:y val="0.83530725588635946"/>
          <c:w val="0.73447640167788553"/>
          <c:h val="6.4239592630831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9A4CE-B844-4E72-9274-EF7D9786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99293-CAEE-44AC-9EE4-BD956EA7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21853-9A19-4C21-89EE-ABD4819B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438C2-9109-4FCF-94DB-972398C4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AB037-3336-4777-9707-313A50F0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23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F87B-8EEC-4230-938A-E5D8CA85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7C70C5-5B0F-48A2-96F5-45474C49D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5E402-57E3-458B-8E7F-316F345C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EC4F1-E7B7-4AC0-83E2-D0083BE5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D1806-88A6-40A4-BCFF-A2DAEEE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22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FE4AC2-D589-4393-AF7A-0DD261305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0E7C1A-F9CA-40F5-AB4C-B51AF517C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9773E-DD27-40F2-A9EA-80CBA304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23129-71CC-4EDF-839B-DF203F16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E5986-9A3C-4F58-8C92-E3A4FBAE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4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25AE6-4EEB-488E-9A88-7F208223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18F86-EF64-4099-99AD-1972C167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C17AA-7AB5-4AB5-BA48-4A36ED09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57B6A-E6AA-483D-9D9A-920A08D5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18E7B-495E-4D25-978D-8FBF8AE8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90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DDF89-2F5C-4CDB-83B8-9641145D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4E838A-449E-47F9-9E5C-D9DBF193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3A880-740D-411E-B55E-BF7A1ED0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D5674-350A-4390-BC8F-ED86B9E9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D43DF-94C1-4E08-9474-3EB46FA2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414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68EC1-DD00-4255-B5F3-CD77D21B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3399A-E872-45CF-9069-74E08F850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746D8-ACD9-49FF-8441-F58E9D021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175862-B161-4066-9B9F-E629B513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301CCE-66B0-428A-8912-6DC578DD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D5FB5-892C-4C7D-8DEF-5136EC4C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383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BE36-AE1E-40CC-8EFA-C2D2CA0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F829E-5E75-40DA-BDBA-BDC1EBD54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50BFA-2629-4905-A13D-FECD17B3F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466475-C0D2-4FA7-853D-C6ACC1751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53FD66-31A3-4C77-8BE5-AE295ABF4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C5F218-16C9-4B59-8367-6AE35818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B7074-0259-4BCD-9B68-F89E8EBD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B2C08D-D9D3-46FA-95F7-AC7F6131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33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CF56-A621-4719-92B9-D292A70D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98FC7E-E408-4A95-B39E-6C9A3182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E37E79-14F8-406F-B844-65B80E51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FD6E6D-58DB-4C0F-8104-5BF655E5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73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B18E99-437B-4EBF-8F5F-F13DBECE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316084-E19C-4A7F-8D62-FDE73BDC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F850C-6AFF-4B17-B991-1CFB93D7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321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5E5AC-55E4-4762-8B7E-F1FB7566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46953-9617-4DB2-91E9-4BD9A327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6DCE2-D0B5-430C-96E8-CEC3EF92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B04F6-3032-4906-8AE4-1AC13E58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C523D-B212-4239-9E7A-15CC4DCF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56BC8-4584-4400-A44A-CB560689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1D8FB-0FE6-4E68-8C4A-816F2080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421894-C135-4046-9FD2-A3ACA78B7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A56C4-0464-4060-9CA5-089EBEEC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3AABD-446B-4F84-88AD-48C4DC8A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5B1CA-82FF-48C9-BE5D-3C68936F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C90F-99AB-4FAC-A4A1-249C1BDE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63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78EDB-81C8-4022-B1B3-4443E742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48947F-7869-49C6-BE3E-5C9A57EB4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6F26F-0585-4B34-9FF0-E6AD8CF96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8F24-FCE8-46F2-B528-B0FA845C2A12}" type="datetimeFigureOut">
              <a:rPr lang="ru-UA" smtClean="0"/>
              <a:t>03/22/2021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007C4-0361-41AF-9A7D-43663464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37F99-D324-4F42-87E3-43F22E37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D6CA-22DA-41A7-BE13-A23E674417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2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hart" Target="../charts/chart26.xml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chart" Target="../charts/chart28.xml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emf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1F11-015B-4833-887C-8488BDD6D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932" y="1315106"/>
            <a:ext cx="8486068" cy="2387600"/>
          </a:xfrm>
        </p:spPr>
        <p:txBody>
          <a:bodyPr/>
          <a:lstStyle/>
          <a:p>
            <a:r>
              <a:rPr lang="ru-UA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UA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UA" sz="1800" b="0" i="0" u="none" strike="noStrike" baseline="0" dirty="0">
                <a:latin typeface="Tahoma" panose="020B0604030504040204" pitchFamily="34" charset="0"/>
              </a:rPr>
              <a:t/>
            </a:r>
            <a:br>
              <a:rPr lang="ru-UA" sz="1800" b="0" i="0" u="none" strike="noStrike" baseline="0" dirty="0">
                <a:latin typeface="Tahoma" panose="020B0604030504040204" pitchFamily="34" charset="0"/>
              </a:rPr>
            </a:b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МОНІТОРИНГ </a:t>
            </a:r>
            <a:b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ПОЛІТИЧНИХ НОВИН</a:t>
            </a:r>
            <a:endParaRPr lang="ru-UA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5213D-A97D-4BF8-923A-A2846356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229" y="3702706"/>
            <a:ext cx="7686960" cy="1655762"/>
          </a:xfrm>
        </p:spPr>
        <p:txBody>
          <a:bodyPr>
            <a:normAutofit fontScale="85000" lnSpcReduction="10000"/>
          </a:bodyPr>
          <a:lstStyle/>
          <a:p>
            <a:pPr algn="l"/>
            <a:endParaRPr lang="ru-UA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3100" b="1" i="0" u="none" strike="noStrike" baseline="0" dirty="0">
                <a:latin typeface="Tahoma" panose="020B0604030504040204" pitchFamily="34" charset="0"/>
              </a:rPr>
              <a:t>ОСНОВНІ РЕЗУЛЬТАТИ</a:t>
            </a:r>
          </a:p>
          <a:p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Академія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dirty="0" err="1">
                <a:latin typeface="Tahoma" panose="020B0604030504040204" pitchFamily="34" charset="0"/>
              </a:rPr>
              <a:t>у</a:t>
            </a:r>
            <a:r>
              <a:rPr lang="ru-RU" sz="2500" b="0" i="0" u="none" strike="noStrike" baseline="0" dirty="0" err="1" smtClean="0">
                <a:latin typeface="Tahoma" panose="020B0604030504040204" pitchFamily="34" charset="0"/>
              </a:rPr>
              <a:t>країнської</a:t>
            </a:r>
            <a:r>
              <a:rPr lang="ru-RU" sz="2500" b="0" i="0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2500" dirty="0" err="1">
                <a:latin typeface="Tahoma" panose="020B0604030504040204" pitchFamily="34" charset="0"/>
              </a:rPr>
              <a:t>п</a:t>
            </a:r>
            <a:r>
              <a:rPr lang="ru-RU" sz="2500" b="0" i="0" u="none" strike="noStrike" baseline="0" dirty="0" err="1" smtClean="0">
                <a:latin typeface="Tahoma" panose="020B0604030504040204" pitchFamily="34" charset="0"/>
              </a:rPr>
              <a:t>реси</a:t>
            </a:r>
            <a:r>
              <a:rPr lang="ru-RU" sz="2500" b="0" i="0" u="none" strike="noStrike" baseline="0" dirty="0" smtClean="0">
                <a:latin typeface="Tahoma" panose="020B0604030504040204" pitchFamily="34" charset="0"/>
              </a:rPr>
              <a:t> </a:t>
            </a:r>
            <a:endParaRPr lang="ru-RU" sz="2500" b="0" i="0" u="none" strike="noStrike" baseline="0" dirty="0">
              <a:latin typeface="Tahoma" panose="020B0604030504040204" pitchFamily="34" charset="0"/>
            </a:endParaRPr>
          </a:p>
          <a:p>
            <a:r>
              <a:rPr lang="ru-RU" sz="2500" b="0" i="0" u="none" strike="noStrike" baseline="0" dirty="0">
                <a:latin typeface="Tahoma" panose="020B0604030504040204" pitchFamily="34" charset="0"/>
              </a:rPr>
              <a:t>за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участі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співробітників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Інституту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соціології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НАН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України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 </a:t>
            </a:r>
            <a:endParaRPr lang="ru-UA" sz="25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FC840B-59A4-441E-AC28-74F0314B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373" y="753990"/>
            <a:ext cx="3028028" cy="920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511638-7B4A-4C75-9917-8C8D82B4C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8675" y="845207"/>
            <a:ext cx="1507790" cy="699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BD221-4D96-437F-9AE7-045DAD23EDC9}"/>
              </a:ext>
            </a:extLst>
          </p:cNvPr>
          <p:cNvSpPr txBox="1"/>
          <p:nvPr/>
        </p:nvSpPr>
        <p:spPr>
          <a:xfrm>
            <a:off x="7622594" y="604377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2021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395276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701" y="606902"/>
            <a:ext cx="2639262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ІНФОРМАЦІЙНИЙ ПОТІК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9376" y="1322464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ПІДГОТОВКА ДО ВАКЦИНАЦІЇ ПРОТИ КОРОНАВІРУСУ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DD1199-3B6D-475F-86BE-EF2B2EBD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241794"/>
              </p:ext>
            </p:extLst>
          </p:nvPr>
        </p:nvGraphicFramePr>
        <p:xfrm>
          <a:off x="127447" y="2290775"/>
          <a:ext cx="6568321" cy="450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12A66C7-B689-415E-B49F-B5C02D951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108647"/>
              </p:ext>
            </p:extLst>
          </p:nvPr>
        </p:nvGraphicFramePr>
        <p:xfrm>
          <a:off x="6053434" y="2457326"/>
          <a:ext cx="5479754" cy="404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3500310-6CA7-4960-A6A5-2FD6382FD6CE}"/>
              </a:ext>
            </a:extLst>
          </p:cNvPr>
          <p:cNvSpPr txBox="1"/>
          <p:nvPr/>
        </p:nvSpPr>
        <p:spPr>
          <a:xfrm>
            <a:off x="1888897" y="1976359"/>
            <a:ext cx="368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Увага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до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суб'єктів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вакцинації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endParaRPr lang="ru-UA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7402B5-4B38-485E-A100-8DFE046B3B69}"/>
              </a:ext>
            </a:extLst>
          </p:cNvPr>
          <p:cNvSpPr txBox="1"/>
          <p:nvPr/>
        </p:nvSpPr>
        <p:spPr>
          <a:xfrm>
            <a:off x="6615684" y="1976359"/>
            <a:ext cx="47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Оцінки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суб'єктів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вакцинації</a:t>
            </a: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в новинах </a:t>
            </a:r>
            <a:endParaRPr lang="ru-UA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8D66E-9F9A-4D6A-A577-254B8E8B5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455" y="4948755"/>
            <a:ext cx="2371725" cy="13289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5715C8-3AAE-488A-9A3D-4A514294AC88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48113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413" y="643191"/>
            <a:ext cx="224111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66245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ПОЛІТИЧНИХ ПОДІЙ В НОВИНАХ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7537756-FB0E-497C-83E3-0B0CFA86D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219343"/>
              </p:ext>
            </p:extLst>
          </p:nvPr>
        </p:nvGraphicFramePr>
        <p:xfrm>
          <a:off x="658812" y="1314607"/>
          <a:ext cx="10874375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CA53E18-C199-4C9D-8822-60D44D160ED0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310274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321" y="661961"/>
            <a:ext cx="224111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378184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ПОЛІТИЧНИХ ПОДІЙ В НОВИНАХ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97676F6-D68B-45C6-912B-AD792DEF8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881789"/>
              </p:ext>
            </p:extLst>
          </p:nvPr>
        </p:nvGraphicFramePr>
        <p:xfrm>
          <a:off x="2604989" y="1778294"/>
          <a:ext cx="8578748" cy="46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B08D77-90DF-446A-823A-EFCC447DFADC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263328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97676F6-D68B-45C6-912B-AD792DEF8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394387"/>
              </p:ext>
            </p:extLst>
          </p:nvPr>
        </p:nvGraphicFramePr>
        <p:xfrm>
          <a:off x="735012" y="966570"/>
          <a:ext cx="10874376" cy="639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271" y="632529"/>
            <a:ext cx="224111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92459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УЧАСНИКІВ ЗБРОЙНОГО КОНФЛІКТУ У НОВИНАХ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B3D3E-784F-468E-90F3-652E5D55F6EF}"/>
              </a:ext>
            </a:extLst>
          </p:cNvPr>
          <p:cNvSpPr txBox="1"/>
          <p:nvPr/>
        </p:nvSpPr>
        <p:spPr>
          <a:xfrm>
            <a:off x="9144000" y="331897"/>
            <a:ext cx="2513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4928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97676F6-D68B-45C6-912B-AD792DEF8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97944"/>
              </p:ext>
            </p:extLst>
          </p:nvPr>
        </p:nvGraphicFramePr>
        <p:xfrm>
          <a:off x="658812" y="1383327"/>
          <a:ext cx="11533187" cy="480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7796" y="594808"/>
            <a:ext cx="224111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198660"/>
            <a:ext cx="1087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УЧАСНИКІВ ЗБРОЙНОГО КОНФЛІКТУ У НОВИНАХ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E22C2-29C0-4FF8-9663-B5CC36311C81}"/>
              </a:ext>
            </a:extLst>
          </p:cNvPr>
          <p:cNvSpPr txBox="1"/>
          <p:nvPr/>
        </p:nvSpPr>
        <p:spPr>
          <a:xfrm>
            <a:off x="9144000" y="261774"/>
            <a:ext cx="250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8488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57DA08-5A7E-4F4D-BA14-5C305313D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b="2370"/>
          <a:stretch/>
        </p:blipFill>
        <p:spPr>
          <a:xfrm>
            <a:off x="1471899" y="1611250"/>
            <a:ext cx="7974026" cy="48429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318505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4821" y="518929"/>
            <a:ext cx="2241117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1114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В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I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ЙНА НА СХОД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I </a:t>
            </a:r>
            <a:endParaRPr lang="ru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43" y="564745"/>
            <a:ext cx="3398837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ПОДІЇ: Війна на Сході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30149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УЧАСНИКИ ЗБРОЙНОГО КОНФЛІКТУ : ОЦІНКИ*                       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1848A30-4E7F-4E02-922A-53CBF47D8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818332"/>
              </p:ext>
            </p:extLst>
          </p:nvPr>
        </p:nvGraphicFramePr>
        <p:xfrm>
          <a:off x="523081" y="1941630"/>
          <a:ext cx="10147300" cy="46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7A49E24F-9BC2-4AF5-A526-8809D6BE1A66}"/>
              </a:ext>
            </a:extLst>
          </p:cNvPr>
          <p:cNvSpPr txBox="1"/>
          <p:nvPr/>
        </p:nvSpPr>
        <p:spPr>
          <a:xfrm>
            <a:off x="658813" y="6260667"/>
            <a:ext cx="9875837" cy="63632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180975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Розподіл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позитивних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нейтральних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іронічних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оцінок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згадуваннях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учасника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збройного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конфлікту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UA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66C09-E21E-44E7-A950-87633A70C1AD}"/>
              </a:ext>
            </a:extLst>
          </p:cNvPr>
          <p:cNvSpPr txBox="1"/>
          <p:nvPr/>
        </p:nvSpPr>
        <p:spPr>
          <a:xfrm>
            <a:off x="2363923" y="1798125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0DD69-C131-400E-8355-250DBEB08822}"/>
              </a:ext>
            </a:extLst>
          </p:cNvPr>
          <p:cNvSpPr txBox="1"/>
          <p:nvPr/>
        </p:nvSpPr>
        <p:spPr>
          <a:xfrm>
            <a:off x="8006557" y="1793823"/>
            <a:ext cx="203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04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-</a:t>
            </a:r>
            <a:r>
              <a:rPr lang="uk-UA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09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uk-UA" sz="14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березня 2019</a:t>
            </a:r>
            <a:endParaRPr lang="ru-UA" sz="1400" dirty="0">
              <a:solidFill>
                <a:srgbClr val="002060"/>
              </a:solidFill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B2832F00-7667-47F0-92BD-6CC77D69A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22545"/>
              </p:ext>
            </p:extLst>
          </p:nvPr>
        </p:nvGraphicFramePr>
        <p:xfrm>
          <a:off x="6359189" y="1927240"/>
          <a:ext cx="10147300" cy="46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773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540211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349803"/>
            <a:ext cx="1087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МІЖНАРОДНИЙ КОНТЕКСТ ПОДІЙ </a:t>
            </a:r>
          </a:p>
          <a:p>
            <a:pPr algn="ctr"/>
            <a:r>
              <a:rPr lang="ru-RU" sz="1400" b="1" i="0" u="none" strike="noStrike" baseline="0" dirty="0" err="1">
                <a:solidFill>
                  <a:srgbClr val="FF0000"/>
                </a:solidFill>
                <a:latin typeface="Tahoma" panose="020B0604030504040204" pitchFamily="34" charset="0"/>
              </a:rPr>
              <a:t>лютий</a:t>
            </a:r>
            <a:r>
              <a:rPr lang="ru-RU" sz="1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 2021, </a:t>
            </a:r>
            <a:r>
              <a:rPr lang="ru-RU" sz="1400" b="1" i="0" u="none" strike="noStrike" baseline="0" dirty="0" err="1">
                <a:solidFill>
                  <a:srgbClr val="FF0000"/>
                </a:solidFill>
                <a:latin typeface="Tahoma" panose="020B0604030504040204" pitchFamily="34" charset="0"/>
              </a:rPr>
              <a:t>prіme-tіme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                      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1848A30-4E7F-4E02-922A-53CBF47D8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376921"/>
              </p:ext>
            </p:extLst>
          </p:nvPr>
        </p:nvGraphicFramePr>
        <p:xfrm>
          <a:off x="3381376" y="1928145"/>
          <a:ext cx="10346530" cy="462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7A49E24F-9BC2-4AF5-A526-8809D6BE1A66}"/>
              </a:ext>
            </a:extLst>
          </p:cNvPr>
          <p:cNvSpPr txBox="1"/>
          <p:nvPr/>
        </p:nvSpPr>
        <p:spPr>
          <a:xfrm>
            <a:off x="658813" y="6260667"/>
            <a:ext cx="9875837" cy="63632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180975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Розподіл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позитивних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нейтральних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іронічних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оцінок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згадуваннях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учасника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збройного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конфлікту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UA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DE66B-DD03-423F-BCD6-FD0F5DE9873B}"/>
              </a:ext>
            </a:extLst>
          </p:cNvPr>
          <p:cNvSpPr txBox="1"/>
          <p:nvPr/>
        </p:nvSpPr>
        <p:spPr>
          <a:xfrm>
            <a:off x="678657" y="5031143"/>
            <a:ext cx="2248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endParaRPr lang="ru-RU" sz="1400" b="1" i="0" u="none" strike="noStrike" baseline="0" dirty="0">
              <a:latin typeface="Tahoma" panose="020B0604030504040204" pitchFamily="34" charset="0"/>
            </a:endParaRP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15-20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= 623 </a:t>
            </a: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11-16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2019 = 549 </a:t>
            </a: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05-10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2018 = 531 </a:t>
            </a:r>
            <a:endParaRPr lang="ru-UA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6A4CC-23AA-4018-B835-3A5D195D4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2217550"/>
            <a:ext cx="2722563" cy="14356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EC579B-CD4D-46A9-BE06-56099B72D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4" y="2173551"/>
            <a:ext cx="2722563" cy="15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554961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7306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ТОЧКИ ЗОРУ НА ПОДІЇ В УКРАЇНІ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4159A-9A27-4DCD-8854-BC7D1FA81428}"/>
              </a:ext>
            </a:extLst>
          </p:cNvPr>
          <p:cNvSpPr txBox="1"/>
          <p:nvPr/>
        </p:nvSpPr>
        <p:spPr>
          <a:xfrm>
            <a:off x="2139030" y="1707612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11-16 лютого 2019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13D97-AD37-4FE9-9264-2BD69340490E}"/>
              </a:ext>
            </a:extLst>
          </p:cNvPr>
          <p:cNvSpPr txBox="1"/>
          <p:nvPr/>
        </p:nvSpPr>
        <p:spPr>
          <a:xfrm>
            <a:off x="7743825" y="1719135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15-20 лютого 2021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3FBD41-E9B5-46C9-9EFA-5AC4ACAE7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690096"/>
              </p:ext>
            </p:extLst>
          </p:nvPr>
        </p:nvGraphicFramePr>
        <p:xfrm>
          <a:off x="658813" y="1940985"/>
          <a:ext cx="5067300" cy="41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7AF7A48-D7D4-411D-9BA9-E0BD3CAFFFAE}"/>
              </a:ext>
            </a:extLst>
          </p:cNvPr>
          <p:cNvSpPr txBox="1"/>
          <p:nvPr/>
        </p:nvSpPr>
        <p:spPr>
          <a:xfrm>
            <a:off x="1236218" y="577748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N=549</a:t>
            </a:r>
            <a:endParaRPr lang="ru-UA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91B0651-2A4F-4142-AC99-54F26BF51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430351"/>
              </p:ext>
            </p:extLst>
          </p:nvPr>
        </p:nvGraphicFramePr>
        <p:xfrm>
          <a:off x="6220320" y="2015389"/>
          <a:ext cx="5067300" cy="41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58DC87D-6616-40D9-A16F-0C4490A706D1}"/>
              </a:ext>
            </a:extLst>
          </p:cNvPr>
          <p:cNvSpPr txBox="1"/>
          <p:nvPr/>
        </p:nvSpPr>
        <p:spPr>
          <a:xfrm>
            <a:off x="6761846" y="585188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N=623</a:t>
            </a:r>
            <a:endParaRPr lang="ru-UA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5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554961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7306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ТОЧКИ ЗОРУ НА ПОДІЇ В УКРАЇНІ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FC00B72-943B-4645-9E9C-A80EFEF53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747831"/>
              </p:ext>
            </p:extLst>
          </p:nvPr>
        </p:nvGraphicFramePr>
        <p:xfrm>
          <a:off x="658812" y="2291973"/>
          <a:ext cx="10874375" cy="37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33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C3ECF26-9197-495F-A58E-ED62DBAE1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-668"/>
          <a:stretch/>
        </p:blipFill>
        <p:spPr>
          <a:xfrm>
            <a:off x="412954" y="1102385"/>
            <a:ext cx="1640264" cy="110936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014315-1660-4131-92D7-96B09D87F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2"/>
          <a:stretch/>
        </p:blipFill>
        <p:spPr>
          <a:xfrm>
            <a:off x="412954" y="2531075"/>
            <a:ext cx="1644448" cy="10790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3F3931-72FD-40F1-AD18-81620136E5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52" t="1407" r="4744" b="2461"/>
          <a:stretch/>
        </p:blipFill>
        <p:spPr>
          <a:xfrm>
            <a:off x="956374" y="5002168"/>
            <a:ext cx="1803449" cy="10179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EF991E-61D2-4C59-A4B3-DA2ADB3685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90" r="8400"/>
          <a:stretch/>
        </p:blipFill>
        <p:spPr>
          <a:xfrm>
            <a:off x="412954" y="5858783"/>
            <a:ext cx="1445145" cy="999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4E5906-9A7F-42C8-BB36-314C4B3644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55" r="7355"/>
          <a:stretch/>
        </p:blipFill>
        <p:spPr>
          <a:xfrm>
            <a:off x="412954" y="4162237"/>
            <a:ext cx="1544886" cy="10179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EE1285-6594-4650-A856-488DD9C28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526" y="1798730"/>
            <a:ext cx="1652813" cy="873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0F56F9-3FC8-4DB1-8361-C72178B711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-3492"/>
          <a:stretch/>
        </p:blipFill>
        <p:spPr>
          <a:xfrm>
            <a:off x="1135526" y="3303394"/>
            <a:ext cx="1652813" cy="10390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63232-162F-4D9B-8042-1FAB8F52BA75}"/>
              </a:ext>
            </a:extLst>
          </p:cNvPr>
          <p:cNvSpPr txBox="1"/>
          <p:nvPr/>
        </p:nvSpPr>
        <p:spPr>
          <a:xfrm>
            <a:off x="3099577" y="2799868"/>
            <a:ext cx="8259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Здійснення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даного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дослідження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стало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можливим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завдяки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фінансовій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підтримці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Представництва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«Фонду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Фрідріха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Науманна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за </a:t>
            </a:r>
            <a:r>
              <a:rPr lang="ru-RU" sz="2000" dirty="0">
                <a:latin typeface="Tahoma" panose="020B0604030504040204" pitchFamily="34" charset="0"/>
              </a:rPr>
              <a:t>С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вободу</a:t>
            </a:r>
            <a:r>
              <a:rPr lang="ru-RU" sz="2000" dirty="0" smtClean="0">
                <a:latin typeface="Tahoma" panose="020B0604030504040204" pitchFamily="34" charset="0"/>
              </a:rPr>
              <a:t>»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в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Україні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та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Білорусі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в рамках </a:t>
            </a:r>
            <a:r>
              <a:rPr lang="ru-RU" sz="2000" b="0" i="0" u="none" strike="noStrike" baseline="0" dirty="0" err="1" smtClean="0">
                <a:latin typeface="Tahoma" panose="020B0604030504040204" pitchFamily="34" charset="0"/>
              </a:rPr>
              <a:t>проєкту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«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Моніторинг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новин»,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який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виконує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Академія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</a:rPr>
              <a:t>у</a:t>
            </a:r>
            <a:r>
              <a:rPr lang="ru-RU" sz="2000" b="0" i="0" u="none" strike="noStrike" baseline="0" dirty="0" err="1" smtClean="0">
                <a:latin typeface="Tahoma" panose="020B0604030504040204" pitchFamily="34" charset="0"/>
              </a:rPr>
              <a:t>країнської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</a:rPr>
              <a:t>п</a:t>
            </a:r>
            <a:r>
              <a:rPr lang="ru-RU" sz="2000" b="0" i="0" u="none" strike="noStrike" baseline="0" dirty="0" err="1" smtClean="0">
                <a:latin typeface="Tahoma" panose="020B0604030504040204" pitchFamily="34" charset="0"/>
              </a:rPr>
              <a:t>реси</a:t>
            </a:r>
            <a:r>
              <a:rPr lang="ru-RU" sz="2000" b="0" i="0" u="none" strike="noStrike" baseline="0" dirty="0" smtClean="0">
                <a:latin typeface="Tahoma" panose="020B0604030504040204" pitchFamily="34" charset="0"/>
              </a:rPr>
              <a:t> </a:t>
            </a:r>
            <a:endParaRPr lang="ru-RU" sz="2000" b="0" i="0" u="none" strike="noStrike" baseline="0" dirty="0">
              <a:latin typeface="Tahoma" panose="020B0604030504040204" pitchFamily="34" charset="0"/>
            </a:endParaRPr>
          </a:p>
          <a:p>
            <a:pPr algn="just"/>
            <a:endParaRPr lang="ru-RU" sz="2000" b="0" i="0" u="none" strike="noStrike" baseline="0" dirty="0">
              <a:latin typeface="Tahoma" panose="020B0604030504040204" pitchFamily="34" charset="0"/>
            </a:endParaRPr>
          </a:p>
          <a:p>
            <a:pPr algn="r"/>
            <a:r>
              <a:rPr lang="en-US" sz="2000" b="0" i="0" u="none" strike="noStrike" baseline="0" dirty="0" err="1">
                <a:latin typeface="Tahoma" panose="020B0604030504040204" pitchFamily="34" charset="0"/>
              </a:rPr>
              <a:t>Gefördert</a:t>
            </a:r>
            <a:r>
              <a:rPr lang="en-US" sz="2000" b="0" i="0" u="none" strike="noStrike" baseline="0" dirty="0">
                <a:latin typeface="Tahoma" panose="020B0604030504040204" pitchFamily="34" charset="0"/>
              </a:rPr>
              <a:t> dur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с</a:t>
            </a:r>
            <a:r>
              <a:rPr lang="en-US" sz="2000" b="0" i="0" u="none" strike="noStrike" baseline="0" dirty="0">
                <a:latin typeface="Tahoma" panose="020B0604030504040204" pitchFamily="34" charset="0"/>
              </a:rPr>
              <a:t>h die </a:t>
            </a:r>
            <a:r>
              <a:rPr lang="en-US" sz="2000" b="0" i="0" u="none" strike="noStrike" baseline="0" dirty="0" err="1">
                <a:latin typeface="Tahoma" panose="020B0604030504040204" pitchFamily="34" charset="0"/>
              </a:rPr>
              <a:t>Bundesrepublik</a:t>
            </a:r>
            <a:r>
              <a:rPr lang="en-US" sz="2000" b="0" i="0" u="none" strike="noStrike" baseline="0" dirty="0">
                <a:latin typeface="Tahoma" panose="020B0604030504040204" pitchFamily="34" charset="0"/>
              </a:rPr>
              <a:t> Deutschland </a:t>
            </a:r>
            <a:endParaRPr lang="uk-UA" sz="2000" b="0" i="0" u="none" strike="noStrike" baseline="0" dirty="0">
              <a:latin typeface="Tahoma" panose="020B0604030504040204" pitchFamily="34" charset="0"/>
            </a:endParaRPr>
          </a:p>
          <a:p>
            <a:pPr algn="r"/>
            <a:r>
              <a:rPr lang="ru-RU" sz="2000" b="0" i="0" u="none" strike="noStrike" baseline="0" dirty="0">
                <a:latin typeface="Tahoma" panose="020B0604030504040204" pitchFamily="34" charset="0"/>
              </a:rPr>
              <a:t>За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підтримки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Федеративної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Республіки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0" i="0" u="none" strike="noStrike" baseline="0" dirty="0" err="1">
                <a:latin typeface="Tahoma" panose="020B0604030504040204" pitchFamily="34" charset="0"/>
              </a:rPr>
              <a:t>Німеччина</a:t>
            </a:r>
            <a:endParaRPr lang="ru-UA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00B7E-FEE4-43AB-B0E9-C5B502F60534}"/>
              </a:ext>
            </a:extLst>
          </p:cNvPr>
          <p:cNvSpPr txBox="1"/>
          <p:nvPr/>
        </p:nvSpPr>
        <p:spPr>
          <a:xfrm>
            <a:off x="6457481" y="1622659"/>
            <a:ext cx="1874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</a:t>
            </a:r>
            <a:endParaRPr lang="ru-UA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2AF46-1D91-435E-A261-EA5C67B88E9E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62693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565948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27306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КОНТЕКСТ ОБГОВОРЕННЯ ПОДІЙ В УКРАЇНІ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4159A-9A27-4DCD-8854-BC7D1FA81428}"/>
              </a:ext>
            </a:extLst>
          </p:cNvPr>
          <p:cNvSpPr txBox="1"/>
          <p:nvPr/>
        </p:nvSpPr>
        <p:spPr>
          <a:xfrm>
            <a:off x="2139030" y="1707612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11-16 лютого 2019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13D97-AD37-4FE9-9264-2BD69340490E}"/>
              </a:ext>
            </a:extLst>
          </p:cNvPr>
          <p:cNvSpPr txBox="1"/>
          <p:nvPr/>
        </p:nvSpPr>
        <p:spPr>
          <a:xfrm>
            <a:off x="7743825" y="1719135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15-20 лютого 2021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3FBD41-E9B5-46C9-9EFA-5AC4ACAE7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031136"/>
              </p:ext>
            </p:extLst>
          </p:nvPr>
        </p:nvGraphicFramePr>
        <p:xfrm>
          <a:off x="658812" y="1940985"/>
          <a:ext cx="5437187" cy="41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7AF7A48-D7D4-411D-9BA9-E0BD3CAFFFAE}"/>
              </a:ext>
            </a:extLst>
          </p:cNvPr>
          <p:cNvSpPr txBox="1"/>
          <p:nvPr/>
        </p:nvSpPr>
        <p:spPr>
          <a:xfrm>
            <a:off x="1236218" y="618018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N=549</a:t>
            </a:r>
            <a:endParaRPr lang="ru-UA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DC87D-6616-40D9-A16F-0C4490A706D1}"/>
              </a:ext>
            </a:extLst>
          </p:cNvPr>
          <p:cNvSpPr txBox="1"/>
          <p:nvPr/>
        </p:nvSpPr>
        <p:spPr>
          <a:xfrm>
            <a:off x="6780896" y="618018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N=623</a:t>
            </a:r>
            <a:endParaRPr lang="ru-UA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D296D39-FBB9-4F67-965C-0DE823E0E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317804"/>
              </p:ext>
            </p:extLst>
          </p:nvPr>
        </p:nvGraphicFramePr>
        <p:xfrm>
          <a:off x="6096001" y="1939615"/>
          <a:ext cx="5437187" cy="41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100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565948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403363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КОНТЕКСТ ОБГОВОРЕННЯ ПОДІЙ В УКРАЇНІ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795F98-4E37-47B1-99DF-5F00875D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4" y="2969341"/>
            <a:ext cx="10954352" cy="18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2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709" y="601512"/>
            <a:ext cx="1954871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199790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ХТО ОЦІНЮЄ/КОМЕНТУЄ ПОДІЇ В УКРАЇНІ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3FBD41-E9B5-46C9-9EFA-5AC4ACAE7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163418"/>
              </p:ext>
            </p:extLst>
          </p:nvPr>
        </p:nvGraphicFramePr>
        <p:xfrm>
          <a:off x="397801" y="1755385"/>
          <a:ext cx="6393523" cy="474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A964312-9CD7-4CFF-8865-C0B982BB1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373402"/>
              </p:ext>
            </p:extLst>
          </p:nvPr>
        </p:nvGraphicFramePr>
        <p:xfrm>
          <a:off x="7448549" y="1776879"/>
          <a:ext cx="3861727" cy="474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058681-81D5-44BA-AC88-A54FA43C459A}"/>
              </a:ext>
            </a:extLst>
          </p:cNvPr>
          <p:cNvSpPr txBox="1"/>
          <p:nvPr/>
        </p:nvSpPr>
        <p:spPr>
          <a:xfrm>
            <a:off x="4499635" y="1601496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15-20 лютого 2019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10F9F-95FA-4C70-A2BC-FA5AF80FB72F}"/>
              </a:ext>
            </a:extLst>
          </p:cNvPr>
          <p:cNvSpPr txBox="1"/>
          <p:nvPr/>
        </p:nvSpPr>
        <p:spPr>
          <a:xfrm>
            <a:off x="9182100" y="320160"/>
            <a:ext cx="250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0297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759" y="542048"/>
            <a:ext cx="1954871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ПОДІЇ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3122" y="1217682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ХТО ОЦІНЮЄ/КОМЕНТУЄ ПОДІЇ В УКРАЇНІ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3FBD41-E9B5-46C9-9EFA-5AC4ACAE7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77688"/>
              </p:ext>
            </p:extLst>
          </p:nvPr>
        </p:nvGraphicFramePr>
        <p:xfrm>
          <a:off x="2152020" y="1904632"/>
          <a:ext cx="8136599" cy="474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399415-3648-47F0-A59D-7815DC5FE901}"/>
              </a:ext>
            </a:extLst>
          </p:cNvPr>
          <p:cNvSpPr txBox="1"/>
          <p:nvPr/>
        </p:nvSpPr>
        <p:spPr>
          <a:xfrm>
            <a:off x="4499635" y="1596855"/>
            <a:ext cx="318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>
                <a:latin typeface="Tahoma" panose="020B0604030504040204" pitchFamily="34" charset="0"/>
              </a:rPr>
              <a:t>05-10 лютого 2019 , 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pr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me-t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і</a:t>
            </a:r>
            <a:r>
              <a:rPr lang="en-US" sz="1400" b="1" i="0" u="none" strike="noStrike" baseline="0" dirty="0">
                <a:latin typeface="Tahoma" panose="020B0604030504040204" pitchFamily="34" charset="0"/>
              </a:rPr>
              <a:t>me 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325964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113970"/>
            <a:ext cx="1087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ПОЛІТИЧНІ ГРАВЦІ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90C90-32D3-4695-93DD-0C470D2E1D4E}"/>
              </a:ext>
            </a:extLst>
          </p:cNvPr>
          <p:cNvSpPr txBox="1"/>
          <p:nvPr/>
        </p:nvSpPr>
        <p:spPr>
          <a:xfrm>
            <a:off x="653123" y="5200068"/>
            <a:ext cx="6315076" cy="1169551"/>
          </a:xfrm>
          <a:prstGeom prst="rect">
            <a:avLst/>
          </a:prstGeom>
          <a:noFill/>
        </p:spPr>
        <p:txBody>
          <a:bodyPr wrap="square" numCol="3" spcCol="72000" rtlCol="0">
            <a:spAutoFit/>
          </a:bodyPr>
          <a:lstStyle/>
          <a:p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,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травень2014-1=786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травень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2014-2=779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вересень 2014-1=759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вересень 2014-2 = 701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5FF19-CBFE-4502-A9AF-10A35B424519}"/>
              </a:ext>
            </a:extLst>
          </p:cNvPr>
          <p:cNvSpPr txBox="1"/>
          <p:nvPr/>
        </p:nvSpPr>
        <p:spPr>
          <a:xfrm>
            <a:off x="2823050" y="5200067"/>
            <a:ext cx="19752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жовтень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2014 = 686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вересень 2015 = 636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червень 2016 = 645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лютий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2017 = 666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травень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2017 = 563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A4D74-9194-43CF-A4F3-A9C6345F8CDC}"/>
              </a:ext>
            </a:extLst>
          </p:cNvPr>
          <p:cNvSpPr txBox="1"/>
          <p:nvPr/>
        </p:nvSpPr>
        <p:spPr>
          <a:xfrm>
            <a:off x="4735431" y="5200067"/>
            <a:ext cx="19784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вересень 2017 = 571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лютий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2018 = 531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лютий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2019 = 549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березень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2019 = 592 </a:t>
            </a:r>
          </a:p>
          <a:p>
            <a:r>
              <a:rPr lang="ru-RU" sz="1400" i="0" u="none" strike="noStrike" baseline="0" dirty="0" err="1">
                <a:latin typeface="Tahoma" panose="020B0604030504040204" pitchFamily="34" charset="0"/>
              </a:rPr>
              <a:t>лютий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2021 = 623</a:t>
            </a:r>
            <a:endParaRPr lang="ru-UA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282A8-323E-4865-976B-B712A74F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7" y="1483302"/>
            <a:ext cx="10405585" cy="36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1365217" y="1296103"/>
            <a:ext cx="5346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ПОЛІТИЧНИХ ІНСТИТУТІВ*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873" y="557516"/>
            <a:ext cx="2043707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498F5-103B-4439-9C39-1F4840217D08}"/>
              </a:ext>
            </a:extLst>
          </p:cNvPr>
          <p:cNvSpPr txBox="1"/>
          <p:nvPr/>
        </p:nvSpPr>
        <p:spPr>
          <a:xfrm>
            <a:off x="664502" y="5263427"/>
            <a:ext cx="24844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, </a:t>
            </a:r>
            <a:endParaRPr lang="ru-RU" sz="1400" b="0" i="0" u="none" strike="noStrike" baseline="0" dirty="0">
              <a:latin typeface="Tahoma" panose="020B0604030504040204" pitchFamily="34" charset="0"/>
            </a:endParaRP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15-20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2021 = 623 </a:t>
            </a: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11-16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2019 = 549 </a:t>
            </a: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05-10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2018 = 531 </a:t>
            </a:r>
            <a:endParaRPr lang="ru-UA" sz="14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E83DA45-A62E-4FF5-AC85-BAF2C73D6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244495"/>
              </p:ext>
            </p:extLst>
          </p:nvPr>
        </p:nvGraphicFramePr>
        <p:xfrm>
          <a:off x="1738347" y="1693036"/>
          <a:ext cx="9370880" cy="45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35F82DA-0668-4194-A753-639222840ADE}"/>
              </a:ext>
            </a:extLst>
          </p:cNvPr>
          <p:cNvSpPr txBox="1"/>
          <p:nvPr/>
        </p:nvSpPr>
        <p:spPr>
          <a:xfrm>
            <a:off x="4038385" y="6268923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i="0" u="none" strike="noStrike" baseline="0" dirty="0">
                <a:latin typeface="Tahoma" panose="020B0604030504040204" pitchFamily="34" charset="0"/>
              </a:rPr>
              <a:t>* %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повідомлень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зі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згадуванням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інститути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</a:t>
            </a:r>
            <a:endParaRPr lang="ru-UA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FB65-5112-4D13-8132-9DA2CA5AD44E}"/>
              </a:ext>
            </a:extLst>
          </p:cNvPr>
          <p:cNvSpPr txBox="1"/>
          <p:nvPr/>
        </p:nvSpPr>
        <p:spPr>
          <a:xfrm>
            <a:off x="6640489" y="1342269"/>
            <a:ext cx="3780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Лютий 2018 – лютий 2021,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prime-time</a:t>
            </a:r>
            <a:endParaRPr lang="ru-UA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3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3087090" y="1356953"/>
            <a:ext cx="626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ОЦІНКИ ПОЛІТИЧНИХ ПАРТІЙ ТА ФРАКЦІЙ*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773" y="635052"/>
            <a:ext cx="2173948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F82DA-0668-4194-A753-639222840ADE}"/>
              </a:ext>
            </a:extLst>
          </p:cNvPr>
          <p:cNvSpPr txBox="1"/>
          <p:nvPr/>
        </p:nvSpPr>
        <p:spPr>
          <a:xfrm>
            <a:off x="651373" y="6035863"/>
            <a:ext cx="874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%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повідомлень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з позитивно-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нейтральними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та негативно-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іронічними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згадуваннями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endParaRPr lang="en-US" sz="1200" b="0" i="0" u="none" strike="noStrike" baseline="0" dirty="0">
              <a:latin typeface="Tahoma" panose="020B0604030504040204" pitchFamily="34" charset="0"/>
            </a:endParaRPr>
          </a:p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про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партії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та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політичні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сили</a:t>
            </a:r>
            <a:endParaRPr lang="ru-UA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9C028-FC00-4C2E-86D9-9C0BAEB40A17}"/>
              </a:ext>
            </a:extLst>
          </p:cNvPr>
          <p:cNvSpPr txBox="1"/>
          <p:nvPr/>
        </p:nvSpPr>
        <p:spPr>
          <a:xfrm>
            <a:off x="9144000" y="36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C9A1FC-9D73-46AB-999A-6B730034A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7" r="18246"/>
          <a:stretch/>
        </p:blipFill>
        <p:spPr>
          <a:xfrm>
            <a:off x="7238998" y="2021576"/>
            <a:ext cx="4229101" cy="37899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D5B1F-CF8F-4311-8AFB-761E17BF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7" y="2021577"/>
            <a:ext cx="6347304" cy="37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3010519" y="1500625"/>
            <a:ext cx="626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ОЦІНКИ ПОЛІТИЧНИХ ПАРТІЙ ТА ФРАКЦІЙ*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7248" y="639755"/>
            <a:ext cx="2173948" cy="32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498F5-103B-4439-9C39-1F4840217D08}"/>
              </a:ext>
            </a:extLst>
          </p:cNvPr>
          <p:cNvSpPr txBox="1"/>
          <p:nvPr/>
        </p:nvSpPr>
        <p:spPr>
          <a:xfrm>
            <a:off x="5035799" y="1919719"/>
            <a:ext cx="22159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endParaRPr lang="ru-RU" sz="1400" b="0" i="0" u="none" strike="noStrike" baseline="0" dirty="0"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F82DA-0668-4194-A753-639222840ADE}"/>
              </a:ext>
            </a:extLst>
          </p:cNvPr>
          <p:cNvSpPr txBox="1"/>
          <p:nvPr/>
        </p:nvSpPr>
        <p:spPr>
          <a:xfrm>
            <a:off x="662486" y="5695052"/>
            <a:ext cx="874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%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повідомлень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з позитивно-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нейтральними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та негативно-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іронічними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згадуваннями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endParaRPr lang="en-US" sz="1200" b="0" i="0" u="none" strike="noStrike" baseline="0" dirty="0">
              <a:latin typeface="Tahoma" panose="020B0604030504040204" pitchFamily="34" charset="0"/>
            </a:endParaRPr>
          </a:p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про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партії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та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політичні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сили</a:t>
            </a:r>
            <a:endParaRPr lang="ru-UA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FB65-5112-4D13-8132-9DA2CA5AD44E}"/>
              </a:ext>
            </a:extLst>
          </p:cNvPr>
          <p:cNvSpPr txBox="1"/>
          <p:nvPr/>
        </p:nvSpPr>
        <p:spPr>
          <a:xfrm>
            <a:off x="5464256" y="221979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лютий 2021,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N=623</a:t>
            </a:r>
            <a:endParaRPr lang="ru-U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9C028-FC00-4C2E-86D9-9C0BAEB40A17}"/>
              </a:ext>
            </a:extLst>
          </p:cNvPr>
          <p:cNvSpPr txBox="1"/>
          <p:nvPr/>
        </p:nvSpPr>
        <p:spPr>
          <a:xfrm>
            <a:off x="9144000" y="3319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C96F55D-73E7-4423-A0AA-AB6556FEE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21116"/>
              </p:ext>
            </p:extLst>
          </p:nvPr>
        </p:nvGraphicFramePr>
        <p:xfrm>
          <a:off x="662486" y="3000855"/>
          <a:ext cx="10874380" cy="22751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3719">
                  <a:extLst>
                    <a:ext uri="{9D8B030D-6E8A-4147-A177-3AD203B41FA5}">
                      <a16:colId xmlns:a16="http://schemas.microsoft.com/office/drawing/2014/main" val="2355688124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741232012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4106733811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4283805324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918675418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968962767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2116753602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654205302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004605945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363840153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195141419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374822919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4261799477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085269709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406980165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2083409659"/>
                    </a:ext>
                  </a:extLst>
                </a:gridCol>
                <a:gridCol w="480100">
                  <a:extLst>
                    <a:ext uri="{9D8B030D-6E8A-4147-A177-3AD203B41FA5}">
                      <a16:colId xmlns:a16="http://schemas.microsoft.com/office/drawing/2014/main" val="1174399455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val="3367236814"/>
                    </a:ext>
                  </a:extLst>
                </a:gridCol>
                <a:gridCol w="669276">
                  <a:extLst>
                    <a:ext uri="{9D8B030D-6E8A-4147-A177-3AD203B41FA5}">
                      <a16:colId xmlns:a16="http://schemas.microsoft.com/office/drawing/2014/main" val="3519068095"/>
                    </a:ext>
                  </a:extLst>
                </a:gridCol>
                <a:gridCol w="543719">
                  <a:extLst>
                    <a:ext uri="{9D8B030D-6E8A-4147-A177-3AD203B41FA5}">
                      <a16:colId xmlns:a16="http://schemas.microsoft.com/office/drawing/2014/main" val="1892475195"/>
                    </a:ext>
                  </a:extLst>
                </a:gridCol>
              </a:tblGrid>
              <a:tr h="1443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ОПЖЗ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Слуга Народу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Європейська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Солідарність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Голос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Батьківщина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Монобільшість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Інші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комітети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Опозиція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цілому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Партія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«За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майбутнє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Тимчасові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слідчі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групи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ВР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Фонд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Р.Ахметова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Влада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Довіра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Позафракційні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Партія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Шарія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 «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Кримська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солідарність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 «Русич»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Громадська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мережа «Опора»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Комітет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питань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здоров’я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нації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медичної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допомоги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Народний</a:t>
                      </a:r>
                      <a:r>
                        <a:rPr lang="ru-RU" sz="12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фронт</a:t>
                      </a:r>
                      <a:endParaRPr lang="ru-RU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vert="vert2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09974"/>
                  </a:ext>
                </a:extLst>
              </a:tr>
              <a:tr h="499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3,69%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3,37%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3,37%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2,89%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1,77%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1,28%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1,61%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0,64%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0,64%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0,64%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0,16%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extLst>
                  <a:ext uri="{0D108BD9-81ED-4DB2-BD59-A6C34878D82A}">
                    <a16:rowId xmlns:a16="http://schemas.microsoft.com/office/drawing/2014/main" val="4018095436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0,96%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0,48%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0,80%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0,48%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0,16%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UA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UA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15" marR="8215" marT="8215" marB="0"/>
                </a:tc>
                <a:extLst>
                  <a:ext uri="{0D108BD9-81ED-4DB2-BD59-A6C34878D82A}">
                    <a16:rowId xmlns:a16="http://schemas.microsoft.com/office/drawing/2014/main" val="291406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9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7939696" y="2612762"/>
            <a:ext cx="3286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ПОЛІТИЧНІ ПЕРСОНИ: </a:t>
            </a:r>
          </a:p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РЕЙТИНГ УВАГИ*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240" y="744532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F82DA-0668-4194-A753-639222840ADE}"/>
              </a:ext>
            </a:extLst>
          </p:cNvPr>
          <p:cNvSpPr txBox="1"/>
          <p:nvPr/>
        </p:nvSpPr>
        <p:spPr>
          <a:xfrm>
            <a:off x="7950546" y="4965160"/>
            <a:ext cx="3528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**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згадуються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більше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ніж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у 0,5 %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повідомлень</a:t>
            </a:r>
            <a:endParaRPr lang="ru-UA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FB65-5112-4D13-8132-9DA2CA5AD44E}"/>
              </a:ext>
            </a:extLst>
          </p:cNvPr>
          <p:cNvSpPr txBox="1"/>
          <p:nvPr/>
        </p:nvSpPr>
        <p:spPr>
          <a:xfrm>
            <a:off x="8833946" y="3318742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лютий 2021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N=623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ru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9C028-FC00-4C2E-86D9-9C0BAEB40A17}"/>
              </a:ext>
            </a:extLst>
          </p:cNvPr>
          <p:cNvSpPr txBox="1"/>
          <p:nvPr/>
        </p:nvSpPr>
        <p:spPr>
          <a:xfrm>
            <a:off x="9042400" y="370040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8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C97C-5673-4C52-8660-08F5D4B45AAC}"/>
              </a:ext>
            </a:extLst>
          </p:cNvPr>
          <p:cNvSpPr txBox="1"/>
          <p:nvPr/>
        </p:nvSpPr>
        <p:spPr>
          <a:xfrm>
            <a:off x="7950547" y="5485177"/>
            <a:ext cx="358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baseline="0" dirty="0">
                <a:latin typeface="Tahoma" panose="020B0604030504040204" pitchFamily="34" charset="0"/>
              </a:rPr>
              <a:t>*%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повідомлень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зі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згадуванням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політика</a:t>
            </a:r>
            <a:endParaRPr lang="ru-UA" sz="12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430B220-A312-4ADA-AB03-55E313CE7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858292"/>
              </p:ext>
            </p:extLst>
          </p:nvPr>
        </p:nvGraphicFramePr>
        <p:xfrm>
          <a:off x="712940" y="1195351"/>
          <a:ext cx="7124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03256-7457-402F-93D6-B213FF55A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736" y="6013995"/>
            <a:ext cx="850480" cy="4739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77D27B-5D6A-464C-8841-04367F966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36" y="5318058"/>
            <a:ext cx="850480" cy="4468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29DA13-0D8E-4111-9A73-64197E5A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736" y="4727247"/>
            <a:ext cx="856175" cy="4468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19B92D-F48F-4831-9D40-FF870F33D8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6379"/>
          <a:stretch/>
        </p:blipFill>
        <p:spPr>
          <a:xfrm>
            <a:off x="3832187" y="4085197"/>
            <a:ext cx="859155" cy="4468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885BD4-AEC2-48B5-BD70-AB8E44745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9559" y="3450565"/>
            <a:ext cx="856174" cy="45411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F3331C-A902-495F-9752-451872B4C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6824" y="2879100"/>
            <a:ext cx="856174" cy="47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D5381B-399A-4336-8131-7222A1661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5733" y="2306806"/>
            <a:ext cx="856175" cy="4769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5933E4-D8BD-44D6-87AD-01CDE6FCF6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1165" y="1773067"/>
            <a:ext cx="859155" cy="47690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01C669-319D-491D-BC97-41EB10682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7396" y="1517961"/>
            <a:ext cx="915655" cy="4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7837640" y="2610856"/>
            <a:ext cx="3286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ПОЛІТИЧНІ ПЕРСОНИ: </a:t>
            </a:r>
          </a:p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РЕЙТИНГ УВАГИ*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240" y="744532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F82DA-0668-4194-A753-639222840ADE}"/>
              </a:ext>
            </a:extLst>
          </p:cNvPr>
          <p:cNvSpPr txBox="1"/>
          <p:nvPr/>
        </p:nvSpPr>
        <p:spPr>
          <a:xfrm>
            <a:off x="7950546" y="4965160"/>
            <a:ext cx="3528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baseline="0" dirty="0">
                <a:latin typeface="Tahoma" panose="020B0604030504040204" pitchFamily="34" charset="0"/>
              </a:rPr>
              <a:t>**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згадуються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більше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ніж</a:t>
            </a:r>
            <a:r>
              <a:rPr lang="ru-RU" sz="1200" b="0" i="0" u="none" strike="noStrike" baseline="0" dirty="0">
                <a:latin typeface="Tahoma" panose="020B0604030504040204" pitchFamily="34" charset="0"/>
              </a:rPr>
              <a:t> у 0,5 % </a:t>
            </a:r>
            <a:r>
              <a:rPr lang="ru-RU" sz="1200" b="0" i="0" u="none" strike="noStrike" baseline="0" dirty="0" err="1">
                <a:latin typeface="Tahoma" panose="020B0604030504040204" pitchFamily="34" charset="0"/>
              </a:rPr>
              <a:t>повідомлень</a:t>
            </a:r>
            <a:endParaRPr lang="ru-UA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FB65-5112-4D13-8132-9DA2CA5AD44E}"/>
              </a:ext>
            </a:extLst>
          </p:cNvPr>
          <p:cNvSpPr txBox="1"/>
          <p:nvPr/>
        </p:nvSpPr>
        <p:spPr>
          <a:xfrm>
            <a:off x="8833946" y="3318742"/>
            <a:ext cx="1627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лютий 2019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549**</a:t>
            </a:r>
            <a:endParaRPr lang="ru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6C97C-5673-4C52-8660-08F5D4B45AAC}"/>
              </a:ext>
            </a:extLst>
          </p:cNvPr>
          <p:cNvSpPr txBox="1"/>
          <p:nvPr/>
        </p:nvSpPr>
        <p:spPr>
          <a:xfrm>
            <a:off x="7950547" y="5485177"/>
            <a:ext cx="358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baseline="0" dirty="0">
                <a:latin typeface="Tahoma" panose="020B0604030504040204" pitchFamily="34" charset="0"/>
              </a:rPr>
              <a:t>*%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повідомлень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зі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згадуванням</a:t>
            </a:r>
            <a:r>
              <a:rPr lang="ru-RU" sz="1200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200" i="0" u="none" strike="noStrike" baseline="0" dirty="0" err="1">
                <a:latin typeface="Tahoma" panose="020B0604030504040204" pitchFamily="34" charset="0"/>
              </a:rPr>
              <a:t>політика</a:t>
            </a:r>
            <a:endParaRPr lang="ru-UA" sz="12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430B220-A312-4ADA-AB03-55E313CE7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763089"/>
              </p:ext>
            </p:extLst>
          </p:nvPr>
        </p:nvGraphicFramePr>
        <p:xfrm>
          <a:off x="712940" y="1195351"/>
          <a:ext cx="7124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2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4F517-9C75-4EBC-A4E0-D345C251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01" y="1268802"/>
            <a:ext cx="10989767" cy="4351338"/>
          </a:xfrm>
        </p:spPr>
        <p:txBody>
          <a:bodyPr>
            <a:normAutofit/>
          </a:bodyPr>
          <a:lstStyle/>
          <a:p>
            <a:pPr marL="3048000" indent="-3048000">
              <a:lnSpc>
                <a:spcPct val="150000"/>
              </a:lnSpc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МЕТА ДОСЛІДЖЕННЯ: 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ВИЗНАЧЕННЯ СТАНУ Й ДИНАМІКИ ПОЛІТИЧНОГО ЗМІСТУ НОВИН УКРАЇНСЬКИХ ТЕЛЕКАНАЛІВ </a:t>
            </a:r>
          </a:p>
          <a:p>
            <a:pPr marL="3048000" indent="-3048000">
              <a:lnSpc>
                <a:spcPct val="150000"/>
              </a:lnSpc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ХВИЛІ МОНІТОРИНГУ ТЕЛЕНОВИН: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лютий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–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грудень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2021 </a:t>
            </a:r>
            <a:endParaRPr lang="uk-UA" sz="1800" i="0" u="none" strike="noStrike" baseline="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ВИБІРКА: </a:t>
            </a:r>
          </a:p>
          <a:p>
            <a:pPr marL="0" indent="0">
              <a:buNone/>
            </a:pPr>
            <a:r>
              <a:rPr lang="ru-UA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ru-RU" sz="1800" b="0" i="0" u="none" strike="noStrike" baseline="0" dirty="0">
              <a:latin typeface="Tahoma" panose="020B0604030504040204" pitchFamily="34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61037380-E21C-4E71-9E5A-0CBB92A7D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989"/>
              </p:ext>
            </p:extLst>
          </p:nvPr>
        </p:nvGraphicFramePr>
        <p:xfrm>
          <a:off x="1147916" y="3494499"/>
          <a:ext cx="525042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213">
                  <a:extLst>
                    <a:ext uri="{9D8B030D-6E8A-4147-A177-3AD203B41FA5}">
                      <a16:colId xmlns:a16="http://schemas.microsoft.com/office/drawing/2014/main" val="527613904"/>
                    </a:ext>
                  </a:extLst>
                </a:gridCol>
                <a:gridCol w="2625213">
                  <a:extLst>
                    <a:ext uri="{9D8B030D-6E8A-4147-A177-3AD203B41FA5}">
                      <a16:colId xmlns:a16="http://schemas.microsoft.com/office/drawing/2014/main" val="414760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</a:rPr>
                        <a:t>КАНАЛИ: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ПРОГРАМИ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НОВИН</a:t>
                      </a:r>
                      <a:endParaRPr lang="ru-UA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38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1+1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800" b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І</a:t>
                      </a:r>
                      <a:r>
                        <a:rPr lang="ru-RU" sz="1800" b="0" i="0" u="none" strike="noStrike" baseline="0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нтер</a:t>
                      </a:r>
                      <a:endParaRPr lang="ru-RU" sz="1800" b="0" i="0" u="none" strike="noStrike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5-й канал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ICTV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СТБ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Україна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UA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: Перший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ТСН/ 19:30 </a:t>
                      </a:r>
                    </a:p>
                    <a:p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Подробиці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20:00 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 новин/ 19:00 	</a:t>
                      </a:r>
                    </a:p>
                    <a:p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Факти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18:45 </a:t>
                      </a:r>
                    </a:p>
                    <a:p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Вікна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22:00 </a:t>
                      </a:r>
                    </a:p>
                    <a:p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Сьогодні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/19:00 </a:t>
                      </a:r>
                    </a:p>
                    <a:p>
                      <a:r>
                        <a:rPr lang="ru-R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Новини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21:00</a:t>
                      </a:r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1088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C01021-B4D1-4BB0-B13D-3C8B98EE74BA}"/>
              </a:ext>
            </a:extLst>
          </p:cNvPr>
          <p:cNvSpPr txBox="1"/>
          <p:nvPr/>
        </p:nvSpPr>
        <p:spPr>
          <a:xfrm>
            <a:off x="6587613" y="4685759"/>
            <a:ext cx="4955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i="0" u="none" strike="noStrike" baseline="0" dirty="0">
                <a:latin typeface="Tahoma" panose="020B0604030504040204" pitchFamily="34" charset="0"/>
              </a:rPr>
              <a:t>одна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програма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новин у день,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prіme-tіme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i="0" u="none" strike="noStrike" baseline="0" dirty="0">
                <a:latin typeface="Tahoma" panose="020B0604030504040204" pitchFamily="34" charset="0"/>
              </a:rPr>
              <a:t>один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тиждень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в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місяць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i="0" u="none" strike="noStrike" baseline="0" dirty="0">
                <a:latin typeface="Tahoma" panose="020B0604030504040204" pitchFamily="34" charset="0"/>
              </a:rPr>
              <a:t>15 – 20 лютого 2021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400" i="0" u="none" strike="noStrike" baseline="0" dirty="0">
                <a:latin typeface="Tahoma" panose="020B0604030504040204" pitchFamily="34" charset="0"/>
              </a:rPr>
              <a:t>42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випусків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новин/</a:t>
            </a:r>
            <a:r>
              <a:rPr lang="en-US" sz="14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727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повідомлення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/</a:t>
            </a:r>
            <a:r>
              <a:rPr lang="en-US" sz="14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90520 сек (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Україну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– 623</a:t>
            </a:r>
            <a:r>
              <a:rPr lang="uk-UA" sz="1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повідомлення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/80645 сек) </a:t>
            </a:r>
            <a:endParaRPr lang="ru-U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210BF-F7EB-462A-8E24-EA46F852A9AD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270670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1072546-F511-45B1-BC35-BE24D45B0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270973"/>
              </p:ext>
            </p:extLst>
          </p:nvPr>
        </p:nvGraphicFramePr>
        <p:xfrm>
          <a:off x="438330" y="1246940"/>
          <a:ext cx="8499312" cy="547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B3F796-D63B-4630-BF8F-005A610BB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713" y="4654243"/>
            <a:ext cx="1319084" cy="7450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3763470" y="1268216"/>
            <a:ext cx="4665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ПОЛІТИЧНІ ПЕРСОНИ: СИНХРОН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32" y="677817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FB65-5112-4D13-8132-9DA2CA5AD44E}"/>
              </a:ext>
            </a:extLst>
          </p:cNvPr>
          <p:cNvSpPr txBox="1"/>
          <p:nvPr/>
        </p:nvSpPr>
        <p:spPr>
          <a:xfrm>
            <a:off x="8937642" y="4498540"/>
            <a:ext cx="252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синхрон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відомих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політиків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, </a:t>
            </a:r>
          </a:p>
          <a:p>
            <a:r>
              <a:rPr lang="ru-RU" sz="1400" b="0" i="0" u="none" strike="noStrike" baseline="0" dirty="0" err="1">
                <a:latin typeface="Tahoma" panose="020B0604030504040204" pitchFamily="34" charset="0"/>
              </a:rPr>
              <a:t>понад</a:t>
            </a:r>
            <a:r>
              <a:rPr lang="ru-RU" sz="1400" b="0" i="0" u="none" strike="noStrike" baseline="0" dirty="0">
                <a:latin typeface="Tahoma" panose="020B0604030504040204" pitchFamily="34" charset="0"/>
              </a:rPr>
              <a:t> 30 сек n=4801 сек. </a:t>
            </a:r>
            <a:endParaRPr lang="ru-UA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E24CB-0A6C-499C-8B48-261AC8DD58B6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453109-A5E8-4AA7-9B73-721C39948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09" y="5682669"/>
            <a:ext cx="1368656" cy="7209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E77BDA-35C1-4D1A-8E82-8F2EC658D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209" y="5482156"/>
            <a:ext cx="1280205" cy="7226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F1BFE0-B908-4C20-B9C1-3FFD3FDB3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515" y="4461357"/>
            <a:ext cx="1213054" cy="684957"/>
          </a:xfrm>
          <a:prstGeom prst="rect">
            <a:avLst/>
          </a:prstGeom>
        </p:spPr>
      </p:pic>
      <p:pic>
        <p:nvPicPr>
          <p:cNvPr id="22" name="chart">
            <a:extLst>
              <a:ext uri="{FF2B5EF4-FFF2-40B4-BE49-F238E27FC236}">
                <a16:creationId xmlns:a16="http://schemas.microsoft.com/office/drawing/2014/main" id="{DFA174B8-3E72-4796-B7D1-5EF870D6B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8907" y="5245330"/>
            <a:ext cx="1234841" cy="6936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847A36-AADB-4DBA-AB57-48F97C7D84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3332" y="3037782"/>
            <a:ext cx="1161494" cy="643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07DA04-DC3E-4473-9B96-57B3B417E4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44" r="3030"/>
          <a:stretch/>
        </p:blipFill>
        <p:spPr>
          <a:xfrm>
            <a:off x="3963594" y="3440550"/>
            <a:ext cx="1085603" cy="68101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641B02-D1F6-465F-A28D-09474F38C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8855" y="2457095"/>
            <a:ext cx="1156407" cy="643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265DA5-5156-4220-BCD8-E7EA5A988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4685" y="1790493"/>
            <a:ext cx="1213054" cy="643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AF6D4C-1FE3-485D-86F5-AC9DEB4885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6405" y="3893150"/>
            <a:ext cx="1213054" cy="6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6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82CCFE7-7360-4A5C-8190-3C6D43178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41933"/>
              </p:ext>
            </p:extLst>
          </p:nvPr>
        </p:nvGraphicFramePr>
        <p:xfrm>
          <a:off x="569929" y="1016019"/>
          <a:ext cx="6095947" cy="529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D46E9A55-94E4-4E99-A5EA-83156D9FD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165368"/>
              </p:ext>
            </p:extLst>
          </p:nvPr>
        </p:nvGraphicFramePr>
        <p:xfrm>
          <a:off x="5732991" y="1100119"/>
          <a:ext cx="6095947" cy="529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1291197" y="1263344"/>
            <a:ext cx="969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ПРЕДСТАВНИКИ ПОЛІТИЧНИХ СИЛ: УВАГА*&amp; СИНХРОН **У НОВИНАХ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32" y="677817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ПОЛІТИЧНЕ ПОЛЕ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E24CB-0A6C-499C-8B48-261AC8DD58B6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CC166-4BF4-4720-8EAA-280E7D292932}"/>
              </a:ext>
            </a:extLst>
          </p:cNvPr>
          <p:cNvSpPr txBox="1"/>
          <p:nvPr/>
        </p:nvSpPr>
        <p:spPr>
          <a:xfrm>
            <a:off x="904568" y="6479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572D4-E01A-45F9-BD2A-E7FF42D8B489}"/>
              </a:ext>
            </a:extLst>
          </p:cNvPr>
          <p:cNvSpPr txBox="1"/>
          <p:nvPr/>
        </p:nvSpPr>
        <p:spPr>
          <a:xfrm>
            <a:off x="658813" y="6233237"/>
            <a:ext cx="8691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u="none" strike="noStrike" baseline="0" dirty="0">
                <a:latin typeface="Tahoma" panose="020B0604030504040204" pitchFamily="34" charset="0"/>
              </a:rPr>
              <a:t>**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Частка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(%)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синхрону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політика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в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обсягу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синхрону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всіх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представників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сил, “Демократична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опозиція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” =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Батькiвщина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,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Самопомiч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, РП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О.Ляшка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, Свобода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68008A-6586-4DF1-829E-96D46E25F955}"/>
              </a:ext>
            </a:extLst>
          </p:cNvPr>
          <p:cNvSpPr txBox="1"/>
          <p:nvPr/>
        </p:nvSpPr>
        <p:spPr>
          <a:xfrm>
            <a:off x="658813" y="6033182"/>
            <a:ext cx="5771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0" i="0" u="none" strike="noStrike" baseline="0" dirty="0">
                <a:latin typeface="Tahoma" panose="020B0604030504040204" pitchFamily="34" charset="0"/>
              </a:rPr>
              <a:t>*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Частка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(%)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уваги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до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політика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в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обсягу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уваги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до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всіх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представників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100" b="0" i="0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1100" b="0" i="0" u="none" strike="noStrike" baseline="0" dirty="0">
                <a:latin typeface="Tahoma" panose="020B0604030504040204" pitchFamily="34" charset="0"/>
              </a:rPr>
              <a:t> сил </a:t>
            </a:r>
            <a:endParaRPr lang="ru-UA" sz="1100" dirty="0"/>
          </a:p>
        </p:txBody>
      </p:sp>
    </p:spTree>
    <p:extLst>
      <p:ext uri="{BB962C8B-B14F-4D97-AF65-F5344CB8AC3E}">
        <p14:creationId xmlns:p14="http://schemas.microsoft.com/office/powerpoint/2010/main" val="3092881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B8539-65EA-46F6-BF9C-04A86E953B18}"/>
              </a:ext>
            </a:extLst>
          </p:cNvPr>
          <p:cNvSpPr txBox="1"/>
          <p:nvPr/>
        </p:nvSpPr>
        <p:spPr>
          <a:xfrm>
            <a:off x="2176585" y="1288384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ПРЕДСТАВНИКИ ПОЛІТИЧНИХ СИЛ: СИНХРОН У НОВИНАХ </a:t>
            </a:r>
            <a:endParaRPr lang="ru-UA" sz="2000" dirty="0">
              <a:solidFill>
                <a:srgbClr val="FF0000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32" y="677817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ПОЛІТИЧНЕ ПОЛЕ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E24CB-0A6C-499C-8B48-261AC8DD58B6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425DE6-5611-4459-A0AA-D95B6BC58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14" y="1795847"/>
            <a:ext cx="7700371" cy="43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BD0F7BE1-48EA-45DB-BE1E-EAFB06B8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32" y="677817"/>
            <a:ext cx="2173948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1400" b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ПОЛІТИЧНІ ГРАВЦІ</a:t>
            </a:r>
            <a:endParaRPr lang="ru-RU" sz="1400" b="1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E24CB-0A6C-499C-8B48-261AC8DD58B6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52D45-210C-40EE-BA23-1101177326FE}"/>
              </a:ext>
            </a:extLst>
          </p:cNvPr>
          <p:cNvSpPr txBox="1"/>
          <p:nvPr/>
        </p:nvSpPr>
        <p:spPr>
          <a:xfrm>
            <a:off x="2308247" y="1198549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ПРЕДСТАВНИКИ ПОЛІТИЧНИХ СИЛ: СИНХРОН У НОВИНАХ </a:t>
            </a:r>
            <a:endParaRPr lang="ru-UA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65295-F2C8-48AC-96D3-4EDEE8A60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25" y="1598659"/>
            <a:ext cx="8277749" cy="45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3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1F11-015B-4833-887C-8488BDD6D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931" y="1464280"/>
            <a:ext cx="8486068" cy="1220763"/>
          </a:xfrm>
        </p:spPr>
        <p:txBody>
          <a:bodyPr>
            <a:normAutofit fontScale="90000"/>
          </a:bodyPr>
          <a:lstStyle/>
          <a:p>
            <a:r>
              <a:rPr lang="ru-UA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UA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UA" sz="1800" b="0" i="0" u="none" strike="noStrike" baseline="0" dirty="0">
                <a:latin typeface="Tahoma" panose="020B0604030504040204" pitchFamily="34" charset="0"/>
              </a:rPr>
              <a:t/>
            </a:r>
            <a:br>
              <a:rPr lang="ru-UA" sz="1800" b="0" i="0" u="none" strike="noStrike" baseline="0" dirty="0">
                <a:latin typeface="Tahoma" panose="020B0604030504040204" pitchFamily="34" charset="0"/>
              </a:rPr>
            </a:b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МОНІТОРИНГ </a:t>
            </a:r>
            <a:b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r>
              <a:rPr lang="ru-RU" sz="4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ПОЛІТИЧНИХ НОВИН</a:t>
            </a:r>
            <a:endParaRPr lang="ru-UA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5213D-A97D-4BF8-923A-A2846356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004" y="2791520"/>
            <a:ext cx="7686960" cy="1541925"/>
          </a:xfrm>
        </p:spPr>
        <p:txBody>
          <a:bodyPr>
            <a:normAutofit fontScale="85000" lnSpcReduction="10000"/>
          </a:bodyPr>
          <a:lstStyle/>
          <a:p>
            <a:pPr algn="l"/>
            <a:endParaRPr lang="ru-UA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3100" b="1" i="0" u="none" strike="noStrike" baseline="0" dirty="0">
                <a:latin typeface="Tahoma" panose="020B0604030504040204" pitchFamily="34" charset="0"/>
              </a:rPr>
              <a:t>ОСНОВНІ РЕЗУЛЬТАТИ</a:t>
            </a:r>
          </a:p>
          <a:p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Академія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dirty="0" err="1">
                <a:latin typeface="Tahoma" panose="020B0604030504040204" pitchFamily="34" charset="0"/>
              </a:rPr>
              <a:t>у</a:t>
            </a:r>
            <a:r>
              <a:rPr lang="ru-RU" sz="2500" b="0" i="0" u="none" strike="noStrike" baseline="0" dirty="0" err="1" smtClean="0">
                <a:latin typeface="Tahoma" panose="020B0604030504040204" pitchFamily="34" charset="0"/>
              </a:rPr>
              <a:t>країнської</a:t>
            </a:r>
            <a:r>
              <a:rPr lang="ru-RU" sz="2500" b="0" i="0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2500" dirty="0" err="1">
                <a:latin typeface="Tahoma" panose="020B0604030504040204" pitchFamily="34" charset="0"/>
              </a:rPr>
              <a:t>п</a:t>
            </a:r>
            <a:r>
              <a:rPr lang="ru-RU" sz="2500" b="0" i="0" u="none" strike="noStrike" baseline="0" dirty="0" err="1" smtClean="0">
                <a:latin typeface="Tahoma" panose="020B0604030504040204" pitchFamily="34" charset="0"/>
              </a:rPr>
              <a:t>реси</a:t>
            </a:r>
            <a:r>
              <a:rPr lang="ru-RU" sz="2500" b="0" i="0" u="none" strike="noStrike" baseline="0" dirty="0" smtClean="0">
                <a:latin typeface="Tahoma" panose="020B0604030504040204" pitchFamily="34" charset="0"/>
              </a:rPr>
              <a:t> </a:t>
            </a:r>
            <a:endParaRPr lang="ru-RU" sz="2500" b="0" i="0" u="none" strike="noStrike" baseline="0" dirty="0">
              <a:latin typeface="Tahoma" panose="020B0604030504040204" pitchFamily="34" charset="0"/>
            </a:endParaRPr>
          </a:p>
          <a:p>
            <a:r>
              <a:rPr lang="ru-RU" sz="2500" b="0" i="0" u="none" strike="noStrike" baseline="0" dirty="0">
                <a:latin typeface="Tahoma" panose="020B0604030504040204" pitchFamily="34" charset="0"/>
              </a:rPr>
              <a:t>за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участі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співробітників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Інституту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соціології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НАН </a:t>
            </a:r>
            <a:r>
              <a:rPr lang="ru-RU" sz="2500" b="0" i="0" u="none" strike="noStrike" baseline="0" dirty="0" err="1">
                <a:latin typeface="Tahoma" panose="020B0604030504040204" pitchFamily="34" charset="0"/>
              </a:rPr>
              <a:t>України</a:t>
            </a:r>
            <a:r>
              <a:rPr lang="ru-RU" sz="2500" b="0" i="0" u="none" strike="noStrike" baseline="0" dirty="0">
                <a:latin typeface="Tahoma" panose="020B0604030504040204" pitchFamily="34" charset="0"/>
              </a:rPr>
              <a:t>  </a:t>
            </a:r>
            <a:endParaRPr lang="ru-UA" sz="25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FC840B-59A4-441E-AC28-74F0314B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373" y="753990"/>
            <a:ext cx="3028028" cy="920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511638-7B4A-4C75-9917-8C8D82B4C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8675" y="845207"/>
            <a:ext cx="1507790" cy="699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BD221-4D96-437F-9AE7-045DAD23EDC9}"/>
              </a:ext>
            </a:extLst>
          </p:cNvPr>
          <p:cNvSpPr txBox="1"/>
          <p:nvPr/>
        </p:nvSpPr>
        <p:spPr>
          <a:xfrm>
            <a:off x="7596946" y="64578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2021</a:t>
            </a:r>
            <a:endParaRPr lang="ru-UA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63232-162F-4D9B-8042-1FAB8F52BA75}"/>
              </a:ext>
            </a:extLst>
          </p:cNvPr>
          <p:cNvSpPr txBox="1"/>
          <p:nvPr/>
        </p:nvSpPr>
        <p:spPr>
          <a:xfrm>
            <a:off x="3761557" y="4703170"/>
            <a:ext cx="825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Здійснення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даного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дослідження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стало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можливим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завдяки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фінансовій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підтримці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Представництва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«Фонду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Фрідріха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Науманна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за </a:t>
            </a:r>
            <a:r>
              <a:rPr lang="ru-RU" sz="1400" i="1" dirty="0">
                <a:latin typeface="Tahoma" panose="020B0604030504040204" pitchFamily="34" charset="0"/>
              </a:rPr>
              <a:t>С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вободу</a:t>
            </a:r>
            <a:r>
              <a:rPr lang="ru-RU" sz="1400" i="1" dirty="0" smtClean="0">
                <a:latin typeface="Tahoma" panose="020B0604030504040204" pitchFamily="34" charset="0"/>
              </a:rPr>
              <a:t>»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в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Україні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та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Білорусі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в рамках </a:t>
            </a:r>
            <a:r>
              <a:rPr lang="ru-RU" sz="1400" b="0" i="1" u="none" strike="noStrike" baseline="0" dirty="0" err="1" smtClean="0">
                <a:latin typeface="Tahoma" panose="020B0604030504040204" pitchFamily="34" charset="0"/>
              </a:rPr>
              <a:t>проєкту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«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Моніторинг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новин»,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який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виконує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Академія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i="1" dirty="0" err="1">
                <a:latin typeface="Tahoma" panose="020B0604030504040204" pitchFamily="34" charset="0"/>
              </a:rPr>
              <a:t>у</a:t>
            </a:r>
            <a:r>
              <a:rPr lang="ru-RU" sz="1400" b="0" i="1" u="none" strike="noStrike" baseline="0" dirty="0" err="1" smtClean="0">
                <a:latin typeface="Tahoma" panose="020B0604030504040204" pitchFamily="34" charset="0"/>
              </a:rPr>
              <a:t>країнської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 </a:t>
            </a:r>
            <a:r>
              <a:rPr lang="ru-RU" sz="1400" i="1" dirty="0" err="1">
                <a:latin typeface="Tahoma" panose="020B0604030504040204" pitchFamily="34" charset="0"/>
              </a:rPr>
              <a:t>п</a:t>
            </a:r>
            <a:r>
              <a:rPr lang="ru-RU" sz="1400" b="0" i="1" u="none" strike="noStrike" baseline="0" dirty="0" err="1" smtClean="0">
                <a:latin typeface="Tahoma" panose="020B0604030504040204" pitchFamily="34" charset="0"/>
              </a:rPr>
              <a:t>реси</a:t>
            </a:r>
            <a:r>
              <a:rPr lang="ru-RU" sz="1400" b="0" i="1" u="none" strike="noStrike" baseline="0" dirty="0" smtClean="0">
                <a:latin typeface="Tahoma" panose="020B0604030504040204" pitchFamily="34" charset="0"/>
              </a:rPr>
              <a:t> </a:t>
            </a:r>
            <a:endParaRPr lang="ru-RU" sz="1400" b="0" i="1" u="none" strike="noStrike" baseline="0" dirty="0">
              <a:latin typeface="Tahoma" panose="020B0604030504040204" pitchFamily="34" charset="0"/>
            </a:endParaRPr>
          </a:p>
          <a:p>
            <a:pPr algn="just"/>
            <a:endParaRPr lang="ru-RU" sz="1400" b="0" i="1" u="none" strike="noStrike" baseline="0" dirty="0">
              <a:latin typeface="Tahoma" panose="020B0604030504040204" pitchFamily="34" charset="0"/>
            </a:endParaRPr>
          </a:p>
          <a:p>
            <a:pPr algn="r"/>
            <a:r>
              <a:rPr lang="en-US" sz="1400" b="0" i="1" u="none" strike="noStrike" baseline="0" dirty="0" err="1">
                <a:latin typeface="Tahoma" panose="020B0604030504040204" pitchFamily="34" charset="0"/>
              </a:rPr>
              <a:t>Gefördert</a:t>
            </a:r>
            <a:r>
              <a:rPr lang="en-US" sz="1400" b="0" i="1" u="none" strike="noStrike" baseline="0" dirty="0">
                <a:latin typeface="Tahoma" panose="020B0604030504040204" pitchFamily="34" charset="0"/>
              </a:rPr>
              <a:t> dur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с</a:t>
            </a:r>
            <a:r>
              <a:rPr lang="en-US" sz="1400" b="0" i="1" u="none" strike="noStrike" baseline="0" dirty="0">
                <a:latin typeface="Tahoma" panose="020B0604030504040204" pitchFamily="34" charset="0"/>
              </a:rPr>
              <a:t>h die </a:t>
            </a:r>
            <a:r>
              <a:rPr lang="en-US" sz="1400" b="0" i="1" u="none" strike="noStrike" baseline="0" dirty="0" err="1">
                <a:latin typeface="Tahoma" panose="020B0604030504040204" pitchFamily="34" charset="0"/>
              </a:rPr>
              <a:t>Bundesrepublik</a:t>
            </a:r>
            <a:r>
              <a:rPr lang="en-US" sz="1400" b="0" i="1" u="none" strike="noStrike" baseline="0" dirty="0">
                <a:latin typeface="Tahoma" panose="020B0604030504040204" pitchFamily="34" charset="0"/>
              </a:rPr>
              <a:t> Deutschland </a:t>
            </a:r>
            <a:endParaRPr lang="uk-UA" sz="1400" b="0" i="1" u="none" strike="noStrike" baseline="0" dirty="0">
              <a:latin typeface="Tahoma" panose="020B0604030504040204" pitchFamily="34" charset="0"/>
            </a:endParaRPr>
          </a:p>
          <a:p>
            <a:pPr algn="r"/>
            <a:r>
              <a:rPr lang="ru-RU" sz="1400" b="0" i="1" u="none" strike="noStrike" baseline="0" dirty="0">
                <a:latin typeface="Tahoma" panose="020B0604030504040204" pitchFamily="34" charset="0"/>
              </a:rPr>
              <a:t>За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підтримки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Федеративної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Республіки</a:t>
            </a:r>
            <a:r>
              <a:rPr lang="ru-RU" sz="1400" b="0" i="1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400" b="0" i="1" u="none" strike="noStrike" baseline="0" dirty="0" err="1">
                <a:latin typeface="Tahoma" panose="020B0604030504040204" pitchFamily="34" charset="0"/>
              </a:rPr>
              <a:t>Німеччина</a:t>
            </a:r>
            <a:endParaRPr lang="ru-UA" sz="1400" i="1" dirty="0"/>
          </a:p>
        </p:txBody>
      </p:sp>
    </p:spTree>
    <p:extLst>
      <p:ext uri="{BB962C8B-B14F-4D97-AF65-F5344CB8AC3E}">
        <p14:creationId xmlns:p14="http://schemas.microsoft.com/office/powerpoint/2010/main" val="12455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4F517-9C75-4EBC-A4E0-D345C251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182515"/>
            <a:ext cx="10874374" cy="3794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МЕТОДОЛОГІЯ</a:t>
            </a:r>
            <a:r>
              <a:rPr lang="ru-RU" sz="1800" b="1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ОСНОВНІ ПОКАЗНИКИ: </a:t>
            </a:r>
            <a:endParaRPr lang="ru-RU" sz="20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i="0" u="none" strike="noStrike" baseline="0" dirty="0" err="1">
                <a:latin typeface="Tahoma" panose="020B0604030504040204" pitchFamily="34" charset="0"/>
              </a:rPr>
              <a:t>ступінь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збалансованості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інтерпретації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подій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i="0" u="none" strike="noStrike" baseline="0" dirty="0">
                <a:latin typeface="Tahoma" panose="020B0604030504040204" pitchFamily="34" charset="0"/>
              </a:rPr>
              <a:t>рейтинг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уваги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до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суб’єктів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/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оцінки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політичних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суб’єктів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i="0" u="none" strike="noStrike" baseline="0" dirty="0">
                <a:latin typeface="Tahoma" panose="020B0604030504040204" pitchFamily="34" charset="0"/>
              </a:rPr>
              <a:t>доступ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політиків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до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новинного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ефіру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(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обсяг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синхрону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) </a:t>
            </a: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i="0" u="none" strike="noStrike" baseline="0" dirty="0">
                <a:latin typeface="Tahoma" panose="020B0604030504040204" pitchFamily="34" charset="0"/>
              </a:rPr>
              <a:t>типи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новинного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i="0" u="none" strike="noStrike" baseline="0" dirty="0" err="1">
                <a:latin typeface="Tahoma" panose="020B0604030504040204" pitchFamily="34" charset="0"/>
              </a:rPr>
              <a:t>віщання</a:t>
            </a:r>
            <a:r>
              <a:rPr lang="ru-RU" sz="180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МЕТОД:</a:t>
            </a:r>
            <a:r>
              <a:rPr lang="ru-RU" sz="1800" b="1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контент-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аналіз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аудіовізуальної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інформації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endParaRPr lang="ru-RU" sz="20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b="0" i="0" u="none" strike="noStrike" baseline="0" dirty="0">
                <a:latin typeface="Tahoma" panose="020B0604030504040204" pitchFamily="34" charset="0"/>
              </a:rPr>
              <a:t>Контент-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аналіз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здійснювався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6-ма операторами.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Коефіцієнт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надійності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методики: 85-95% (для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різних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категорій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аналізу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) </a:t>
            </a:r>
          </a:p>
          <a:p>
            <a:pPr marL="534988" indent="-26828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Цифрові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відеозаписи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програм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новин </a:t>
            </a:r>
            <a:r>
              <a:rPr lang="ru-RU" sz="1800" b="0" i="0" u="none" strike="noStrike" baseline="0" dirty="0" err="1">
                <a:latin typeface="Tahoma" panose="020B0604030504040204" pitchFamily="34" charset="0"/>
              </a:rPr>
              <a:t>здійснені</a:t>
            </a:r>
            <a:r>
              <a:rPr lang="ru-RU" sz="1800" b="0" i="0" u="none" strike="noStrike" baseline="0" dirty="0">
                <a:latin typeface="Tahoma" panose="020B0604030504040204" pitchFamily="34" charset="0"/>
              </a:rPr>
              <a:t> АУП </a:t>
            </a:r>
            <a:endParaRPr lang="ru-UA" sz="1800" b="0" i="0" u="none" strike="noStrike" baseline="0" dirty="0"/>
          </a:p>
          <a:p>
            <a:pPr marL="0" indent="0">
              <a:buNone/>
            </a:pPr>
            <a:endParaRPr lang="ru-RU" sz="1800" b="0" i="0" u="none" strike="noStrike" baseline="0" dirty="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DAEA1-DB08-4CBC-9E4A-D47C93E0F27F}"/>
              </a:ext>
            </a:extLst>
          </p:cNvPr>
          <p:cNvSpPr txBox="1"/>
          <p:nvPr/>
        </p:nvSpPr>
        <p:spPr>
          <a:xfrm>
            <a:off x="599982" y="5116357"/>
            <a:ext cx="1099271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lnSpc>
                <a:spcPts val="1600"/>
              </a:lnSpc>
            </a:pP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виконується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Академією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400" b="0" u="none" strike="noStrike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країнської</a:t>
            </a:r>
            <a:r>
              <a:rPr lang="ru-RU" sz="1400" b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b="0" u="none" strike="noStrike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реси</a:t>
            </a:r>
            <a:r>
              <a:rPr lang="ru-RU" sz="1400" b="0" u="none" strike="noStrike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участі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вчених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Інституту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соціології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НАН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2002 р.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Керівники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д.с.н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Наталія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Костенко і д.ф.н.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Валерій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Іванов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180975">
              <a:lnSpc>
                <a:spcPts val="1600"/>
              </a:lnSpc>
            </a:pPr>
            <a:endParaRPr lang="ru-RU" sz="1400" b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lnSpc>
                <a:spcPts val="1600"/>
              </a:lnSpc>
            </a:pP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Підтримка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даної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серії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досліджень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надана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Представництвом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"Фонду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Фрідріха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Науманна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Свободу" в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Україні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Білорусі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Gefördert</a:t>
            </a:r>
            <a:r>
              <a:rPr lang="en-US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dur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die </a:t>
            </a:r>
            <a:r>
              <a:rPr lang="en-US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Bundesrepublik</a:t>
            </a:r>
            <a:r>
              <a:rPr lang="en-US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Deutschland 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підтримки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Федеративної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Республіки</a:t>
            </a:r>
            <a:r>
              <a:rPr lang="ru-RU" sz="1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Німеччина</a:t>
            </a:r>
            <a:endParaRPr lang="ru-RU" sz="1400" b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F43A-EF2E-4C2E-92F7-57E64A69A6C3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49160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4F517-9C75-4EBC-A4E0-D345C251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383" y="1230030"/>
            <a:ext cx="8091873" cy="44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ДОСТОВІРНІСТЬ ІНФОРМАЦІЇ </a:t>
            </a:r>
            <a:r>
              <a:rPr lang="ru-RU" sz="2000" b="0" i="0" u="none" strike="noStrike" baseline="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9A996E-DD16-44B1-AB40-CE2715865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97"/>
          <a:stretch/>
        </p:blipFill>
        <p:spPr>
          <a:xfrm>
            <a:off x="658813" y="1734074"/>
            <a:ext cx="2146300" cy="1444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903064-91E4-49F8-B2A9-24CBC0D7E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61"/>
          <a:stretch/>
        </p:blipFill>
        <p:spPr>
          <a:xfrm>
            <a:off x="658813" y="3627827"/>
            <a:ext cx="2146300" cy="1444708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F5110D9-FECB-495E-A507-F95D0A64E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586143"/>
              </p:ext>
            </p:extLst>
          </p:nvPr>
        </p:nvGraphicFramePr>
        <p:xfrm>
          <a:off x="2884603" y="1597288"/>
          <a:ext cx="7624901" cy="488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B133F6F-3378-4159-BF69-1C117A647B74}"/>
              </a:ext>
            </a:extLst>
          </p:cNvPr>
          <p:cNvSpPr txBox="1"/>
          <p:nvPr/>
        </p:nvSpPr>
        <p:spPr>
          <a:xfrm>
            <a:off x="4486274" y="6344089"/>
            <a:ext cx="321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none" strike="noStrike" baseline="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Посилання</a:t>
            </a:r>
            <a:r>
              <a:rPr lang="ru-RU" sz="120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на </a:t>
            </a:r>
            <a:r>
              <a:rPr lang="ru-RU" sz="1200" u="none" strike="noStrike" baseline="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джерела</a:t>
            </a:r>
            <a:r>
              <a:rPr lang="ru-RU" sz="120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sz="1200" u="none" strike="noStrike" baseline="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інформації</a:t>
            </a:r>
            <a:r>
              <a:rPr lang="ru-RU" sz="120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endParaRPr lang="ru-U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0EE40-5F2A-4AC6-A509-AD6B051BF0C0}"/>
              </a:ext>
            </a:extLst>
          </p:cNvPr>
          <p:cNvSpPr txBox="1"/>
          <p:nvPr/>
        </p:nvSpPr>
        <p:spPr>
          <a:xfrm>
            <a:off x="597570" y="5528482"/>
            <a:ext cx="240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endParaRPr lang="ru-RU" sz="1400" b="1" i="0" u="none" strike="noStrike" baseline="0" dirty="0">
              <a:latin typeface="Tahoma" panose="020B0604030504040204" pitchFamily="34" charset="0"/>
            </a:endParaRP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15-20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2021 = 623 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04-09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березня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2019 = 592 </a:t>
            </a:r>
          </a:p>
          <a:p>
            <a:r>
              <a:rPr lang="en-US" sz="1400" i="0" u="none" strike="noStrike" baseline="0" dirty="0">
                <a:latin typeface="Tahoma" panose="020B0604030504040204" pitchFamily="34" charset="0"/>
              </a:rPr>
              <a:t>05-10 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лютого 2018 = 531 </a:t>
            </a:r>
            <a:endParaRPr lang="ru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B20AE-AC59-4FF9-84B5-A3B7361FD49D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187198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4F517-9C75-4EBC-A4E0-D345C251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910" y="624141"/>
            <a:ext cx="2604145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ІНФОРМАЦІЙНИЙ ПОТІК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72F6B2-3758-4A4F-8594-95929C677D2B}"/>
              </a:ext>
            </a:extLst>
          </p:cNvPr>
          <p:cNvSpPr txBox="1"/>
          <p:nvPr/>
        </p:nvSpPr>
        <p:spPr>
          <a:xfrm>
            <a:off x="672107" y="1368573"/>
            <a:ext cx="108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ГОЛОВНОЇ ТА ДОДАТКОВИХ ТЕМ ПОВІДОМЛЕННЯ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0F1042-2229-462C-BE71-876DE7DBBB3E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F63545-58BC-4F8D-B7AA-D7D57F78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4" y="1768683"/>
            <a:ext cx="7588092" cy="43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6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18" y="611514"/>
            <a:ext cx="255353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ІНФОРМАЦІЙНИЙ ПОТІК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587134-77A6-4014-84ED-A17FEE16DBD7}"/>
              </a:ext>
            </a:extLst>
          </p:cNvPr>
          <p:cNvSpPr txBox="1"/>
          <p:nvPr/>
        </p:nvSpPr>
        <p:spPr>
          <a:xfrm>
            <a:off x="5034457" y="1567495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pr</a:t>
            </a:r>
            <a:r>
              <a:rPr lang="ru-RU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і</a:t>
            </a:r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me-t</a:t>
            </a:r>
            <a:r>
              <a:rPr lang="ru-RU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і</a:t>
            </a:r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me </a:t>
            </a:r>
            <a:endParaRPr lang="ru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CAD97F-F9B3-4E72-99AC-240E57EAB16A}"/>
              </a:ext>
            </a:extLst>
          </p:cNvPr>
          <p:cNvSpPr txBox="1"/>
          <p:nvPr/>
        </p:nvSpPr>
        <p:spPr>
          <a:xfrm>
            <a:off x="599410" y="5533853"/>
            <a:ext cx="2475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Новини</a:t>
            </a:r>
            <a:r>
              <a:rPr lang="ru-RU" sz="1400" b="1" i="0" u="none" strike="noStrike" baseline="0" dirty="0">
                <a:latin typeface="Tahoma" panose="020B0604030504040204" pitchFamily="34" charset="0"/>
              </a:rPr>
              <a:t> про </a:t>
            </a:r>
            <a:r>
              <a:rPr lang="ru-RU" sz="1400" b="1" i="0" u="none" strike="noStrike" baseline="0" dirty="0" err="1">
                <a:latin typeface="Tahoma" panose="020B0604030504040204" pitchFamily="34" charset="0"/>
              </a:rPr>
              <a:t>Україну</a:t>
            </a:r>
            <a:endParaRPr lang="ru-RU" sz="1400" b="1" i="0" u="none" strike="noStrike" baseline="0" dirty="0">
              <a:latin typeface="Tahoma" panose="020B0604030504040204" pitchFamily="34" charset="0"/>
            </a:endParaRP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11-16 лютого 2019 = 623 04-09 </a:t>
            </a:r>
            <a:r>
              <a:rPr lang="ru-RU" sz="1400" i="0" u="none" strike="noStrike" baseline="0" dirty="0" err="1">
                <a:latin typeface="Tahoma" panose="020B0604030504040204" pitchFamily="34" charset="0"/>
              </a:rPr>
              <a:t>березня</a:t>
            </a:r>
            <a:r>
              <a:rPr lang="ru-RU" sz="1400" i="0" u="none" strike="noStrike" baseline="0" dirty="0">
                <a:latin typeface="Tahoma" panose="020B0604030504040204" pitchFamily="34" charset="0"/>
              </a:rPr>
              <a:t> 2019 = 592</a:t>
            </a:r>
          </a:p>
          <a:p>
            <a:r>
              <a:rPr lang="ru-RU" sz="1400" i="0" u="none" strike="noStrike" baseline="0" dirty="0">
                <a:latin typeface="Tahoma" panose="020B0604030504040204" pitchFamily="34" charset="0"/>
              </a:rPr>
              <a:t>11-16 лютого 2019 = 549 </a:t>
            </a:r>
            <a:endParaRPr lang="ru-UA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317767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УВАГА ДО БОРОТЬБИ З КОРУПЦІЄЮ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695AD18-F14D-4BF0-94B3-8706425F0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75567"/>
              </p:ext>
            </p:extLst>
          </p:nvPr>
        </p:nvGraphicFramePr>
        <p:xfrm>
          <a:off x="684963" y="1816374"/>
          <a:ext cx="6422567" cy="387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213E5F5-A96F-4A2B-8FF5-EB7368E15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83113"/>
              </p:ext>
            </p:extLst>
          </p:nvPr>
        </p:nvGraphicFramePr>
        <p:xfrm>
          <a:off x="7627222" y="1816374"/>
          <a:ext cx="3237434" cy="353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0118D9-E57B-4A1D-9C22-CEB3B0A0EF13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414123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209" y="627981"/>
            <a:ext cx="2686887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ІНФОРМАЦІЙНИЙ ПОТІК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587134-77A6-4014-84ED-A17FEE16DBD7}"/>
              </a:ext>
            </a:extLst>
          </p:cNvPr>
          <p:cNvSpPr txBox="1"/>
          <p:nvPr/>
        </p:nvSpPr>
        <p:spPr>
          <a:xfrm>
            <a:off x="5034457" y="1474669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pr</a:t>
            </a:r>
            <a:r>
              <a:rPr lang="ru-RU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і</a:t>
            </a:r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me-t</a:t>
            </a:r>
            <a:r>
              <a:rPr lang="ru-RU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і</a:t>
            </a:r>
            <a:r>
              <a:rPr lang="en-US" sz="1800" i="0" u="none" strike="noStrike" baseline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me </a:t>
            </a:r>
            <a:endParaRPr lang="ru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2" y="1249109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ВАКЦИНАЦІЯ НАСЕЛЕННЯ В УКРАЇНІ 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213E5F5-A96F-4A2B-8FF5-EB7368E15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709219"/>
              </p:ext>
            </p:extLst>
          </p:nvPr>
        </p:nvGraphicFramePr>
        <p:xfrm>
          <a:off x="7313492" y="2829385"/>
          <a:ext cx="3237434" cy="347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DD1199-3B6D-475F-86BE-EF2B2EBD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708711"/>
              </p:ext>
            </p:extLst>
          </p:nvPr>
        </p:nvGraphicFramePr>
        <p:xfrm>
          <a:off x="141141" y="1780737"/>
          <a:ext cx="7172351" cy="364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E67E7-E300-4B49-AC7E-F1FBEC470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216" y="1838308"/>
            <a:ext cx="1843972" cy="1030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442066-10E1-4AE9-9A80-CF8F8EA08D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92"/>
          <a:stretch/>
        </p:blipFill>
        <p:spPr>
          <a:xfrm>
            <a:off x="684962" y="5317958"/>
            <a:ext cx="2371059" cy="1325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F8F9DA-D3AE-4FE0-A585-5B835D4470AB}"/>
              </a:ext>
            </a:extLst>
          </p:cNvPr>
          <p:cNvSpPr txBox="1"/>
          <p:nvPr/>
        </p:nvSpPr>
        <p:spPr>
          <a:xfrm>
            <a:off x="3130610" y="5778924"/>
            <a:ext cx="267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КОНТЕКСТ ОБГОВОРЕННЯ ГОЛОВНОЇ ТЕМИ В НОВИНАХ </a:t>
            </a:r>
            <a:endParaRPr lang="ru-UA" sz="14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891F4-DF7F-4176-9AA7-DCBB05DFE884}"/>
              </a:ext>
            </a:extLst>
          </p:cNvPr>
          <p:cNvSpPr txBox="1"/>
          <p:nvPr/>
        </p:nvSpPr>
        <p:spPr>
          <a:xfrm>
            <a:off x="8153426" y="2201498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УВАГА ДО ТЕМИ </a:t>
            </a:r>
            <a:endParaRPr lang="ru-UA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FBA43-D94A-4514-B1FB-50AE728AE633}"/>
              </a:ext>
            </a:extLst>
          </p:cNvPr>
          <p:cNvSpPr txBox="1"/>
          <p:nvPr/>
        </p:nvSpPr>
        <p:spPr>
          <a:xfrm>
            <a:off x="9124455" y="370040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77854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F13A0-FBC1-4D01-B06D-C3446BB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0" y="370040"/>
            <a:ext cx="11353800" cy="530024"/>
          </a:xfrm>
        </p:spPr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МОНІТОРИНГ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ПОЛІТИЧНИХ НОВИН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uk-UA" sz="36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		</a:t>
            </a:r>
            <a:endParaRPr lang="ru-UA" sz="1600" dirty="0">
              <a:solidFill>
                <a:schemeClr val="bg1"/>
              </a:solidFill>
            </a:endParaRPr>
          </a:p>
        </p:txBody>
      </p:sp>
      <p:sp>
        <p:nvSpPr>
          <p:cNvPr id="52" name="Объект 3">
            <a:extLst>
              <a:ext uri="{FF2B5EF4-FFF2-40B4-BE49-F238E27FC236}">
                <a16:creationId xmlns:a16="http://schemas.microsoft.com/office/drawing/2014/main" id="{E0049A21-6D42-44DE-A0D4-05887933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368" y="542598"/>
            <a:ext cx="2620212" cy="329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ІНФОРМАЦІЙНИЙ ПОТІК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5FED6-EE14-49F5-9BFF-8B228D6ABE81}"/>
              </a:ext>
            </a:extLst>
          </p:cNvPr>
          <p:cNvSpPr txBox="1"/>
          <p:nvPr/>
        </p:nvSpPr>
        <p:spPr>
          <a:xfrm>
            <a:off x="658813" y="1323437"/>
            <a:ext cx="1087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ПІДГОТОВКА ДО ВАКЦИНАЦІЇ ПРОТИ КОРОНАВІРУСУ</a:t>
            </a:r>
            <a:endParaRPr lang="ru-UA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DD1199-3B6D-475F-86BE-EF2B2EBD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790934"/>
              </p:ext>
            </p:extLst>
          </p:nvPr>
        </p:nvGraphicFramePr>
        <p:xfrm>
          <a:off x="142995" y="2404988"/>
          <a:ext cx="7457574" cy="293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12A66C7-B689-415E-B49F-B5C02D951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590658"/>
              </p:ext>
            </p:extLst>
          </p:nvPr>
        </p:nvGraphicFramePr>
        <p:xfrm>
          <a:off x="5576318" y="3307674"/>
          <a:ext cx="6399486" cy="330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3500310-6CA7-4960-A6A5-2FD6382FD6CE}"/>
              </a:ext>
            </a:extLst>
          </p:cNvPr>
          <p:cNvSpPr txBox="1"/>
          <p:nvPr/>
        </p:nvSpPr>
        <p:spPr>
          <a:xfrm>
            <a:off x="1301234" y="1919203"/>
            <a:ext cx="514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ahoma" panose="020B0604030504040204" pitchFamily="34" charset="0"/>
              </a:rPr>
              <a:t>Увага до вакцин</a:t>
            </a:r>
            <a:endParaRPr lang="ru-UA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7402B5-4B38-485E-A100-8DFE046B3B69}"/>
              </a:ext>
            </a:extLst>
          </p:cNvPr>
          <p:cNvSpPr txBox="1"/>
          <p:nvPr/>
        </p:nvSpPr>
        <p:spPr>
          <a:xfrm>
            <a:off x="7860796" y="2781512"/>
            <a:ext cx="40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ahoma" panose="020B0604030504040204" pitchFamily="34" charset="0"/>
              </a:rPr>
              <a:t>Оцінки вакцин в новинах</a:t>
            </a:r>
            <a:endParaRPr lang="ru-UA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BA301-0979-46DB-A8E5-BD705EB52E97}"/>
              </a:ext>
            </a:extLst>
          </p:cNvPr>
          <p:cNvSpPr txBox="1"/>
          <p:nvPr/>
        </p:nvSpPr>
        <p:spPr>
          <a:xfrm>
            <a:off x="9124455" y="322415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15-20 </a:t>
            </a:r>
            <a:r>
              <a:rPr lang="uk-UA" sz="1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лютого 2021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3400822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1303</Words>
  <Application>Microsoft Office PowerPoint</Application>
  <PresentationFormat>Широкоэкранный</PresentationFormat>
  <Paragraphs>403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Wingdings</vt:lpstr>
      <vt:lpstr>Тема Office</vt:lpstr>
      <vt:lpstr>   МОНІТОРИНГ  ПОЛІТИЧНИХ НОВИН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МОНІТОРИНГ ПОЛІТИЧНИХ НОВИН   </vt:lpstr>
      <vt:lpstr>   МОНІТОРИНГ  ПОЛІТИЧНИХ НОВИН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політичних новин</dc:title>
  <dc:creator>rovena0409@gmail.com</dc:creator>
  <cp:lastModifiedBy>Юлия Рыцик</cp:lastModifiedBy>
  <cp:revision>158</cp:revision>
  <dcterms:created xsi:type="dcterms:W3CDTF">2021-03-09T09:39:10Z</dcterms:created>
  <dcterms:modified xsi:type="dcterms:W3CDTF">2021-03-22T08:09:28Z</dcterms:modified>
</cp:coreProperties>
</file>