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6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7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8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9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10.xml" ContentType="application/vnd.openxmlformats-officedocument.drawingml.chart+xml"/>
  <Override PartName="/ppt/charts/chart11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12.xml" ContentType="application/vnd.openxmlformats-officedocument.drawingml.chart+xml"/>
  <Override PartName="/ppt/charts/chart13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14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5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6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7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charts/chart18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charts/chart19.xml" ContentType="application/vnd.openxmlformats-officedocument.drawingml.chart+xml"/>
  <Override PartName="/ppt/charts/chart20.xml" ContentType="application/vnd.openxmlformats-officedocument.drawingml.chart+xml"/>
  <Override PartName="/ppt/charts/style14.xml" ContentType="application/vnd.ms-office.chartstyle+xml"/>
  <Override PartName="/ppt/charts/colors14.xml" ContentType="application/vnd.ms-office.chartcolorstyle+xml"/>
  <Override PartName="/ppt/charts/chart21.xml" ContentType="application/vnd.openxmlformats-officedocument.drawingml.chart+xml"/>
  <Override PartName="/ppt/charts/style15.xml" ContentType="application/vnd.ms-office.chartstyle+xml"/>
  <Override PartName="/ppt/charts/colors15.xml" ContentType="application/vnd.ms-office.chartcolorstyle+xml"/>
  <Override PartName="/ppt/charts/chart22.xml" ContentType="application/vnd.openxmlformats-officedocument.drawingml.chart+xml"/>
  <Override PartName="/ppt/charts/style16.xml" ContentType="application/vnd.ms-office.chartstyle+xml"/>
  <Override PartName="/ppt/charts/colors16.xml" ContentType="application/vnd.ms-office.chartcolorstyle+xml"/>
  <Override PartName="/ppt/charts/chart23.xml" ContentType="application/vnd.openxmlformats-officedocument.drawingml.chart+xml"/>
  <Override PartName="/ppt/charts/style17.xml" ContentType="application/vnd.ms-office.chartstyle+xml"/>
  <Override PartName="/ppt/charts/colors17.xml" ContentType="application/vnd.ms-office.chartcolorstyle+xml"/>
  <Override PartName="/ppt/charts/chart24.xml" ContentType="application/vnd.openxmlformats-officedocument.drawingml.chart+xml"/>
  <Override PartName="/ppt/charts/style18.xml" ContentType="application/vnd.ms-office.chartstyle+xml"/>
  <Override PartName="/ppt/charts/colors18.xml" ContentType="application/vnd.ms-office.chartcolorstyle+xml"/>
  <Override PartName="/ppt/charts/chart25.xml" ContentType="application/vnd.openxmlformats-officedocument.drawingml.chart+xml"/>
  <Override PartName="/ppt/charts/style19.xml" ContentType="application/vnd.ms-office.chartstyle+xml"/>
  <Override PartName="/ppt/charts/colors19.xml" ContentType="application/vnd.ms-office.chartcolorstyle+xml"/>
  <Override PartName="/ppt/charts/chart26.xml" ContentType="application/vnd.openxmlformats-officedocument.drawingml.chart+xml"/>
  <Override PartName="/ppt/charts/style20.xml" ContentType="application/vnd.ms-office.chartstyle+xml"/>
  <Override PartName="/ppt/charts/colors20.xml" ContentType="application/vnd.ms-office.chartcolorstyle+xml"/>
  <Override PartName="/ppt/charts/chart27.xml" ContentType="application/vnd.openxmlformats-officedocument.drawingml.chart+xml"/>
  <Override PartName="/ppt/charts/style21.xml" ContentType="application/vnd.ms-office.chartstyle+xml"/>
  <Override PartName="/ppt/charts/colors21.xml" ContentType="application/vnd.ms-office.chartcolorstyle+xml"/>
  <Override PartName="/ppt/charts/chart28.xml" ContentType="application/vnd.openxmlformats-officedocument.drawingml.chart+xml"/>
  <Override PartName="/ppt/charts/style22.xml" ContentType="application/vnd.ms-office.chartstyle+xml"/>
  <Override PartName="/ppt/charts/colors22.xml" ContentType="application/vnd.ms-office.chartcolorstyle+xml"/>
  <Override PartName="/ppt/charts/chart29.xml" ContentType="application/vnd.openxmlformats-officedocument.drawingml.chart+xml"/>
  <Override PartName="/ppt/charts/style23.xml" ContentType="application/vnd.ms-office.chartstyle+xml"/>
  <Override PartName="/ppt/charts/colors23.xml" ContentType="application/vnd.ms-office.chartcolorstyle+xml"/>
  <Override PartName="/ppt/charts/chart30.xml" ContentType="application/vnd.openxmlformats-officedocument.drawingml.chart+xml"/>
  <Override PartName="/ppt/charts/style24.xml" ContentType="application/vnd.ms-office.chartstyle+xml"/>
  <Override PartName="/ppt/charts/colors24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91" r:id="rId20"/>
    <p:sldId id="274" r:id="rId21"/>
    <p:sldId id="289" r:id="rId22"/>
    <p:sldId id="275" r:id="rId23"/>
    <p:sldId id="276" r:id="rId24"/>
    <p:sldId id="277" r:id="rId25"/>
    <p:sldId id="278" r:id="rId26"/>
    <p:sldId id="279" r:id="rId27"/>
    <p:sldId id="280" r:id="rId28"/>
    <p:sldId id="281" r:id="rId29"/>
    <p:sldId id="282" r:id="rId30"/>
    <p:sldId id="287" r:id="rId31"/>
    <p:sldId id="288" r:id="rId32"/>
    <p:sldId id="285" r:id="rId33"/>
    <p:sldId id="286" r:id="rId34"/>
    <p:sldId id="292" r:id="rId35"/>
  </p:sldIdLst>
  <p:sldSz cx="12192000" cy="6858000"/>
  <p:notesSz cx="6858000" cy="9144000"/>
  <p:defaultTextStyle>
    <a:defPPr>
      <a:defRPr lang="ru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686" userDrawn="1">
          <p15:clr>
            <a:srgbClr val="A4A3A4"/>
          </p15:clr>
        </p15:guide>
        <p15:guide id="2" pos="7265" userDrawn="1">
          <p15:clr>
            <a:srgbClr val="A4A3A4"/>
          </p15:clr>
        </p15:guide>
        <p15:guide id="3" pos="415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B4B98B0-60AC-42C2-AFA5-B58CD77FA1E5}" styleName="Светлый стиль 1 — акцент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BC89EF96-8CEA-46FF-86C4-4CE0E7609802}" styleName="Светлый стиль 3 — акцент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73" d="100"/>
          <a:sy n="73" d="100"/>
        </p:scale>
        <p:origin x="582" y="54"/>
      </p:cViewPr>
      <p:guideLst>
        <p:guide orient="horz" pos="686"/>
        <p:guide pos="7265"/>
        <p:guide pos="415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1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2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3.xlsx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4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5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6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7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8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10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9.xlsx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10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1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11.xlsx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12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13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14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15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16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1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17.xlsx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_rels/chart1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18.xlsx"/></Relationships>
</file>

<file path=ppt/charts/_rels/chart2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19.xlsx"/><Relationship Id="rId2" Type="http://schemas.microsoft.com/office/2011/relationships/chartColorStyle" Target="colors14.xml"/><Relationship Id="rId1" Type="http://schemas.microsoft.com/office/2011/relationships/chartStyle" Target="style14.xml"/></Relationships>
</file>

<file path=ppt/charts/_rels/chart2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20.xlsx"/><Relationship Id="rId2" Type="http://schemas.microsoft.com/office/2011/relationships/chartColorStyle" Target="colors15.xml"/><Relationship Id="rId1" Type="http://schemas.microsoft.com/office/2011/relationships/chartStyle" Target="style15.xml"/></Relationships>
</file>

<file path=ppt/charts/_rels/chart2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21.xlsx"/><Relationship Id="rId2" Type="http://schemas.microsoft.com/office/2011/relationships/chartColorStyle" Target="colors16.xml"/><Relationship Id="rId1" Type="http://schemas.microsoft.com/office/2011/relationships/chartStyle" Target="style16.xml"/></Relationships>
</file>

<file path=ppt/charts/_rels/chart2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22.xlsx"/><Relationship Id="rId2" Type="http://schemas.microsoft.com/office/2011/relationships/chartColorStyle" Target="colors17.xml"/><Relationship Id="rId1" Type="http://schemas.microsoft.com/office/2011/relationships/chartStyle" Target="style17.xml"/></Relationships>
</file>

<file path=ppt/charts/_rels/chart2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23.xlsx"/><Relationship Id="rId2" Type="http://schemas.microsoft.com/office/2011/relationships/chartColorStyle" Target="colors18.xml"/><Relationship Id="rId1" Type="http://schemas.microsoft.com/office/2011/relationships/chartStyle" Target="style18.xml"/></Relationships>
</file>

<file path=ppt/charts/_rels/chart2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24.xlsx"/><Relationship Id="rId2" Type="http://schemas.microsoft.com/office/2011/relationships/chartColorStyle" Target="colors19.xml"/><Relationship Id="rId1" Type="http://schemas.microsoft.com/office/2011/relationships/chartStyle" Target="style19.xml"/></Relationships>
</file>

<file path=ppt/charts/_rels/chart2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25.xlsx"/><Relationship Id="rId2" Type="http://schemas.microsoft.com/office/2011/relationships/chartColorStyle" Target="colors20.xml"/><Relationship Id="rId1" Type="http://schemas.microsoft.com/office/2011/relationships/chartStyle" Target="style20.xml"/></Relationships>
</file>

<file path=ppt/charts/_rels/chart2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26.xlsx"/><Relationship Id="rId2" Type="http://schemas.microsoft.com/office/2011/relationships/chartColorStyle" Target="colors21.xml"/><Relationship Id="rId1" Type="http://schemas.microsoft.com/office/2011/relationships/chartStyle" Target="style21.xml"/></Relationships>
</file>

<file path=ppt/charts/_rels/chart2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27.xlsx"/><Relationship Id="rId2" Type="http://schemas.microsoft.com/office/2011/relationships/chartColorStyle" Target="colors22.xml"/><Relationship Id="rId1" Type="http://schemas.microsoft.com/office/2011/relationships/chartStyle" Target="style22.xml"/></Relationships>
</file>

<file path=ppt/charts/_rels/chart2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28.xlsx"/><Relationship Id="rId2" Type="http://schemas.microsoft.com/office/2011/relationships/chartColorStyle" Target="colors23.xml"/><Relationship Id="rId1" Type="http://schemas.microsoft.com/office/2011/relationships/chartStyle" Target="style23.xml"/></Relationships>
</file>

<file path=ppt/charts/_rels/chart3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29.xlsx"/><Relationship Id="rId2" Type="http://schemas.microsoft.com/office/2011/relationships/chartColorStyle" Target="colors24.xml"/><Relationship Id="rId1" Type="http://schemas.microsoft.com/office/2011/relationships/chartStyle" Target="style24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42977013242296147"/>
          <c:y val="8.7630219714199731E-4"/>
          <c:w val="0.54719408786569035"/>
          <c:h val="0.87333604049593283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лютий 21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dLbl>
              <c:idx val="1"/>
              <c:layout>
                <c:manualLayout>
                  <c:x val="-7.2658823366760182E-3"/>
                  <c:y val="2.5996351094843633E-3"/>
                </c:manualLayout>
              </c:layout>
              <c:tx>
                <c:rich>
                  <a:bodyPr/>
                  <a:lstStyle/>
                  <a:p>
                    <a:r>
                      <a:rPr lang="en-US" dirty="0"/>
                      <a:t> </a:t>
                    </a:r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1B-CAD3-479D-84D8-FC942D6C58C3}"/>
                </c:ext>
              </c:extLst>
            </c:dLbl>
            <c:dLbl>
              <c:idx val="3"/>
              <c:layout>
                <c:manualLayout>
                  <c:x val="-4.2092271928494858E-3"/>
                  <c:y val="-2.5996351094846491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18-CAD3-479D-84D8-FC942D6C58C3}"/>
                </c:ext>
              </c:extLst>
            </c:dLbl>
            <c:dLbl>
              <c:idx val="6"/>
              <c:layout>
                <c:manualLayout>
                  <c:x val="-5.1255324643390806E-3"/>
                  <c:y val="0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11-CAD3-479D-84D8-FC942D6C58C3}"/>
                </c:ext>
              </c:extLst>
            </c:dLbl>
            <c:dLbl>
              <c:idx val="7"/>
              <c:layout>
                <c:manualLayout>
                  <c:x val="-3.8440876275704812E-3"/>
                  <c:y val="-2.5996351094845537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E-CAD3-479D-84D8-FC942D6C58C3}"/>
                </c:ext>
              </c:extLst>
            </c:dLbl>
            <c:dLbl>
              <c:idx val="8"/>
              <c:layout>
                <c:manualLayout>
                  <c:x val="7.3875729488500335E-3"/>
                  <c:y val="-4.1340866451928949E-17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4-CAD3-479D-84D8-FC942D6C58C3}"/>
                </c:ext>
              </c:extLst>
            </c:dLbl>
            <c:dLbl>
              <c:idx val="9"/>
              <c:layout>
                <c:manualLayout>
                  <c:x val="-4.2092271928494858E-3"/>
                  <c:y val="-2.3829713220727814E-17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1C-CAD3-479D-84D8-FC942D6C58C3}"/>
                </c:ext>
              </c:extLst>
            </c:dLbl>
            <c:dLbl>
              <c:idx val="10"/>
              <c:layout>
                <c:manualLayout>
                  <c:x val="2.4005642751795619E-3"/>
                  <c:y val="2.2549275878804543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7-CAD3-479D-84D8-FC942D6C58C3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rgbClr val="002060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defRPr>
                </a:pPr>
                <a:endParaRPr lang="ru-RU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prstDash val="solid"/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Лист1!$A$2:$A$12</c:f>
              <c:strCache>
                <c:ptCount val="11"/>
                <c:pt idx="0">
                  <c:v>Російські агенства/ ЗМІ</c:v>
                </c:pt>
                <c:pt idx="1">
                  <c:v>Закордонні агенства</c:v>
                </c:pt>
                <c:pt idx="2">
                  <c:v>Невизначене джерело</c:v>
                </c:pt>
                <c:pt idx="3">
                  <c:v>Facebook, Twitter</c:v>
                </c:pt>
                <c:pt idx="4">
                  <c:v>Командири i бiйцi АТО</c:v>
                </c:pt>
                <c:pt idx="5">
                  <c:v>Прес-центри АТО, РНБОУ, iнформ. Спротив</c:v>
                </c:pt>
                <c:pt idx="6">
                  <c:v>Прес-центри партій і блоків</c:v>
                </c:pt>
                <c:pt idx="7">
                  <c:v>Українські агентства \ЗМІ</c:v>
                </c:pt>
                <c:pt idx="8">
                  <c:v>Джерело не назване</c:v>
                </c:pt>
                <c:pt idx="9">
                  <c:v>Офіційні джерела</c:v>
                </c:pt>
                <c:pt idx="10">
                  <c:v>Власний кореспондент</c:v>
                </c:pt>
              </c:strCache>
            </c:strRef>
          </c:cat>
          <c:val>
            <c:numRef>
              <c:f>Лист1!$B$2:$B$12</c:f>
              <c:numCache>
                <c:formatCode>0%</c:formatCode>
                <c:ptCount val="11"/>
                <c:pt idx="0">
                  <c:v>0.01</c:v>
                </c:pt>
                <c:pt idx="1">
                  <c:v>0.02</c:v>
                </c:pt>
                <c:pt idx="2">
                  <c:v>0.01</c:v>
                </c:pt>
                <c:pt idx="3">
                  <c:v>0.11</c:v>
                </c:pt>
                <c:pt idx="4">
                  <c:v>0.01</c:v>
                </c:pt>
                <c:pt idx="5">
                  <c:v>0.01</c:v>
                </c:pt>
                <c:pt idx="6">
                  <c:v>0.04</c:v>
                </c:pt>
                <c:pt idx="7">
                  <c:v>0.03</c:v>
                </c:pt>
                <c:pt idx="8">
                  <c:v>0.09</c:v>
                </c:pt>
                <c:pt idx="9">
                  <c:v>0.45</c:v>
                </c:pt>
                <c:pt idx="10">
                  <c:v>0.54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AD3-479D-84D8-FC942D6C58C3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березень 19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dLbl>
              <c:idx val="1"/>
              <c:layout>
                <c:manualLayout>
                  <c:x val="-5.6981769685071444E-3"/>
                  <c:y val="0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1A-CAD3-479D-84D8-FC942D6C58C3}"/>
                </c:ext>
              </c:extLst>
            </c:dLbl>
            <c:dLbl>
              <c:idx val="3"/>
              <c:layout>
                <c:manualLayout>
                  <c:x val="-4.107388064602242E-3"/>
                  <c:y val="0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17-CAD3-479D-84D8-FC942D6C58C3}"/>
                </c:ext>
              </c:extLst>
            </c:dLbl>
            <c:dLbl>
              <c:idx val="4"/>
              <c:layout>
                <c:manualLayout>
                  <c:x val="-5.675093432771173E-3"/>
                  <c:y val="0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15-CAD3-479D-84D8-FC942D6C58C3}"/>
                </c:ext>
              </c:extLst>
            </c:dLbl>
            <c:dLbl>
              <c:idx val="5"/>
              <c:layout>
                <c:manualLayout>
                  <c:x val="-5.411792995739355E-3"/>
                  <c:y val="0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13-CAD3-479D-84D8-FC942D6C58C3}"/>
                </c:ext>
              </c:extLst>
            </c:dLbl>
            <c:dLbl>
              <c:idx val="6"/>
              <c:layout>
                <c:manualLayout>
                  <c:x val="-5.6750934327711158E-3"/>
                  <c:y val="-2.5996351094846014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10-CAD3-479D-84D8-FC942D6C58C3}"/>
                </c:ext>
              </c:extLst>
            </c:dLbl>
            <c:dLbl>
              <c:idx val="7"/>
              <c:layout>
                <c:manualLayout>
                  <c:x val="-5.6750934327712303E-3"/>
                  <c:y val="-5.1992702189691074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D-CAD3-479D-84D8-FC942D6C58C3}"/>
                </c:ext>
              </c:extLst>
            </c:dLbl>
            <c:dLbl>
              <c:idx val="8"/>
              <c:layout>
                <c:manualLayout>
                  <c:x val="-8.8105041691088053E-3"/>
                  <c:y val="-2.3829713220727814E-17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B-CAD3-479D-84D8-FC942D6C58C3}"/>
                </c:ext>
              </c:extLst>
            </c:dLbl>
            <c:dLbl>
              <c:idx val="9"/>
              <c:layout>
                <c:manualLayout>
                  <c:x val="-1.073816456511968E-3"/>
                  <c:y val="0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9-CAD3-479D-84D8-FC942D6C58C3}"/>
                </c:ext>
              </c:extLst>
            </c:dLbl>
            <c:dLbl>
              <c:idx val="10"/>
              <c:layout>
                <c:manualLayout>
                  <c:x val="-2.5083285890701063E-3"/>
                  <c:y val="-1.0339178691343715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6-CAD3-479D-84D8-FC942D6C58C3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rgbClr val="002060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defRPr>
                </a:pPr>
                <a:endParaRPr lang="ru-RU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  <a:noFill/>
                  <a:ln>
                    <a:noFill/>
                  </a:ln>
                </c15:spPr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prstDash val="solid"/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Лист1!$A$2:$A$12</c:f>
              <c:strCache>
                <c:ptCount val="11"/>
                <c:pt idx="0">
                  <c:v>Російські агенства/ ЗМІ</c:v>
                </c:pt>
                <c:pt idx="1">
                  <c:v>Закордонні агенства</c:v>
                </c:pt>
                <c:pt idx="2">
                  <c:v>Невизначене джерело</c:v>
                </c:pt>
                <c:pt idx="3">
                  <c:v>Facebook, Twitter</c:v>
                </c:pt>
                <c:pt idx="4">
                  <c:v>Командири i бiйцi АТО</c:v>
                </c:pt>
                <c:pt idx="5">
                  <c:v>Прес-центри АТО, РНБОУ, iнформ. Спротив</c:v>
                </c:pt>
                <c:pt idx="6">
                  <c:v>Прес-центри партій і блоків</c:v>
                </c:pt>
                <c:pt idx="7">
                  <c:v>Українські агентства \ЗМІ</c:v>
                </c:pt>
                <c:pt idx="8">
                  <c:v>Джерело не назване</c:v>
                </c:pt>
                <c:pt idx="9">
                  <c:v>Офіційні джерела</c:v>
                </c:pt>
                <c:pt idx="10">
                  <c:v>Власний кореспондент</c:v>
                </c:pt>
              </c:strCache>
            </c:strRef>
          </c:cat>
          <c:val>
            <c:numRef>
              <c:f>Лист1!$C$2:$C$12</c:f>
              <c:numCache>
                <c:formatCode>0%</c:formatCode>
                <c:ptCount val="11"/>
                <c:pt idx="1">
                  <c:v>0.02</c:v>
                </c:pt>
                <c:pt idx="3">
                  <c:v>0.08</c:v>
                </c:pt>
                <c:pt idx="4">
                  <c:v>0.05</c:v>
                </c:pt>
                <c:pt idx="5">
                  <c:v>0.03</c:v>
                </c:pt>
                <c:pt idx="6">
                  <c:v>0.08</c:v>
                </c:pt>
                <c:pt idx="7">
                  <c:v>0.08</c:v>
                </c:pt>
                <c:pt idx="8">
                  <c:v>0.06</c:v>
                </c:pt>
                <c:pt idx="9">
                  <c:v>0.4</c:v>
                </c:pt>
                <c:pt idx="10">
                  <c:v>0.51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CAD3-479D-84D8-FC942D6C58C3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лютий 18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>
              <a:outerShdw blurRad="50800" dist="50800" dir="1140000" sx="1000" sy="1000" algn="ctr" rotWithShape="0">
                <a:schemeClr val="tx1">
                  <a:alpha val="43000"/>
                </a:schemeClr>
              </a:outerShdw>
            </a:effectLst>
          </c:spPr>
          <c:invertIfNegative val="0"/>
          <c:dLbls>
            <c:dLbl>
              <c:idx val="1"/>
              <c:layout>
                <c:manualLayout>
                  <c:x val="-3.8440876275704812E-3"/>
                  <c:y val="-2.5996351094845537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19-CAD3-479D-84D8-FC942D6C58C3}"/>
                </c:ext>
              </c:extLst>
            </c:dLbl>
            <c:dLbl>
              <c:idx val="3"/>
              <c:layout>
                <c:manualLayout>
                  <c:x val="-5.6750934327711158E-3"/>
                  <c:y val="-5.1992702189691074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16-CAD3-479D-84D8-FC942D6C58C3}"/>
                </c:ext>
              </c:extLst>
            </c:dLbl>
            <c:dLbl>
              <c:idx val="4"/>
              <c:layout>
                <c:manualLayout>
                  <c:x val="-4.1073880646022992E-3"/>
                  <c:y val="-2.5996351094845537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14-CAD3-479D-84D8-FC942D6C58C3}"/>
                </c:ext>
              </c:extLst>
            </c:dLbl>
            <c:dLbl>
              <c:idx val="5"/>
              <c:layout>
                <c:manualLayout>
                  <c:x val="-3.5578270961702644E-3"/>
                  <c:y val="-4.7659426441455629E-17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12-CAD3-479D-84D8-FC942D6C58C3}"/>
                </c:ext>
              </c:extLst>
            </c:dLbl>
            <c:dLbl>
              <c:idx val="6"/>
              <c:layout>
                <c:manualLayout>
                  <c:x val="-4.1073880646024137E-3"/>
                  <c:y val="-2.5996351094846014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F-CAD3-479D-84D8-FC942D6C58C3}"/>
                </c:ext>
              </c:extLst>
            </c:dLbl>
            <c:dLbl>
              <c:idx val="7"/>
              <c:layout>
                <c:manualLayout>
                  <c:x val="-3.5578270961702644E-3"/>
                  <c:y val="-5.1992702189691074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C-CAD3-479D-84D8-FC942D6C58C3}"/>
                </c:ext>
              </c:extLst>
            </c:dLbl>
            <c:dLbl>
              <c:idx val="8"/>
              <c:layout>
                <c:manualLayout>
                  <c:x val="-2.5396826964335403E-3"/>
                  <c:y val="-7.798905328453661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A-CAD3-479D-84D8-FC942D6C58C3}"/>
                </c:ext>
              </c:extLst>
            </c:dLbl>
            <c:dLbl>
              <c:idx val="9"/>
              <c:layout>
                <c:manualLayout>
                  <c:x val="4.9388891165696341E-4"/>
                  <c:y val="-2.5996351094845537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8-CAD3-479D-84D8-FC942D6C58C3}"/>
                </c:ext>
              </c:extLst>
            </c:dLbl>
            <c:dLbl>
              <c:idx val="10"/>
              <c:layout>
                <c:manualLayout>
                  <c:x val="-7.4432705505893769E-4"/>
                  <c:y val="1.9104247619542783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5-CAD3-479D-84D8-FC942D6C58C3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rgbClr val="002060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defRPr>
                </a:pPr>
                <a:endParaRPr lang="ru-RU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prstDash val="solid"/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Лист1!$A$2:$A$12</c:f>
              <c:strCache>
                <c:ptCount val="11"/>
                <c:pt idx="0">
                  <c:v>Російські агенства/ ЗМІ</c:v>
                </c:pt>
                <c:pt idx="1">
                  <c:v>Закордонні агенства</c:v>
                </c:pt>
                <c:pt idx="2">
                  <c:v>Невизначене джерело</c:v>
                </c:pt>
                <c:pt idx="3">
                  <c:v>Facebook, Twitter</c:v>
                </c:pt>
                <c:pt idx="4">
                  <c:v>Командири i бiйцi АТО</c:v>
                </c:pt>
                <c:pt idx="5">
                  <c:v>Прес-центри АТО, РНБОУ, iнформ. Спротив</c:v>
                </c:pt>
                <c:pt idx="6">
                  <c:v>Прес-центри партій і блоків</c:v>
                </c:pt>
                <c:pt idx="7">
                  <c:v>Українські агентства \ЗМІ</c:v>
                </c:pt>
                <c:pt idx="8">
                  <c:v>Джерело не назване</c:v>
                </c:pt>
                <c:pt idx="9">
                  <c:v>Офіційні джерела</c:v>
                </c:pt>
                <c:pt idx="10">
                  <c:v>Власний кореспондент</c:v>
                </c:pt>
              </c:strCache>
            </c:strRef>
          </c:cat>
          <c:val>
            <c:numRef>
              <c:f>Лист1!$D$2:$D$12</c:f>
              <c:numCache>
                <c:formatCode>0%</c:formatCode>
                <c:ptCount val="11"/>
                <c:pt idx="1">
                  <c:v>0.03</c:v>
                </c:pt>
                <c:pt idx="2">
                  <c:v>0.01</c:v>
                </c:pt>
                <c:pt idx="3">
                  <c:v>0.09</c:v>
                </c:pt>
                <c:pt idx="4">
                  <c:v>7.0000000000000007E-2</c:v>
                </c:pt>
                <c:pt idx="5">
                  <c:v>0.04</c:v>
                </c:pt>
                <c:pt idx="6">
                  <c:v>0.06</c:v>
                </c:pt>
                <c:pt idx="7">
                  <c:v>0.04</c:v>
                </c:pt>
                <c:pt idx="8">
                  <c:v>0.06</c:v>
                </c:pt>
                <c:pt idx="9">
                  <c:v>0.42</c:v>
                </c:pt>
                <c:pt idx="10">
                  <c:v>0.56999999999999995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CAD3-479D-84D8-FC942D6C58C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7"/>
        <c:overlap val="-18"/>
        <c:axId val="801587343"/>
        <c:axId val="801587759"/>
      </c:barChart>
      <c:catAx>
        <c:axId val="801587343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prstDash val="solid"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pPr>
            <a:endParaRPr lang="ru-RU"/>
          </a:p>
        </c:txPr>
        <c:crossAx val="801587759"/>
        <c:crosses val="autoZero"/>
        <c:auto val="1"/>
        <c:lblAlgn val="ctr"/>
        <c:lblOffset val="100"/>
        <c:noMultiLvlLbl val="0"/>
      </c:catAx>
      <c:valAx>
        <c:axId val="801587759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prstDash val="solid"/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 w="6350" cap="flat" cmpd="sng" algn="ctr">
            <a:noFill/>
            <a:prstDash val="solid"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50" b="0" i="0" u="none" strike="noStrike" kern="1200" baseline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pPr>
            <a:endParaRPr lang="ru-RU"/>
          </a:p>
        </c:txPr>
        <c:crossAx val="801587343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80398066807687074"/>
          <c:y val="0.56725450489130558"/>
          <c:w val="0.19327707017743556"/>
          <c:h val="0.17278198416023904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rgbClr val="00206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defRPr>
          </a:pPr>
          <a:endParaRPr lang="ru-RU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 w="6350" cap="flat" cmpd="sng" algn="ctr">
      <a:noFill/>
      <a:prstDash val="solid"/>
      <a:miter lim="800000"/>
    </a:ln>
    <a:effectLst/>
  </c:spPr>
  <c:txPr>
    <a:bodyPr/>
    <a:lstStyle/>
    <a:p>
      <a:pPr>
        <a:defRPr sz="1400">
          <a:solidFill>
            <a:srgbClr val="002060"/>
          </a:solidFill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pPr>
      <a:endParaRPr lang="ru-RU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головна тема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shade val="76000"/>
                    <a:satMod val="103000"/>
                    <a:lumMod val="102000"/>
                    <a:tint val="94000"/>
                  </a:schemeClr>
                </a:gs>
                <a:gs pos="50000">
                  <a:schemeClr val="accent1">
                    <a:shade val="76000"/>
                    <a:satMod val="110000"/>
                    <a:lumMod val="100000"/>
                    <a:shade val="100000"/>
                  </a:schemeClr>
                </a:gs>
                <a:gs pos="100000">
                  <a:schemeClr val="accent1">
                    <a:shade val="76000"/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invertIfNegative val="0"/>
          <c:dLbls>
            <c:spPr>
              <a:solidFill>
                <a:schemeClr val="bg1">
                  <a:alpha val="0"/>
                </a:schemeClr>
              </a:solidFill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Лист1!$A$2:$A$11</c:f>
              <c:strCache>
                <c:ptCount val="10"/>
                <c:pt idx="0">
                  <c:v>вересень14</c:v>
                </c:pt>
                <c:pt idx="1">
                  <c:v>вересень 15</c:v>
                </c:pt>
                <c:pt idx="2">
                  <c:v>червень 16</c:v>
                </c:pt>
                <c:pt idx="3">
                  <c:v>липень 1</c:v>
                </c:pt>
                <c:pt idx="4">
                  <c:v>травень 17</c:v>
                </c:pt>
                <c:pt idx="5">
                  <c:v>вересень 17</c:v>
                </c:pt>
                <c:pt idx="6">
                  <c:v>лютий 18</c:v>
                </c:pt>
                <c:pt idx="7">
                  <c:v>лютий 19</c:v>
                </c:pt>
                <c:pt idx="8">
                  <c:v>березень 19</c:v>
                </c:pt>
                <c:pt idx="9">
                  <c:v>лютий 21</c:v>
                </c:pt>
              </c:strCache>
            </c:strRef>
          </c:cat>
          <c:val>
            <c:numRef>
              <c:f>Лист1!$B$2:$B$11</c:f>
              <c:numCache>
                <c:formatCode>0.0%</c:formatCode>
                <c:ptCount val="10"/>
                <c:pt idx="0">
                  <c:v>8.9999999999999993E-3</c:v>
                </c:pt>
                <c:pt idx="1">
                  <c:v>7.0999999999999994E-2</c:v>
                </c:pt>
                <c:pt idx="2">
                  <c:v>5.0999999999999997E-2</c:v>
                </c:pt>
                <c:pt idx="3">
                  <c:v>3.5000000000000003E-2</c:v>
                </c:pt>
                <c:pt idx="4">
                  <c:v>2.3E-2</c:v>
                </c:pt>
                <c:pt idx="5">
                  <c:v>2.3E-2</c:v>
                </c:pt>
                <c:pt idx="6">
                  <c:v>1.9E-2</c:v>
                </c:pt>
                <c:pt idx="7">
                  <c:v>1.2999999999999999E-2</c:v>
                </c:pt>
                <c:pt idx="8">
                  <c:v>6.9000000000000006E-2</c:v>
                </c:pt>
                <c:pt idx="9">
                  <c:v>5.0000000000000001E-3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631-4329-85AC-866551FB0A4E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додаткова тема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tint val="77000"/>
                    <a:satMod val="103000"/>
                    <a:lumMod val="102000"/>
                    <a:tint val="94000"/>
                  </a:schemeClr>
                </a:gs>
                <a:gs pos="50000">
                  <a:schemeClr val="accent1">
                    <a:tint val="77000"/>
                    <a:satMod val="110000"/>
                    <a:lumMod val="100000"/>
                    <a:shade val="100000"/>
                  </a:schemeClr>
                </a:gs>
                <a:gs pos="100000">
                  <a:schemeClr val="accent1">
                    <a:tint val="77000"/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0" tIns="0" rIns="0" bIns="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</c15:spPr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Лист1!$A$2:$A$11</c:f>
              <c:strCache>
                <c:ptCount val="10"/>
                <c:pt idx="0">
                  <c:v>вересень14</c:v>
                </c:pt>
                <c:pt idx="1">
                  <c:v>вересень 15</c:v>
                </c:pt>
                <c:pt idx="2">
                  <c:v>червень 16</c:v>
                </c:pt>
                <c:pt idx="3">
                  <c:v>липень 1</c:v>
                </c:pt>
                <c:pt idx="4">
                  <c:v>травень 17</c:v>
                </c:pt>
                <c:pt idx="5">
                  <c:v>вересень 17</c:v>
                </c:pt>
                <c:pt idx="6">
                  <c:v>лютий 18</c:v>
                </c:pt>
                <c:pt idx="7">
                  <c:v>лютий 19</c:v>
                </c:pt>
                <c:pt idx="8">
                  <c:v>березень 19</c:v>
                </c:pt>
                <c:pt idx="9">
                  <c:v>лютий 21</c:v>
                </c:pt>
              </c:strCache>
            </c:strRef>
          </c:cat>
          <c:val>
            <c:numRef>
              <c:f>Лист1!$C$2:$C$11</c:f>
              <c:numCache>
                <c:formatCode>0.0%</c:formatCode>
                <c:ptCount val="10"/>
                <c:pt idx="0">
                  <c:v>0.02</c:v>
                </c:pt>
                <c:pt idx="1">
                  <c:v>5.5E-2</c:v>
                </c:pt>
                <c:pt idx="2">
                  <c:v>6.7000000000000004E-2</c:v>
                </c:pt>
                <c:pt idx="3">
                  <c:v>3.5999999999999997E-2</c:v>
                </c:pt>
                <c:pt idx="4">
                  <c:v>2.5000000000000001E-2</c:v>
                </c:pt>
                <c:pt idx="5">
                  <c:v>2.5999999999999999E-2</c:v>
                </c:pt>
                <c:pt idx="6">
                  <c:v>3.7999999999999999E-2</c:v>
                </c:pt>
                <c:pt idx="7">
                  <c:v>4.9000000000000002E-2</c:v>
                </c:pt>
                <c:pt idx="8">
                  <c:v>5.7000000000000002E-2</c:v>
                </c:pt>
                <c:pt idx="9">
                  <c:v>2.1999999999999999E-2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631-4329-85AC-866551FB0A4E}"/>
            </c:ext>
          </c:extLst>
        </c:ser>
        <c:dLbls>
          <c:dLblPos val="inEnd"/>
          <c:showLegendKey val="0"/>
          <c:showVal val="1"/>
          <c:showCatName val="0"/>
          <c:showSerName val="0"/>
          <c:showPercent val="0"/>
          <c:showBubbleSize val="0"/>
        </c:dLbls>
        <c:gapWidth val="115"/>
        <c:overlap val="-20"/>
        <c:axId val="1049584832"/>
        <c:axId val="1049581920"/>
      </c:barChart>
      <c:catAx>
        <c:axId val="1049584832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049581920"/>
        <c:crosses val="autoZero"/>
        <c:auto val="1"/>
        <c:lblAlgn val="ctr"/>
        <c:lblOffset val="100"/>
        <c:noMultiLvlLbl val="0"/>
      </c:catAx>
      <c:valAx>
        <c:axId val="1049581920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0495848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77706312756254625"/>
          <c:y val="0.32355621798319001"/>
          <c:w val="0.22166572280764502"/>
          <c:h val="0.16499019664517514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2640813681452656"/>
          <c:y val="4.4199285679537785E-2"/>
          <c:w val="0.8304404043449225"/>
          <c:h val="0.60021189772342876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головна тема 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shade val="76000"/>
                    <a:satMod val="103000"/>
                    <a:lumMod val="102000"/>
                    <a:tint val="94000"/>
                  </a:schemeClr>
                </a:gs>
                <a:gs pos="50000">
                  <a:schemeClr val="accent1">
                    <a:shade val="76000"/>
                    <a:satMod val="110000"/>
                    <a:lumMod val="100000"/>
                    <a:shade val="100000"/>
                  </a:schemeClr>
                </a:gs>
                <a:gs pos="100000">
                  <a:schemeClr val="accent1">
                    <a:shade val="76000"/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/>
          </c:spPr>
          <c:invertIfNegative val="0"/>
          <c:cat>
            <c:strRef>
              <c:f>Лист1!$A$2:$A$9</c:f>
              <c:strCache>
                <c:ptCount val="8"/>
                <c:pt idx="0">
                  <c:v>UA:Перший</c:v>
                </c:pt>
                <c:pt idx="1">
                  <c:v>1+1</c:v>
                </c:pt>
                <c:pt idx="2">
                  <c:v>Інтер</c:v>
                </c:pt>
                <c:pt idx="3">
                  <c:v>ICTV</c:v>
                </c:pt>
                <c:pt idx="4">
                  <c:v>СТБ</c:v>
                </c:pt>
                <c:pt idx="5">
                  <c:v>Україна</c:v>
                </c:pt>
                <c:pt idx="6">
                  <c:v>5-й канал</c:v>
                </c:pt>
                <c:pt idx="7">
                  <c:v>в цілому</c:v>
                </c:pt>
              </c:strCache>
            </c:strRef>
          </c:cat>
          <c:val>
            <c:numRef>
              <c:f>Лист1!$B$2:$B$9</c:f>
              <c:numCache>
                <c:formatCode>0.0%</c:formatCode>
                <c:ptCount val="8"/>
                <c:pt idx="1">
                  <c:v>8.0000000000000002E-3</c:v>
                </c:pt>
                <c:pt idx="2">
                  <c:v>0.01</c:v>
                </c:pt>
                <c:pt idx="6">
                  <c:v>1.4999999999999999E-2</c:v>
                </c:pt>
                <c:pt idx="7">
                  <c:v>5.0000000000000001E-3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38F-4997-8D26-9643C0E4F1C4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додаткова тема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tint val="77000"/>
                    <a:satMod val="103000"/>
                    <a:lumMod val="102000"/>
                    <a:tint val="94000"/>
                  </a:schemeClr>
                </a:gs>
                <a:gs pos="50000">
                  <a:schemeClr val="accent1">
                    <a:tint val="77000"/>
                    <a:satMod val="110000"/>
                    <a:lumMod val="100000"/>
                    <a:shade val="100000"/>
                  </a:schemeClr>
                </a:gs>
                <a:gs pos="100000">
                  <a:schemeClr val="accent1">
                    <a:tint val="77000"/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0"/>
                  <c:y val="-0.14008668234687199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-5400000" spcFirstLastPara="1" vertOverflow="ellipsis" vert="horz" wrap="square" lIns="0" tIns="0" rIns="0" bIns="0" anchor="t" anchorCtr="0">
                  <a:spAutoFit/>
                </a:bodyPr>
                <a:lstStyle/>
                <a:p>
                  <a:pPr>
                    <a:defRPr sz="1197" b="0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  <c15:layout/>
                </c:ext>
                <c:ext xmlns:c16="http://schemas.microsoft.com/office/drawing/2014/chart" uri="{C3380CC4-5D6E-409C-BE32-E72D297353CC}">
                  <c16:uniqueId val="{00000004-C38F-4997-8D26-9643C0E4F1C4}"/>
                </c:ext>
              </c:extLst>
            </c:dLbl>
            <c:dLbl>
              <c:idx val="1"/>
              <c:layout>
                <c:manualLayout>
                  <c:x val="0"/>
                  <c:y val="-0.10057505399262601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-5400000" spcFirstLastPara="1" vertOverflow="ellipsis" vert="horz" wrap="square" lIns="0" tIns="0" rIns="0" bIns="0" anchor="t" anchorCtr="0">
                  <a:spAutoFit/>
                </a:bodyPr>
                <a:lstStyle/>
                <a:p>
                  <a:pPr>
                    <a:defRPr sz="1197" b="0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  <c15:layout/>
                </c:ext>
                <c:ext xmlns:c16="http://schemas.microsoft.com/office/drawing/2014/chart" uri="{C3380CC4-5D6E-409C-BE32-E72D297353CC}">
                  <c16:uniqueId val="{00000005-C38F-4997-8D26-9643C0E4F1C4}"/>
                </c:ext>
              </c:extLst>
            </c:dLbl>
            <c:dLbl>
              <c:idx val="2"/>
              <c:layout>
                <c:manualLayout>
                  <c:x val="0"/>
                  <c:y val="-0.29005381727017354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-5400000" spcFirstLastPara="1" vertOverflow="ellipsis" vert="horz" wrap="square" lIns="0" tIns="0" rIns="0" bIns="0" anchor="t" anchorCtr="0">
                  <a:spAutoFit/>
                </a:bodyPr>
                <a:lstStyle/>
                <a:p>
                  <a:pPr>
                    <a:defRPr sz="1197" b="0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  <c15:layout/>
                </c:ext>
                <c:ext xmlns:c16="http://schemas.microsoft.com/office/drawing/2014/chart" uri="{C3380CC4-5D6E-409C-BE32-E72D297353CC}">
                  <c16:uniqueId val="{00000006-C38F-4997-8D26-9643C0E4F1C4}"/>
                </c:ext>
              </c:extLst>
            </c:dLbl>
            <c:dLbl>
              <c:idx val="3"/>
              <c:layout>
                <c:manualLayout>
                  <c:x val="-7.1918267261624375E-17"/>
                  <c:y val="-0.11853488506273779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-5400000" spcFirstLastPara="1" vertOverflow="ellipsis" vert="horz" wrap="square" lIns="0" tIns="0" rIns="0" bIns="0" anchor="t" anchorCtr="0">
                  <a:spAutoFit/>
                </a:bodyPr>
                <a:lstStyle/>
                <a:p>
                  <a:pPr>
                    <a:defRPr sz="1197" b="0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  <c15:layout/>
                </c:ext>
                <c:ext xmlns:c16="http://schemas.microsoft.com/office/drawing/2014/chart" uri="{C3380CC4-5D6E-409C-BE32-E72D297353CC}">
                  <c16:uniqueId val="{00000007-C38F-4997-8D26-9643C0E4F1C4}"/>
                </c:ext>
              </c:extLst>
            </c:dLbl>
            <c:dLbl>
              <c:idx val="4"/>
              <c:layout>
                <c:manualLayout>
                  <c:x val="-7.1918267261624375E-17"/>
                  <c:y val="-0.1077589864206707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-5400000" spcFirstLastPara="1" vertOverflow="ellipsis" vert="horz" wrap="square" lIns="0" tIns="0" rIns="0" bIns="0" anchor="t" anchorCtr="0">
                  <a:spAutoFit/>
                </a:bodyPr>
                <a:lstStyle/>
                <a:p>
                  <a:pPr>
                    <a:defRPr sz="1197" b="0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  <c15:layout/>
                </c:ext>
                <c:ext xmlns:c16="http://schemas.microsoft.com/office/drawing/2014/chart" uri="{C3380CC4-5D6E-409C-BE32-E72D297353CC}">
                  <c16:uniqueId val="{00000008-C38F-4997-8D26-9643C0E4F1C4}"/>
                </c:ext>
              </c:extLst>
            </c:dLbl>
            <c:dLbl>
              <c:idx val="5"/>
              <c:layout>
                <c:manualLayout>
                  <c:x val="0"/>
                  <c:y val="-0.12571881749078251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-5400000" spcFirstLastPara="1" vertOverflow="ellipsis" vert="horz" wrap="square" lIns="0" tIns="0" rIns="0" bIns="0" anchor="t" anchorCtr="0">
                  <a:spAutoFit/>
                </a:bodyPr>
                <a:lstStyle/>
                <a:p>
                  <a:pPr>
                    <a:defRPr sz="1197" b="0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  <c15:layout/>
                </c:ext>
                <c:ext xmlns:c16="http://schemas.microsoft.com/office/drawing/2014/chart" uri="{C3380CC4-5D6E-409C-BE32-E72D297353CC}">
                  <c16:uniqueId val="{00000009-C38F-4997-8D26-9643C0E4F1C4}"/>
                </c:ext>
              </c:extLst>
            </c:dLbl>
            <c:dLbl>
              <c:idx val="6"/>
              <c:layout>
                <c:manualLayout>
                  <c:x val="-1.4383653452324875E-16"/>
                  <c:y val="-0.24066173633949794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-5400000" spcFirstLastPara="1" vertOverflow="ellipsis" vert="horz" wrap="square" lIns="0" tIns="0" rIns="0" bIns="0" anchor="t" anchorCtr="0">
                  <a:spAutoFit/>
                </a:bodyPr>
                <a:lstStyle/>
                <a:p>
                  <a:pPr>
                    <a:defRPr sz="1197" b="0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  <c15:layout/>
                </c:ext>
                <c:ext xmlns:c16="http://schemas.microsoft.com/office/drawing/2014/chart" uri="{C3380CC4-5D6E-409C-BE32-E72D297353CC}">
                  <c16:uniqueId val="{0000000A-C38F-4997-8D26-9643C0E4F1C4}"/>
                </c:ext>
              </c:extLst>
            </c:dLbl>
            <c:dLbl>
              <c:idx val="7"/>
              <c:layout>
                <c:manualLayout>
                  <c:x val="-1.4383653452324875E-16"/>
                  <c:y val="-0.17241437827307315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-5400000" spcFirstLastPara="1" vertOverflow="ellipsis" vert="horz" wrap="square" lIns="0" tIns="0" rIns="0" bIns="0" anchor="t" anchorCtr="0">
                  <a:spAutoFit/>
                </a:bodyPr>
                <a:lstStyle/>
                <a:p>
                  <a:pPr>
                    <a:defRPr sz="1197" b="0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  <c15:layout/>
                </c:ext>
                <c:ext xmlns:c16="http://schemas.microsoft.com/office/drawing/2014/chart" uri="{C3380CC4-5D6E-409C-BE32-E72D297353CC}">
                  <c16:uniqueId val="{0000000B-C38F-4997-8D26-9643C0E4F1C4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0" tIns="0" rIns="0" bIns="0" anchor="t" anchorCtr="0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</c15:spPr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Лист1!$A$2:$A$9</c:f>
              <c:strCache>
                <c:ptCount val="8"/>
                <c:pt idx="0">
                  <c:v>UA:Перший</c:v>
                </c:pt>
                <c:pt idx="1">
                  <c:v>1+1</c:v>
                </c:pt>
                <c:pt idx="2">
                  <c:v>Інтер</c:v>
                </c:pt>
                <c:pt idx="3">
                  <c:v>ICTV</c:v>
                </c:pt>
                <c:pt idx="4">
                  <c:v>СТБ</c:v>
                </c:pt>
                <c:pt idx="5">
                  <c:v>Україна</c:v>
                </c:pt>
                <c:pt idx="6">
                  <c:v>5-й канал</c:v>
                </c:pt>
                <c:pt idx="7">
                  <c:v>в цілому</c:v>
                </c:pt>
              </c:strCache>
            </c:strRef>
          </c:cat>
          <c:val>
            <c:numRef>
              <c:f>Лист1!$C$2:$C$9</c:f>
              <c:numCache>
                <c:formatCode>0.0%</c:formatCode>
                <c:ptCount val="8"/>
                <c:pt idx="0">
                  <c:v>2.5000000000000001E-2</c:v>
                </c:pt>
                <c:pt idx="1">
                  <c:v>1.4999999999999999E-2</c:v>
                </c:pt>
                <c:pt idx="2">
                  <c:v>6.2E-2</c:v>
                </c:pt>
                <c:pt idx="3">
                  <c:v>1.7999999999999999E-2</c:v>
                </c:pt>
                <c:pt idx="4">
                  <c:v>1.4999999999999999E-2</c:v>
                </c:pt>
                <c:pt idx="5">
                  <c:v>1.9E-2</c:v>
                </c:pt>
                <c:pt idx="6">
                  <c:v>4.9000000000000002E-2</c:v>
                </c:pt>
                <c:pt idx="7">
                  <c:v>3.1E-2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C38F-4997-8D26-9643C0E4F1C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1128884048"/>
        <c:axId val="1128883632"/>
      </c:barChart>
      <c:catAx>
        <c:axId val="11288840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5400000" spcFirstLastPara="1" vertOverflow="ellipsis" vert="horz" wrap="square" anchor="t" anchorCtr="0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128883632"/>
        <c:crosses val="autoZero"/>
        <c:auto val="1"/>
        <c:lblAlgn val="ctr"/>
        <c:lblOffset val="100"/>
        <c:tickLblSkip val="1"/>
        <c:noMultiLvlLbl val="0"/>
      </c:catAx>
      <c:valAx>
        <c:axId val="11288836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1288840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28322554220410362"/>
          <c:y val="0.88381601439954205"/>
          <c:w val="0.42813381681491508"/>
          <c:h val="0.10584477954378067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hart>
    <c:autoTitleDeleted val="1"/>
    <c:plotArea>
      <c:layout>
        <c:manualLayout>
          <c:layoutTarget val="inner"/>
          <c:xMode val="edge"/>
          <c:yMode val="edge"/>
          <c:x val="3.1382879156764278E-2"/>
          <c:y val="1.2116878827468303E-2"/>
          <c:w val="0.91369708231889823"/>
          <c:h val="0.60268498060338249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головна тема </c:v>
                </c:pt>
              </c:strCache>
            </c:strRef>
          </c:tx>
          <c:spPr>
            <a:solidFill>
              <a:schemeClr val="accent1">
                <a:shade val="76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Лист1!$A$2:$A$9</c:f>
              <c:strCache>
                <c:ptCount val="8"/>
                <c:pt idx="0">
                  <c:v>UA:Перший</c:v>
                </c:pt>
                <c:pt idx="1">
                  <c:v>1+1</c:v>
                </c:pt>
                <c:pt idx="2">
                  <c:v>Інтер</c:v>
                </c:pt>
                <c:pt idx="3">
                  <c:v>ICTV</c:v>
                </c:pt>
                <c:pt idx="4">
                  <c:v>СТБ</c:v>
                </c:pt>
                <c:pt idx="5">
                  <c:v>Україна</c:v>
                </c:pt>
                <c:pt idx="6">
                  <c:v>5-й канал</c:v>
                </c:pt>
                <c:pt idx="7">
                  <c:v>в цілому</c:v>
                </c:pt>
              </c:strCache>
            </c:strRef>
          </c:cat>
          <c:val>
            <c:numRef>
              <c:f>Лист1!$B$2:$B$9</c:f>
              <c:numCache>
                <c:formatCode>0%</c:formatCode>
                <c:ptCount val="8"/>
                <c:pt idx="0">
                  <c:v>0.08</c:v>
                </c:pt>
                <c:pt idx="1">
                  <c:v>0.02</c:v>
                </c:pt>
                <c:pt idx="2">
                  <c:v>7.0000000000000007E-2</c:v>
                </c:pt>
                <c:pt idx="3">
                  <c:v>0.02</c:v>
                </c:pt>
                <c:pt idx="4">
                  <c:v>0.04</c:v>
                </c:pt>
                <c:pt idx="5">
                  <c:v>0.05</c:v>
                </c:pt>
                <c:pt idx="6">
                  <c:v>0.06</c:v>
                </c:pt>
                <c:pt idx="7">
                  <c:v>0.05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38F-4997-8D26-9643C0E4F1C4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додаткова тема</c:v>
                </c:pt>
              </c:strCache>
            </c:strRef>
          </c:tx>
          <c:spPr>
            <a:solidFill>
              <a:schemeClr val="accent1">
                <a:tint val="77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</c15:spPr>
                <c15:layout/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Лист1!$A$2:$A$9</c:f>
              <c:strCache>
                <c:ptCount val="8"/>
                <c:pt idx="0">
                  <c:v>UA:Перший</c:v>
                </c:pt>
                <c:pt idx="1">
                  <c:v>1+1</c:v>
                </c:pt>
                <c:pt idx="2">
                  <c:v>Інтер</c:v>
                </c:pt>
                <c:pt idx="3">
                  <c:v>ICTV</c:v>
                </c:pt>
                <c:pt idx="4">
                  <c:v>СТБ</c:v>
                </c:pt>
                <c:pt idx="5">
                  <c:v>Україна</c:v>
                </c:pt>
                <c:pt idx="6">
                  <c:v>5-й канал</c:v>
                </c:pt>
                <c:pt idx="7">
                  <c:v>в цілому</c:v>
                </c:pt>
              </c:strCache>
            </c:strRef>
          </c:cat>
          <c:val>
            <c:numRef>
              <c:f>Лист1!$C$2:$C$9</c:f>
              <c:numCache>
                <c:formatCode>0%</c:formatCode>
                <c:ptCount val="8"/>
                <c:pt idx="0">
                  <c:v>0.02</c:v>
                </c:pt>
                <c:pt idx="1">
                  <c:v>0.02</c:v>
                </c:pt>
                <c:pt idx="2">
                  <c:v>0.03</c:v>
                </c:pt>
                <c:pt idx="3">
                  <c:v>0.05</c:v>
                </c:pt>
                <c:pt idx="5">
                  <c:v>0.01</c:v>
                </c:pt>
                <c:pt idx="6">
                  <c:v>0.03</c:v>
                </c:pt>
                <c:pt idx="7">
                  <c:v>0.02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C38F-4997-8D26-9643C0E4F1C4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79"/>
        <c:overlap val="100"/>
        <c:axId val="1128884048"/>
        <c:axId val="1128883632"/>
      </c:barChart>
      <c:catAx>
        <c:axId val="1128884048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5400000" spcFirstLastPara="1" vertOverflow="ellipsis" wrap="square" anchor="ctr" anchorCtr="1"/>
          <a:lstStyle/>
          <a:p>
            <a:pPr>
              <a:defRPr sz="1064" b="0" i="0" u="none" strike="noStrike" kern="1200" cap="all" spc="12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128883632"/>
        <c:crosses val="autoZero"/>
        <c:auto val="1"/>
        <c:lblAlgn val="ctr"/>
        <c:lblOffset val="100"/>
        <c:tickLblSkip val="1"/>
        <c:noMultiLvlLbl val="0"/>
      </c:catAx>
      <c:valAx>
        <c:axId val="1128883632"/>
        <c:scaling>
          <c:orientation val="minMax"/>
        </c:scaling>
        <c:delete val="1"/>
        <c:axPos val="l"/>
        <c:numFmt formatCode="0%" sourceLinked="1"/>
        <c:majorTickMark val="none"/>
        <c:minorTickMark val="none"/>
        <c:tickLblPos val="nextTo"/>
        <c:crossAx val="11288840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layout>
        <c:manualLayout>
          <c:xMode val="edge"/>
          <c:yMode val="edge"/>
          <c:x val="0.23551707926709858"/>
          <c:y val="0.87193669356266879"/>
          <c:w val="0.43481689510890414"/>
          <c:h val="0.1077506386132755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hart>
    <c:autoTitleDeleted val="1"/>
    <c:plotArea>
      <c:layout>
        <c:manualLayout>
          <c:layoutTarget val="inner"/>
          <c:xMode val="edge"/>
          <c:yMode val="edge"/>
          <c:x val="0.45247856057700403"/>
          <c:y val="4.2171815280807837E-2"/>
          <c:w val="0.48703398639898543"/>
          <c:h val="0.80067579266646838"/>
        </c:manualLayout>
      </c:layout>
      <c:barChart>
        <c:barDir val="bar"/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позитивне</c:v>
                </c:pt>
              </c:strCache>
            </c:strRef>
          </c:tx>
          <c:spPr>
            <a:solidFill>
              <a:schemeClr val="accent1">
                <a:shade val="58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Лист1!$A$2:$A$6</c:f>
              <c:strCache>
                <c:ptCount val="5"/>
                <c:pt idx="0">
                  <c:v>COVID-19 у світі та Україні</c:v>
                </c:pt>
                <c:pt idx="1">
                  <c:v>Карантин/локдаун в Україні</c:v>
                </c:pt>
                <c:pt idx="2">
                  <c:v>Динаміка захворюваності</c:v>
                </c:pt>
                <c:pt idx="3">
                  <c:v>Вакцинація населення в Україні</c:v>
                </c:pt>
                <c:pt idx="4">
                  <c:v>в цілому</c:v>
                </c:pt>
              </c:strCache>
            </c:strRef>
          </c:cat>
          <c:val>
            <c:numRef>
              <c:f>Лист1!$B$2:$B$6</c:f>
              <c:numCache>
                <c:formatCode>General</c:formatCode>
                <c:ptCount val="5"/>
                <c:pt idx="0">
                  <c:v>9</c:v>
                </c:pt>
                <c:pt idx="4">
                  <c:v>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449-47B8-9FC1-7D22C0121362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нейтральне</c:v>
                </c:pt>
              </c:strCache>
            </c:strRef>
          </c:tx>
          <c:spPr>
            <a:solidFill>
              <a:schemeClr val="accent1">
                <a:shade val="86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Лист1!$A$2:$A$6</c:f>
              <c:strCache>
                <c:ptCount val="5"/>
                <c:pt idx="0">
                  <c:v>COVID-19 у світі та Україні</c:v>
                </c:pt>
                <c:pt idx="1">
                  <c:v>Карантин/локдаун в Україні</c:v>
                </c:pt>
                <c:pt idx="2">
                  <c:v>Динаміка захворюваності</c:v>
                </c:pt>
                <c:pt idx="3">
                  <c:v>Вакцинація населення в Україні</c:v>
                </c:pt>
                <c:pt idx="4">
                  <c:v>в цілому</c:v>
                </c:pt>
              </c:strCache>
            </c:strRef>
          </c:cat>
          <c:val>
            <c:numRef>
              <c:f>Лист1!$C$2:$C$6</c:f>
              <c:numCache>
                <c:formatCode>General</c:formatCode>
                <c:ptCount val="5"/>
                <c:pt idx="0">
                  <c:v>18</c:v>
                </c:pt>
                <c:pt idx="1">
                  <c:v>38</c:v>
                </c:pt>
                <c:pt idx="2">
                  <c:v>15</c:v>
                </c:pt>
                <c:pt idx="3">
                  <c:v>42</c:v>
                </c:pt>
                <c:pt idx="4">
                  <c:v>24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449-47B8-9FC1-7D22C0121362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конфліктне</c:v>
                </c:pt>
              </c:strCache>
            </c:strRef>
          </c:tx>
          <c:spPr>
            <a:solidFill>
              <a:schemeClr val="accent1">
                <a:tint val="86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Лист1!$A$2:$A$6</c:f>
              <c:strCache>
                <c:ptCount val="5"/>
                <c:pt idx="0">
                  <c:v>COVID-19 у світі та Україні</c:v>
                </c:pt>
                <c:pt idx="1">
                  <c:v>Карантин/локдаун в Україні</c:v>
                </c:pt>
                <c:pt idx="2">
                  <c:v>Динаміка захворюваності</c:v>
                </c:pt>
                <c:pt idx="3">
                  <c:v>Вакцинація населення в Україні</c:v>
                </c:pt>
                <c:pt idx="4">
                  <c:v>в цілому</c:v>
                </c:pt>
              </c:strCache>
            </c:strRef>
          </c:cat>
          <c:val>
            <c:numRef>
              <c:f>Лист1!$D$2:$D$6</c:f>
              <c:numCache>
                <c:formatCode>General</c:formatCode>
                <c:ptCount val="5"/>
                <c:pt idx="0">
                  <c:v>64</c:v>
                </c:pt>
                <c:pt idx="1">
                  <c:v>46</c:v>
                </c:pt>
                <c:pt idx="2">
                  <c:v>56</c:v>
                </c:pt>
                <c:pt idx="3">
                  <c:v>58</c:v>
                </c:pt>
                <c:pt idx="4">
                  <c:v>43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F449-47B8-9FC1-7D22C0121362}"/>
            </c:ext>
          </c:extLst>
        </c:ser>
        <c:ser>
          <c:idx val="3"/>
          <c:order val="3"/>
          <c:tx>
            <c:strRef>
              <c:f>Лист1!$E$1</c:f>
              <c:strCache>
                <c:ptCount val="1"/>
                <c:pt idx="0">
                  <c:v>негативне</c:v>
                </c:pt>
              </c:strCache>
            </c:strRef>
          </c:tx>
          <c:spPr>
            <a:solidFill>
              <a:schemeClr val="accent1">
                <a:tint val="58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Лист1!$A$2:$A$6</c:f>
              <c:strCache>
                <c:ptCount val="5"/>
                <c:pt idx="0">
                  <c:v>COVID-19 у світі та Україні</c:v>
                </c:pt>
                <c:pt idx="1">
                  <c:v>Карантин/локдаун в Україні</c:v>
                </c:pt>
                <c:pt idx="2">
                  <c:v>Динаміка захворюваності</c:v>
                </c:pt>
                <c:pt idx="3">
                  <c:v>Вакцинація населення в Україні</c:v>
                </c:pt>
                <c:pt idx="4">
                  <c:v>в цілому</c:v>
                </c:pt>
              </c:strCache>
            </c:strRef>
          </c:cat>
          <c:val>
            <c:numRef>
              <c:f>Лист1!$E$2:$E$6</c:f>
              <c:numCache>
                <c:formatCode>General</c:formatCode>
                <c:ptCount val="5"/>
                <c:pt idx="0">
                  <c:v>9</c:v>
                </c:pt>
                <c:pt idx="1">
                  <c:v>15</c:v>
                </c:pt>
                <c:pt idx="2">
                  <c:v>28</c:v>
                </c:pt>
                <c:pt idx="4">
                  <c:v>26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F449-47B8-9FC1-7D22C0121362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100"/>
        <c:axId val="1140856016"/>
        <c:axId val="1140856432"/>
      </c:barChart>
      <c:catAx>
        <c:axId val="1140856016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Tahoma" panose="020B0604030504040204" pitchFamily="34" charset="0"/>
                <a:ea typeface="+mn-ea"/>
                <a:cs typeface="+mn-cs"/>
              </a:defRPr>
            </a:pPr>
            <a:endParaRPr lang="ru-RU"/>
          </a:p>
        </c:txPr>
        <c:crossAx val="1140856432"/>
        <c:crosses val="autoZero"/>
        <c:auto val="1"/>
        <c:lblAlgn val="ctr"/>
        <c:lblOffset val="100"/>
        <c:noMultiLvlLbl val="0"/>
      </c:catAx>
      <c:valAx>
        <c:axId val="1140856432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1408560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41037161483427215"/>
          <c:y val="0.9383570448989893"/>
          <c:w val="0.58217340450850763"/>
          <c:h val="6.1643064283191246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hart>
    <c:autoTitleDeleted val="1"/>
    <c:plotArea>
      <c:layout>
        <c:manualLayout>
          <c:layoutTarget val="inner"/>
          <c:xMode val="edge"/>
          <c:yMode val="edge"/>
          <c:x val="0.45247856057700403"/>
          <c:y val="4.2171815280807837E-2"/>
          <c:w val="0.36224682540008435"/>
          <c:h val="0.80067579266646838"/>
        </c:manualLayout>
      </c:layout>
      <c:barChart>
        <c:barDir val="bar"/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spPr>
            <a:solidFill>
              <a:schemeClr val="accent1"/>
            </a:solidFill>
            <a:ln w="34925">
              <a:solidFill>
                <a:schemeClr val="bg1">
                  <a:alpha val="0"/>
                </a:schemeClr>
              </a:solidFill>
              <a:bevel/>
            </a:ln>
            <a:effectLst/>
          </c:spPr>
          <c:invertIfNegative val="0"/>
          <c:dLbls>
            <c:dLbl>
              <c:idx val="0"/>
              <c:layout>
                <c:manualLayout>
                  <c:x val="4.0115860734335256E-2"/>
                  <c:y val="8.653321055398221E-3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5.1508065071620798E-2"/>
                      <c:h val="6.6474208987114439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6-57F8-420C-975C-5DC6F2C99052}"/>
                </c:ext>
              </c:extLst>
            </c:dLbl>
            <c:dLbl>
              <c:idx val="1"/>
              <c:layout>
                <c:manualLayout>
                  <c:x val="4.0115860734335256E-2"/>
                  <c:y val="4.549887968952223E-3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5.1508065071620798E-2"/>
                      <c:h val="6.6474208987114439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7-57F8-420C-975C-5DC6F2C99052}"/>
                </c:ext>
              </c:extLst>
            </c:dLbl>
            <c:dLbl>
              <c:idx val="2"/>
              <c:layout>
                <c:manualLayout>
                  <c:x val="3.888597015597834E-2"/>
                  <c:y val="-1.7033761255483593E-7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5.1508065071620798E-2"/>
                      <c:h val="6.6474208987114439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5-57F8-420C-975C-5DC6F2C99052}"/>
                </c:ext>
              </c:extLst>
            </c:dLbl>
            <c:dLbl>
              <c:idx val="3"/>
              <c:layout>
                <c:manualLayout>
                  <c:x val="6.5945306074066387E-2"/>
                  <c:y val="-1.7033761255483593E-7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5.1508065071620798E-2"/>
                      <c:h val="6.6474208987114439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8-57F8-420C-975C-5DC6F2C99052}"/>
                </c:ext>
              </c:extLst>
            </c:dLbl>
            <c:dLbl>
              <c:idx val="4"/>
              <c:layout>
                <c:manualLayout>
                  <c:x val="7.6069107728599081E-2"/>
                  <c:y val="-8.8764633278450959E-3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5.1508065071620798E-2"/>
                      <c:h val="6.6474208987114439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9-57F8-420C-975C-5DC6F2C99052}"/>
                </c:ext>
              </c:extLst>
            </c:dLbl>
            <c:dLbl>
              <c:idx val="5"/>
              <c:layout>
                <c:manualLayout>
                  <c:x val="0.16604689407037732"/>
                  <c:y val="-4.5498879689522421E-3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5.1508065071620798E-2"/>
                      <c:h val="6.6474208987114439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A-57F8-420C-975C-5DC6F2C99052}"/>
                </c:ext>
              </c:extLst>
            </c:dLbl>
            <c:dLbl>
              <c:idx val="6"/>
              <c:layout>
                <c:manualLayout>
                  <c:x val="0.19216007779473593"/>
                  <c:y val="-4.549887968952223E-3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5.1508065071620798E-2"/>
                      <c:h val="6.6474208987114439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4-57F8-420C-975C-5DC6F2C99052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overflow" horzOverflow="overflow" vert="horz" wrap="square" lIns="0" tIns="0" rIns="0" bIns="0" anchor="ctr" anchorCtr="1">
                <a:no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  <a:noFill/>
                  <a:ln>
                    <a:noFill/>
                  </a:ln>
                </c15:spPr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Лист1!$A$2:$A$8</c:f>
              <c:strCache>
                <c:ptCount val="7"/>
                <c:pt idx="0">
                  <c:v>інші вакцини</c:v>
                </c:pt>
                <c:pt idx="1">
                  <c:v>Sputnik V ("російська")</c:v>
                </c:pt>
                <c:pt idx="2">
                  <c:v>Moderna</c:v>
                </c:pt>
                <c:pt idx="3">
                  <c:v>Novavax</c:v>
                </c:pt>
                <c:pt idx="4">
                  <c:v>Sinovac Biptech ("китайська")</c:v>
                </c:pt>
                <c:pt idx="5">
                  <c:v>Pfizer/BioNTech</c:v>
                </c:pt>
                <c:pt idx="6">
                  <c:v>AstraZeneca</c:v>
                </c:pt>
              </c:strCache>
            </c:strRef>
          </c:cat>
          <c:val>
            <c:numRef>
              <c:f>Лист1!$B$2:$B$8</c:f>
              <c:numCache>
                <c:formatCode>0.0%</c:formatCode>
                <c:ptCount val="7"/>
                <c:pt idx="0">
                  <c:v>2E-3</c:v>
                </c:pt>
                <c:pt idx="1">
                  <c:v>2E-3</c:v>
                </c:pt>
                <c:pt idx="2">
                  <c:v>2E-3</c:v>
                </c:pt>
                <c:pt idx="3">
                  <c:v>8.0000000000000002E-3</c:v>
                </c:pt>
                <c:pt idx="4">
                  <c:v>0.01</c:v>
                </c:pt>
                <c:pt idx="5">
                  <c:v>0.03</c:v>
                </c:pt>
                <c:pt idx="6">
                  <c:v>3.4000000000000002E-2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449-47B8-9FC1-7D22C0121362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24"/>
        <c:overlap val="100"/>
        <c:axId val="1140856016"/>
        <c:axId val="1140856432"/>
      </c:barChart>
      <c:catAx>
        <c:axId val="11408560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>
            <a:outerShdw blurRad="50800" dist="50800" dir="5400000" sx="1000" sy="1000" algn="ctr" rotWithShape="0">
              <a:srgbClr val="000000">
                <a:alpha val="43137"/>
              </a:srgbClr>
            </a:outerShdw>
          </a:effectLst>
        </c:spPr>
        <c:txPr>
          <a:bodyPr rot="-60000000" spcFirstLastPara="1" vertOverflow="ellipsis" vert="horz" wrap="square" anchor="t" anchorCtr="0"/>
          <a:lstStyle/>
          <a:p>
            <a:pPr>
              <a:defRPr sz="1100" b="0" i="0" u="none" strike="noStrike" kern="1200" cap="all" spc="12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Tahoma" panose="020B0604030504040204" pitchFamily="34" charset="0"/>
                <a:ea typeface="+mn-ea"/>
                <a:cs typeface="+mn-cs"/>
              </a:defRPr>
            </a:pPr>
            <a:endParaRPr lang="ru-RU"/>
          </a:p>
        </c:txPr>
        <c:crossAx val="1140856432"/>
        <c:crosses val="autoZero"/>
        <c:auto val="1"/>
        <c:lblAlgn val="ctr"/>
        <c:lblOffset val="100"/>
        <c:noMultiLvlLbl val="0"/>
      </c:catAx>
      <c:valAx>
        <c:axId val="1140856432"/>
        <c:scaling>
          <c:orientation val="minMax"/>
        </c:scaling>
        <c:delete val="1"/>
        <c:axPos val="b"/>
        <c:numFmt formatCode="0.0%" sourceLinked="1"/>
        <c:majorTickMark val="none"/>
        <c:minorTickMark val="none"/>
        <c:tickLblPos val="nextTo"/>
        <c:crossAx val="114085601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hart>
    <c:autoTitleDeleted val="1"/>
    <c:plotArea>
      <c:layout>
        <c:manualLayout>
          <c:layoutTarget val="inner"/>
          <c:xMode val="edge"/>
          <c:yMode val="edge"/>
          <c:x val="0.39735144353780905"/>
          <c:y val="3.2927773616795934E-2"/>
          <c:w val="0.53279669648468642"/>
          <c:h val="0.69222967279627834"/>
        </c:manualLayout>
      </c:layout>
      <c:barChart>
        <c:barDir val="bar"/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позитивно</c:v>
                </c:pt>
              </c:strCache>
            </c:strRef>
          </c:tx>
          <c:spPr>
            <a:solidFill>
              <a:schemeClr val="accent1">
                <a:tint val="58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Лист1!$A$2:$A$9</c:f>
              <c:strCache>
                <c:ptCount val="8"/>
                <c:pt idx="0">
                  <c:v>total</c:v>
                </c:pt>
                <c:pt idx="1">
                  <c:v>інші</c:v>
                </c:pt>
                <c:pt idx="2">
                  <c:v>Novavax</c:v>
                </c:pt>
                <c:pt idx="3">
                  <c:v>Sinovac Biotech</c:v>
                </c:pt>
                <c:pt idx="4">
                  <c:v>Sputnik V</c:v>
                </c:pt>
                <c:pt idx="5">
                  <c:v>AstraZeneca</c:v>
                </c:pt>
                <c:pt idx="6">
                  <c:v>Moderna</c:v>
                </c:pt>
                <c:pt idx="7">
                  <c:v>Pfizer/BioNTech</c:v>
                </c:pt>
              </c:strCache>
            </c:strRef>
          </c:cat>
          <c:val>
            <c:numRef>
              <c:f>Лист1!$B$2:$B$9</c:f>
              <c:numCache>
                <c:formatCode>General</c:formatCode>
                <c:ptCount val="8"/>
                <c:pt idx="0" formatCode="0%">
                  <c:v>0.05</c:v>
                </c:pt>
                <c:pt idx="5" formatCode="0%">
                  <c:v>0.06</c:v>
                </c:pt>
                <c:pt idx="7" formatCode="0%">
                  <c:v>0.08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3CA-4549-9E9F-1F349ACDB266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нейтрально</c:v>
                </c:pt>
              </c:strCache>
            </c:strRef>
          </c:tx>
          <c:spPr>
            <a:solidFill>
              <a:schemeClr val="accent1">
                <a:tint val="86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Лист1!$A$2:$A$9</c:f>
              <c:strCache>
                <c:ptCount val="8"/>
                <c:pt idx="0">
                  <c:v>total</c:v>
                </c:pt>
                <c:pt idx="1">
                  <c:v>інші</c:v>
                </c:pt>
                <c:pt idx="2">
                  <c:v>Novavax</c:v>
                </c:pt>
                <c:pt idx="3">
                  <c:v>Sinovac Biotech</c:v>
                </c:pt>
                <c:pt idx="4">
                  <c:v>Sputnik V</c:v>
                </c:pt>
                <c:pt idx="5">
                  <c:v>AstraZeneca</c:v>
                </c:pt>
                <c:pt idx="6">
                  <c:v>Moderna</c:v>
                </c:pt>
                <c:pt idx="7">
                  <c:v>Pfizer/BioNTech</c:v>
                </c:pt>
              </c:strCache>
            </c:strRef>
          </c:cat>
          <c:val>
            <c:numRef>
              <c:f>Лист1!$C$2:$C$9</c:f>
              <c:numCache>
                <c:formatCode>0%</c:formatCode>
                <c:ptCount val="8"/>
                <c:pt idx="0">
                  <c:v>0.87</c:v>
                </c:pt>
                <c:pt idx="1">
                  <c:v>1</c:v>
                </c:pt>
                <c:pt idx="2">
                  <c:v>1</c:v>
                </c:pt>
                <c:pt idx="3">
                  <c:v>0.87</c:v>
                </c:pt>
                <c:pt idx="4">
                  <c:v>1</c:v>
                </c:pt>
                <c:pt idx="5">
                  <c:v>0.81</c:v>
                </c:pt>
                <c:pt idx="6">
                  <c:v>1</c:v>
                </c:pt>
                <c:pt idx="7">
                  <c:v>0.88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C3CA-4549-9E9F-1F349ACDB266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сумнівно</c:v>
                </c:pt>
              </c:strCache>
            </c:strRef>
          </c:tx>
          <c:spPr>
            <a:solidFill>
              <a:schemeClr val="accent1">
                <a:shade val="86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Лист1!$A$2:$A$9</c:f>
              <c:strCache>
                <c:ptCount val="8"/>
                <c:pt idx="0">
                  <c:v>total</c:v>
                </c:pt>
                <c:pt idx="1">
                  <c:v>інші</c:v>
                </c:pt>
                <c:pt idx="2">
                  <c:v>Novavax</c:v>
                </c:pt>
                <c:pt idx="3">
                  <c:v>Sinovac Biotech</c:v>
                </c:pt>
                <c:pt idx="4">
                  <c:v>Sputnik V</c:v>
                </c:pt>
                <c:pt idx="5">
                  <c:v>AstraZeneca</c:v>
                </c:pt>
                <c:pt idx="6">
                  <c:v>Moderna</c:v>
                </c:pt>
                <c:pt idx="7">
                  <c:v>Pfizer/BioNTech</c:v>
                </c:pt>
              </c:strCache>
            </c:strRef>
          </c:cat>
          <c:val>
            <c:numRef>
              <c:f>Лист1!$D$2:$D$9</c:f>
              <c:numCache>
                <c:formatCode>General</c:formatCode>
                <c:ptCount val="8"/>
                <c:pt idx="0" formatCode="0%">
                  <c:v>7.0000000000000007E-2</c:v>
                </c:pt>
                <c:pt idx="3" formatCode="0%">
                  <c:v>0.13</c:v>
                </c:pt>
                <c:pt idx="5" formatCode="0%">
                  <c:v>0.1</c:v>
                </c:pt>
                <c:pt idx="7" formatCode="0%">
                  <c:v>0.04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C3CA-4549-9E9F-1F349ACDB266}"/>
            </c:ext>
          </c:extLst>
        </c:ser>
        <c:ser>
          <c:idx val="3"/>
          <c:order val="3"/>
          <c:tx>
            <c:strRef>
              <c:f>Лист1!$E$1</c:f>
              <c:strCache>
                <c:ptCount val="1"/>
                <c:pt idx="0">
                  <c:v>негативно</c:v>
                </c:pt>
              </c:strCache>
            </c:strRef>
          </c:tx>
          <c:spPr>
            <a:solidFill>
              <a:schemeClr val="accent1">
                <a:shade val="58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Лист1!$A$2:$A$9</c:f>
              <c:strCache>
                <c:ptCount val="8"/>
                <c:pt idx="0">
                  <c:v>total</c:v>
                </c:pt>
                <c:pt idx="1">
                  <c:v>інші</c:v>
                </c:pt>
                <c:pt idx="2">
                  <c:v>Novavax</c:v>
                </c:pt>
                <c:pt idx="3">
                  <c:v>Sinovac Biotech</c:v>
                </c:pt>
                <c:pt idx="4">
                  <c:v>Sputnik V</c:v>
                </c:pt>
                <c:pt idx="5">
                  <c:v>AstraZeneca</c:v>
                </c:pt>
                <c:pt idx="6">
                  <c:v>Moderna</c:v>
                </c:pt>
                <c:pt idx="7">
                  <c:v>Pfizer/BioNTech</c:v>
                </c:pt>
              </c:strCache>
            </c:strRef>
          </c:cat>
          <c:val>
            <c:numRef>
              <c:f>Лист1!$E$2:$E$9</c:f>
              <c:numCache>
                <c:formatCode>General</c:formatCode>
                <c:ptCount val="8"/>
                <c:pt idx="0" formatCode="0%">
                  <c:v>0.01</c:v>
                </c:pt>
                <c:pt idx="5" formatCode="0%">
                  <c:v>0.03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C3CA-4549-9E9F-1F349ACDB266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79"/>
        <c:overlap val="100"/>
        <c:axId val="1140839792"/>
        <c:axId val="1140859760"/>
      </c:barChart>
      <c:catAx>
        <c:axId val="11408397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cap="all" spc="12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Tahoma" panose="020B0604030504040204" pitchFamily="34" charset="0"/>
                <a:ea typeface="+mn-ea"/>
                <a:cs typeface="+mn-cs"/>
              </a:defRPr>
            </a:pPr>
            <a:endParaRPr lang="ru-RU"/>
          </a:p>
        </c:txPr>
        <c:crossAx val="1140859760"/>
        <c:crosses val="autoZero"/>
        <c:auto val="1"/>
        <c:lblAlgn val="ctr"/>
        <c:lblOffset val="100"/>
        <c:noMultiLvlLbl val="0"/>
      </c:catAx>
      <c:valAx>
        <c:axId val="1140859760"/>
        <c:scaling>
          <c:orientation val="minMax"/>
          <c:max val="1"/>
        </c:scaling>
        <c:delete val="1"/>
        <c:axPos val="b"/>
        <c:numFmt formatCode="0%" sourceLinked="1"/>
        <c:majorTickMark val="none"/>
        <c:minorTickMark val="none"/>
        <c:tickLblPos val="nextTo"/>
        <c:crossAx val="1140839792"/>
        <c:crosses val="autoZero"/>
        <c:crossBetween val="between"/>
        <c:minorUnit val="0.5"/>
      </c:valAx>
      <c:spPr>
        <a:noFill/>
        <a:ln>
          <a:noFill/>
        </a:ln>
        <a:effectLst/>
      </c:spPr>
    </c:plotArea>
    <c:legend>
      <c:legendPos val="t"/>
      <c:layout>
        <c:manualLayout>
          <c:xMode val="edge"/>
          <c:yMode val="edge"/>
          <c:x val="0.15751030629647442"/>
          <c:y val="0.7553796370382434"/>
          <c:w val="0.77577324178848117"/>
          <c:h val="0.10598313353678833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hart>
    <c:autoTitleDeleted val="1"/>
    <c:plotArea>
      <c:layout>
        <c:manualLayout>
          <c:layoutTarget val="inner"/>
          <c:xMode val="edge"/>
          <c:yMode val="edge"/>
          <c:x val="0.45247856057700403"/>
          <c:y val="4.2171815280807837E-2"/>
          <c:w val="0.36224682540008435"/>
          <c:h val="0.80067579266646838"/>
        </c:manualLayout>
      </c:layout>
      <c:barChart>
        <c:barDir val="bar"/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spPr>
            <a:solidFill>
              <a:schemeClr val="accent1"/>
            </a:solidFill>
            <a:ln w="34925">
              <a:solidFill>
                <a:schemeClr val="bg1">
                  <a:alpha val="0"/>
                </a:schemeClr>
              </a:solidFill>
              <a:bevel/>
            </a:ln>
            <a:effectLst/>
          </c:spPr>
          <c:invertIfNegative val="0"/>
          <c:dLbls>
            <c:dLbl>
              <c:idx val="0"/>
              <c:layout>
                <c:manualLayout>
                  <c:x val="3.2356366829212765E-2"/>
                  <c:y val="0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6-57F8-420C-975C-5DC6F2C99052}"/>
                </c:ext>
              </c:extLst>
            </c:dLbl>
            <c:dLbl>
              <c:idx val="1"/>
              <c:layout>
                <c:manualLayout>
                  <c:x val="3.2356366829212765E-2"/>
                  <c:y val="-1.0287142439785043E-16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7-57F8-420C-975C-5DC6F2C99052}"/>
                </c:ext>
              </c:extLst>
            </c:dLbl>
            <c:dLbl>
              <c:idx val="2"/>
              <c:layout>
                <c:manualLayout>
                  <c:x val="3.2356366829212765E-2"/>
                  <c:y val="0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5-57F8-420C-975C-5DC6F2C99052}"/>
                </c:ext>
              </c:extLst>
            </c:dLbl>
            <c:dLbl>
              <c:idx val="3"/>
              <c:layout>
                <c:manualLayout>
                  <c:x val="3.2356366829212765E-2"/>
                  <c:y val="-2.8056167121088206E-3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8-57F8-420C-975C-5DC6F2C99052}"/>
                </c:ext>
              </c:extLst>
            </c:dLbl>
            <c:dLbl>
              <c:idx val="4"/>
              <c:layout>
                <c:manualLayout>
                  <c:x val="3.4059333504434491E-2"/>
                  <c:y val="-2.8056167121088206E-3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5.1508065071620798E-2"/>
                      <c:h val="6.6474208987114439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9-57F8-420C-975C-5DC6F2C99052}"/>
                </c:ext>
              </c:extLst>
            </c:dLbl>
            <c:dLbl>
              <c:idx val="5"/>
              <c:layout>
                <c:manualLayout>
                  <c:x val="3.4059333504434491E-2"/>
                  <c:y val="-1.0287142439785043E-16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5.1508065071620798E-2"/>
                      <c:h val="6.6474208987114439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A-57F8-420C-975C-5DC6F2C99052}"/>
                </c:ext>
              </c:extLst>
            </c:dLbl>
            <c:dLbl>
              <c:idx val="6"/>
              <c:layout>
                <c:manualLayout>
                  <c:x val="3.4059333504434491E-2"/>
                  <c:y val="0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5.1508065071620798E-2"/>
                      <c:h val="6.6474208987114439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4-57F8-420C-975C-5DC6F2C99052}"/>
                </c:ext>
              </c:extLst>
            </c:dLbl>
            <c:dLbl>
              <c:idx val="7"/>
              <c:layout>
                <c:manualLayout>
                  <c:x val="3.4059333504434491E-2"/>
                  <c:y val="0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5.1508065071620798E-2"/>
                      <c:h val="6.6474208987114439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0-1A9C-4F98-94C7-C0498591B639}"/>
                </c:ext>
              </c:extLst>
            </c:dLbl>
            <c:dLbl>
              <c:idx val="8"/>
              <c:layout>
                <c:manualLayout>
                  <c:x val="3.9168233530099732E-2"/>
                  <c:y val="5.1435712198925213E-17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5.1508065071620798E-2"/>
                      <c:h val="6.6474208987114439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1-1A9C-4F98-94C7-C0498591B639}"/>
                </c:ext>
              </c:extLst>
            </c:dLbl>
            <c:dLbl>
              <c:idx val="9"/>
              <c:layout>
                <c:manualLayout>
                  <c:x val="3.9168233530099732E-2"/>
                  <c:y val="0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5.1508065071620798E-2"/>
                      <c:h val="6.6474208987114439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2-1A9C-4F98-94C7-C0498591B639}"/>
                </c:ext>
              </c:extLst>
            </c:dLbl>
            <c:dLbl>
              <c:idx val="10"/>
              <c:layout>
                <c:manualLayout>
                  <c:x val="3.9168233530099732E-2"/>
                  <c:y val="0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5.1508065071620798E-2"/>
                      <c:h val="6.6474208987114439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3-1A9C-4F98-94C7-C0498591B639}"/>
                </c:ext>
              </c:extLst>
            </c:dLbl>
            <c:dLbl>
              <c:idx val="11"/>
              <c:layout>
                <c:manualLayout>
                  <c:x val="3.9168233530099732E-2"/>
                  <c:y val="0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7-178F-44A2-9A21-B436528D5847}"/>
                </c:ext>
              </c:extLst>
            </c:dLbl>
            <c:dLbl>
              <c:idx val="12"/>
              <c:layout>
                <c:manualLayout>
                  <c:x val="3.9168233530099732E-2"/>
                  <c:y val="-5.1435712198925213E-17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6-178F-44A2-9A21-B436528D5847}"/>
                </c:ext>
              </c:extLst>
            </c:dLbl>
            <c:dLbl>
              <c:idx val="13"/>
              <c:layout>
                <c:manualLayout>
                  <c:x val="3.7465266854878006E-2"/>
                  <c:y val="2.8056167121088206E-3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5-178F-44A2-9A21-B436528D5847}"/>
                </c:ext>
              </c:extLst>
            </c:dLbl>
            <c:dLbl>
              <c:idx val="14"/>
              <c:layout>
                <c:manualLayout>
                  <c:x val="3.7465266854878006E-2"/>
                  <c:y val="2.805616712108795E-3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4-178F-44A2-9A21-B436528D5847}"/>
                </c:ext>
              </c:extLst>
            </c:dLbl>
            <c:dLbl>
              <c:idx val="15"/>
              <c:layout>
                <c:manualLayout>
                  <c:x val="5.1663093718322686E-2"/>
                  <c:y val="0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3-178F-44A2-9A21-B436528D5847}"/>
                </c:ext>
              </c:extLst>
            </c:dLbl>
            <c:dLbl>
              <c:idx val="16"/>
              <c:layout>
                <c:manualLayout>
                  <c:x val="5.1376025169267737E-2"/>
                  <c:y val="0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2-178F-44A2-9A21-B436528D5847}"/>
                </c:ext>
              </c:extLst>
            </c:dLbl>
            <c:dLbl>
              <c:idx val="17"/>
              <c:layout>
                <c:manualLayout>
                  <c:x val="7.152460035931249E-2"/>
                  <c:y val="0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1-178F-44A2-9A21-B436528D5847}"/>
                </c:ext>
              </c:extLst>
            </c:dLbl>
            <c:dLbl>
              <c:idx val="18"/>
              <c:layout>
                <c:manualLayout>
                  <c:x val="0.16007886747084241"/>
                  <c:y val="0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8-178F-44A2-9A21-B436528D5847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overflow" horzOverflow="overflow" vert="horz" wrap="square" lIns="0" tIns="0" rIns="0" bIns="0" anchor="ctr" anchorCtr="0">
                <a:no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  <a:noFill/>
                  <a:ln>
                    <a:noFill/>
                  </a:ln>
                </c15:spPr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Лист1!$A$2:$A$20</c:f>
              <c:strCache>
                <c:ptCount val="19"/>
                <c:pt idx="0">
                  <c:v>програма охорони здоров'я</c:v>
                </c:pt>
                <c:pt idx="1">
                  <c:v>науковці (досліджують…</c:v>
                </c:pt>
                <c:pt idx="2">
                  <c:v>НАБУ (розслідування...</c:v>
                </c:pt>
                <c:pt idx="3">
                  <c:v>мобільні бригади медиків</c:v>
                </c:pt>
                <c:pt idx="4">
                  <c:v>комітет державних…</c:v>
                </c:pt>
                <c:pt idx="5">
                  <c:v>ВООЗ</c:v>
                </c:pt>
                <c:pt idx="6">
                  <c:v>відповідальні по областях</c:v>
                </c:pt>
                <c:pt idx="7">
                  <c:v>виробник вакцини</c:v>
                </c:pt>
                <c:pt idx="8">
                  <c:v>світові політики</c:v>
                </c:pt>
                <c:pt idx="9">
                  <c:v>Unisef Ukraine</c:v>
                </c:pt>
                <c:pt idx="10">
                  <c:v>громадяни</c:v>
                </c:pt>
                <c:pt idx="11">
                  <c:v>лікарі, медики</c:v>
                </c:pt>
                <c:pt idx="12">
                  <c:v>ЗМІ, інтернет</c:v>
                </c:pt>
                <c:pt idx="13">
                  <c:v>медичні заклади (державні</c:v>
                </c:pt>
                <c:pt idx="14">
                  <c:v>експерти</c:v>
                </c:pt>
                <c:pt idx="15">
                  <c:v>компанії, що відповідають…</c:v>
                </c:pt>
                <c:pt idx="16">
                  <c:v>політики, депутати</c:v>
                </c:pt>
                <c:pt idx="17">
                  <c:v>програма Covax</c:v>
                </c:pt>
                <c:pt idx="18">
                  <c:v>уряд, міністри</c:v>
                </c:pt>
              </c:strCache>
            </c:strRef>
          </c:cat>
          <c:val>
            <c:numRef>
              <c:f>Лист1!$B$2:$B$20</c:f>
              <c:numCache>
                <c:formatCode>0.0%</c:formatCode>
                <c:ptCount val="19"/>
                <c:pt idx="0">
                  <c:v>2E-3</c:v>
                </c:pt>
                <c:pt idx="1">
                  <c:v>2E-3</c:v>
                </c:pt>
                <c:pt idx="2">
                  <c:v>2E-3</c:v>
                </c:pt>
                <c:pt idx="3">
                  <c:v>2E-3</c:v>
                </c:pt>
                <c:pt idx="4">
                  <c:v>2E-3</c:v>
                </c:pt>
                <c:pt idx="5">
                  <c:v>2E-3</c:v>
                </c:pt>
                <c:pt idx="6">
                  <c:v>2E-3</c:v>
                </c:pt>
                <c:pt idx="7">
                  <c:v>2E-3</c:v>
                </c:pt>
                <c:pt idx="8">
                  <c:v>3.0000000000000001E-3</c:v>
                </c:pt>
                <c:pt idx="9">
                  <c:v>3.0000000000000001E-3</c:v>
                </c:pt>
                <c:pt idx="10">
                  <c:v>3.0000000000000001E-3</c:v>
                </c:pt>
                <c:pt idx="11">
                  <c:v>3.0000000000000001E-3</c:v>
                </c:pt>
                <c:pt idx="12">
                  <c:v>3.0000000000000001E-3</c:v>
                </c:pt>
                <c:pt idx="13">
                  <c:v>3.0000000000000001E-3</c:v>
                </c:pt>
                <c:pt idx="14">
                  <c:v>3.0000000000000001E-3</c:v>
                </c:pt>
                <c:pt idx="15">
                  <c:v>6.0000000000000001E-3</c:v>
                </c:pt>
                <c:pt idx="16">
                  <c:v>6.0000000000000001E-3</c:v>
                </c:pt>
                <c:pt idx="17">
                  <c:v>1.0999999999999999E-2</c:v>
                </c:pt>
                <c:pt idx="18">
                  <c:v>0.03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449-47B8-9FC1-7D22C0121362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24"/>
        <c:overlap val="100"/>
        <c:axId val="1140856016"/>
        <c:axId val="1140856432"/>
      </c:barChart>
      <c:catAx>
        <c:axId val="11408560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>
            <a:outerShdw blurRad="50800" dist="50800" dir="5400000" sx="1000" sy="1000" algn="ctr" rotWithShape="0">
              <a:srgbClr val="000000">
                <a:alpha val="43137"/>
              </a:srgbClr>
            </a:outerShdw>
          </a:effectLst>
        </c:spPr>
        <c:txPr>
          <a:bodyPr rot="-60000000" spcFirstLastPara="1" vertOverflow="ellipsis" vert="horz" wrap="square" anchor="t" anchorCtr="0"/>
          <a:lstStyle/>
          <a:p>
            <a:pPr>
              <a:defRPr sz="1200" b="0" i="0" u="none" strike="noStrike" kern="1200" cap="small" spc="12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Tahoma" panose="020B0604030504040204" pitchFamily="34" charset="0"/>
                <a:ea typeface="+mn-ea"/>
                <a:cs typeface="+mn-cs"/>
              </a:defRPr>
            </a:pPr>
            <a:endParaRPr lang="ru-RU"/>
          </a:p>
        </c:txPr>
        <c:crossAx val="1140856432"/>
        <c:crosses val="autoZero"/>
        <c:auto val="1"/>
        <c:lblAlgn val="ctr"/>
        <c:lblOffset val="100"/>
        <c:tickLblSkip val="1"/>
        <c:noMultiLvlLbl val="0"/>
      </c:catAx>
      <c:valAx>
        <c:axId val="1140856432"/>
        <c:scaling>
          <c:orientation val="minMax"/>
        </c:scaling>
        <c:delete val="1"/>
        <c:axPos val="b"/>
        <c:numFmt formatCode="0.0%" sourceLinked="1"/>
        <c:majorTickMark val="none"/>
        <c:minorTickMark val="none"/>
        <c:tickLblPos val="nextTo"/>
        <c:crossAx val="114085601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46482561255700849"/>
          <c:y val="1.7573410183605104E-2"/>
          <c:w val="0.46532252746548713"/>
          <c:h val="0.69222967279627834"/>
        </c:manualLayout>
      </c:layout>
      <c:barChart>
        <c:barDir val="bar"/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позитивно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satMod val="103000"/>
                    <a:lumMod val="102000"/>
                    <a:tint val="94000"/>
                  </a:schemeClr>
                </a:gs>
                <a:gs pos="50000">
                  <a:schemeClr val="accent1">
                    <a:satMod val="110000"/>
                    <a:lumMod val="100000"/>
                    <a:shade val="100000"/>
                  </a:schemeClr>
                </a:gs>
                <a:gs pos="100000">
                  <a:schemeClr val="accent1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Лист1!$A$2:$A$21</c:f>
              <c:strCache>
                <c:ptCount val="20"/>
                <c:pt idx="0">
                  <c:v>політики, депутати</c:v>
                </c:pt>
                <c:pt idx="1">
                  <c:v>уряд, міністри</c:v>
                </c:pt>
                <c:pt idx="2">
                  <c:v>експерти</c:v>
                </c:pt>
                <c:pt idx="3">
                  <c:v>медичні заклади (державні)</c:v>
                </c:pt>
                <c:pt idx="4">
                  <c:v>ЗМІ, інтернет</c:v>
                </c:pt>
                <c:pt idx="5">
                  <c:v>лікарі, медики</c:v>
                </c:pt>
                <c:pt idx="6">
                  <c:v>громадяни</c:v>
                </c:pt>
                <c:pt idx="7">
                  <c:v>програма Covax</c:v>
                </c:pt>
                <c:pt idx="8">
                  <c:v>компанії, що відповідають за доставку…</c:v>
                </c:pt>
                <c:pt idx="9">
                  <c:v>світові политики</c:v>
                </c:pt>
                <c:pt idx="10">
                  <c:v>UNISEF Ukraine</c:v>
                </c:pt>
                <c:pt idx="11">
                  <c:v>програма охорони здоров'я</c:v>
                </c:pt>
                <c:pt idx="12">
                  <c:v>науковці (досліджують штами та…</c:v>
                </c:pt>
                <c:pt idx="13">
                  <c:v>НАБУ (розслідування справи закупівель…</c:v>
                </c:pt>
                <c:pt idx="14">
                  <c:v>мобільні бригади медиків</c:v>
                </c:pt>
                <c:pt idx="15">
                  <c:v>комітет державних закупівель</c:v>
                </c:pt>
                <c:pt idx="16">
                  <c:v>ВООЗ</c:v>
                </c:pt>
                <c:pt idx="17">
                  <c:v>відповідальні по областях</c:v>
                </c:pt>
                <c:pt idx="18">
                  <c:v>виробник вакцин</c:v>
                </c:pt>
                <c:pt idx="19">
                  <c:v>Total</c:v>
                </c:pt>
              </c:strCache>
            </c:strRef>
          </c:cat>
          <c:val>
            <c:numRef>
              <c:f>Лист1!$B$2:$B$21</c:f>
              <c:numCache>
                <c:formatCode>0%</c:formatCode>
                <c:ptCount val="20"/>
                <c:pt idx="1">
                  <c:v>0.04</c:v>
                </c:pt>
                <c:pt idx="7">
                  <c:v>0.12</c:v>
                </c:pt>
                <c:pt idx="19">
                  <c:v>0.03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3CA-4549-9E9F-1F349ACDB266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нейтрально</c:v>
                </c:pt>
              </c:strCache>
            </c:strRef>
          </c:tx>
          <c:spPr>
            <a:gradFill rotWithShape="1">
              <a:gsLst>
                <a:gs pos="0">
                  <a:schemeClr val="accent3">
                    <a:satMod val="103000"/>
                    <a:lumMod val="102000"/>
                    <a:tint val="94000"/>
                  </a:schemeClr>
                </a:gs>
                <a:gs pos="50000">
                  <a:schemeClr val="accent3">
                    <a:satMod val="110000"/>
                    <a:lumMod val="100000"/>
                    <a:shade val="100000"/>
                  </a:schemeClr>
                </a:gs>
                <a:gs pos="100000">
                  <a:schemeClr val="accent3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Лист1!$A$2:$A$21</c:f>
              <c:strCache>
                <c:ptCount val="20"/>
                <c:pt idx="0">
                  <c:v>політики, депутати</c:v>
                </c:pt>
                <c:pt idx="1">
                  <c:v>уряд, міністри</c:v>
                </c:pt>
                <c:pt idx="2">
                  <c:v>експерти</c:v>
                </c:pt>
                <c:pt idx="3">
                  <c:v>медичні заклади (державні)</c:v>
                </c:pt>
                <c:pt idx="4">
                  <c:v>ЗМІ, інтернет</c:v>
                </c:pt>
                <c:pt idx="5">
                  <c:v>лікарі, медики</c:v>
                </c:pt>
                <c:pt idx="6">
                  <c:v>громадяни</c:v>
                </c:pt>
                <c:pt idx="7">
                  <c:v>програма Covax</c:v>
                </c:pt>
                <c:pt idx="8">
                  <c:v>компанії, що відповідають за доставку…</c:v>
                </c:pt>
                <c:pt idx="9">
                  <c:v>світові политики</c:v>
                </c:pt>
                <c:pt idx="10">
                  <c:v>UNISEF Ukraine</c:v>
                </c:pt>
                <c:pt idx="11">
                  <c:v>програма охорони здоров'я</c:v>
                </c:pt>
                <c:pt idx="12">
                  <c:v>науковці (досліджують штами та…</c:v>
                </c:pt>
                <c:pt idx="13">
                  <c:v>НАБУ (розслідування справи закупівель…</c:v>
                </c:pt>
                <c:pt idx="14">
                  <c:v>мобільні бригади медиків</c:v>
                </c:pt>
                <c:pt idx="15">
                  <c:v>комітет державних закупівель</c:v>
                </c:pt>
                <c:pt idx="16">
                  <c:v>ВООЗ</c:v>
                </c:pt>
                <c:pt idx="17">
                  <c:v>відповідальні по областях</c:v>
                </c:pt>
                <c:pt idx="18">
                  <c:v>виробник вакцин</c:v>
                </c:pt>
                <c:pt idx="19">
                  <c:v>Total</c:v>
                </c:pt>
              </c:strCache>
            </c:strRef>
          </c:cat>
          <c:val>
            <c:numRef>
              <c:f>Лист1!$C$2:$C$21</c:f>
              <c:numCache>
                <c:formatCode>0%</c:formatCode>
                <c:ptCount val="20"/>
                <c:pt idx="0">
                  <c:v>0.86</c:v>
                </c:pt>
                <c:pt idx="1">
                  <c:v>0.57999999999999996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0.6</c:v>
                </c:pt>
                <c:pt idx="7">
                  <c:v>0.75</c:v>
                </c:pt>
                <c:pt idx="8">
                  <c:v>0.75</c:v>
                </c:pt>
                <c:pt idx="9">
                  <c:v>1</c:v>
                </c:pt>
                <c:pt idx="10">
                  <c:v>1</c:v>
                </c:pt>
                <c:pt idx="11">
                  <c:v>1</c:v>
                </c:pt>
                <c:pt idx="12">
                  <c:v>1</c:v>
                </c:pt>
                <c:pt idx="13">
                  <c:v>0.5</c:v>
                </c:pt>
                <c:pt idx="14">
                  <c:v>1</c:v>
                </c:pt>
                <c:pt idx="15">
                  <c:v>1</c:v>
                </c:pt>
                <c:pt idx="16">
                  <c:v>1</c:v>
                </c:pt>
                <c:pt idx="17">
                  <c:v>1</c:v>
                </c:pt>
                <c:pt idx="18">
                  <c:v>1</c:v>
                </c:pt>
                <c:pt idx="19">
                  <c:v>0.73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C3CA-4549-9E9F-1F349ACDB266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сумнівно</c:v>
                </c:pt>
              </c:strCache>
            </c:strRef>
          </c:tx>
          <c:spPr>
            <a:gradFill rotWithShape="1">
              <a:gsLst>
                <a:gs pos="0">
                  <a:schemeClr val="accent5">
                    <a:satMod val="103000"/>
                    <a:lumMod val="102000"/>
                    <a:tint val="94000"/>
                  </a:schemeClr>
                </a:gs>
                <a:gs pos="50000">
                  <a:schemeClr val="accent5">
                    <a:satMod val="110000"/>
                    <a:lumMod val="100000"/>
                    <a:shade val="100000"/>
                  </a:schemeClr>
                </a:gs>
                <a:gs pos="100000">
                  <a:schemeClr val="accent5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Лист1!$A$2:$A$21</c:f>
              <c:strCache>
                <c:ptCount val="20"/>
                <c:pt idx="0">
                  <c:v>політики, депутати</c:v>
                </c:pt>
                <c:pt idx="1">
                  <c:v>уряд, міністри</c:v>
                </c:pt>
                <c:pt idx="2">
                  <c:v>експерти</c:v>
                </c:pt>
                <c:pt idx="3">
                  <c:v>медичні заклади (державні)</c:v>
                </c:pt>
                <c:pt idx="4">
                  <c:v>ЗМІ, інтернет</c:v>
                </c:pt>
                <c:pt idx="5">
                  <c:v>лікарі, медики</c:v>
                </c:pt>
                <c:pt idx="6">
                  <c:v>громадяни</c:v>
                </c:pt>
                <c:pt idx="7">
                  <c:v>програма Covax</c:v>
                </c:pt>
                <c:pt idx="8">
                  <c:v>компанії, що відповідають за доставку…</c:v>
                </c:pt>
                <c:pt idx="9">
                  <c:v>світові политики</c:v>
                </c:pt>
                <c:pt idx="10">
                  <c:v>UNISEF Ukraine</c:v>
                </c:pt>
                <c:pt idx="11">
                  <c:v>програма охорони здоров'я</c:v>
                </c:pt>
                <c:pt idx="12">
                  <c:v>науковці (досліджують штами та…</c:v>
                </c:pt>
                <c:pt idx="13">
                  <c:v>НАБУ (розслідування справи закупівель…</c:v>
                </c:pt>
                <c:pt idx="14">
                  <c:v>мобільні бригади медиків</c:v>
                </c:pt>
                <c:pt idx="15">
                  <c:v>комітет державних закупівель</c:v>
                </c:pt>
                <c:pt idx="16">
                  <c:v>ВООЗ</c:v>
                </c:pt>
                <c:pt idx="17">
                  <c:v>відповідальні по областях</c:v>
                </c:pt>
                <c:pt idx="18">
                  <c:v>виробник вакцин</c:v>
                </c:pt>
                <c:pt idx="19">
                  <c:v>Total</c:v>
                </c:pt>
              </c:strCache>
            </c:strRef>
          </c:cat>
          <c:val>
            <c:numRef>
              <c:f>Лист1!$D$2:$D$21</c:f>
              <c:numCache>
                <c:formatCode>0%</c:formatCode>
                <c:ptCount val="20"/>
                <c:pt idx="0">
                  <c:v>0.14000000000000001</c:v>
                </c:pt>
                <c:pt idx="1">
                  <c:v>0.28999999999999998</c:v>
                </c:pt>
                <c:pt idx="6">
                  <c:v>0.4</c:v>
                </c:pt>
                <c:pt idx="7">
                  <c:v>0.13</c:v>
                </c:pt>
                <c:pt idx="8">
                  <c:v>0.25</c:v>
                </c:pt>
                <c:pt idx="13">
                  <c:v>0.5</c:v>
                </c:pt>
                <c:pt idx="19">
                  <c:v>0.19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C3CA-4549-9E9F-1F349ACDB266}"/>
            </c:ext>
          </c:extLst>
        </c:ser>
        <c:ser>
          <c:idx val="3"/>
          <c:order val="3"/>
          <c:tx>
            <c:strRef>
              <c:f>Лист1!$E$1</c:f>
              <c:strCache>
                <c:ptCount val="1"/>
                <c:pt idx="0">
                  <c:v>негативно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lumMod val="60000"/>
                    <a:satMod val="103000"/>
                    <a:lumMod val="102000"/>
                    <a:tint val="94000"/>
                  </a:schemeClr>
                </a:gs>
                <a:gs pos="50000">
                  <a:schemeClr val="accent1">
                    <a:lumMod val="60000"/>
                    <a:satMod val="110000"/>
                    <a:lumMod val="100000"/>
                    <a:shade val="100000"/>
                  </a:schemeClr>
                </a:gs>
                <a:gs pos="100000">
                  <a:schemeClr val="accent1">
                    <a:lumMod val="60000"/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Лист1!$A$2:$A$21</c:f>
              <c:strCache>
                <c:ptCount val="20"/>
                <c:pt idx="0">
                  <c:v>політики, депутати</c:v>
                </c:pt>
                <c:pt idx="1">
                  <c:v>уряд, міністри</c:v>
                </c:pt>
                <c:pt idx="2">
                  <c:v>експерти</c:v>
                </c:pt>
                <c:pt idx="3">
                  <c:v>медичні заклади (державні)</c:v>
                </c:pt>
                <c:pt idx="4">
                  <c:v>ЗМІ, інтернет</c:v>
                </c:pt>
                <c:pt idx="5">
                  <c:v>лікарі, медики</c:v>
                </c:pt>
                <c:pt idx="6">
                  <c:v>громадяни</c:v>
                </c:pt>
                <c:pt idx="7">
                  <c:v>програма Covax</c:v>
                </c:pt>
                <c:pt idx="8">
                  <c:v>компанії, що відповідають за доставку…</c:v>
                </c:pt>
                <c:pt idx="9">
                  <c:v>світові политики</c:v>
                </c:pt>
                <c:pt idx="10">
                  <c:v>UNISEF Ukraine</c:v>
                </c:pt>
                <c:pt idx="11">
                  <c:v>програма охорони здоров'я</c:v>
                </c:pt>
                <c:pt idx="12">
                  <c:v>науковці (досліджують штами та…</c:v>
                </c:pt>
                <c:pt idx="13">
                  <c:v>НАБУ (розслідування справи закупівель…</c:v>
                </c:pt>
                <c:pt idx="14">
                  <c:v>мобільні бригади медиків</c:v>
                </c:pt>
                <c:pt idx="15">
                  <c:v>комітет державних закупівель</c:v>
                </c:pt>
                <c:pt idx="16">
                  <c:v>ВООЗ</c:v>
                </c:pt>
                <c:pt idx="17">
                  <c:v>відповідальні по областях</c:v>
                </c:pt>
                <c:pt idx="18">
                  <c:v>виробник вакцин</c:v>
                </c:pt>
                <c:pt idx="19">
                  <c:v>Total</c:v>
                </c:pt>
              </c:strCache>
            </c:strRef>
          </c:cat>
          <c:val>
            <c:numRef>
              <c:f>Лист1!$E$2:$E$21</c:f>
              <c:numCache>
                <c:formatCode>0%</c:formatCode>
                <c:ptCount val="20"/>
                <c:pt idx="1">
                  <c:v>0.04</c:v>
                </c:pt>
                <c:pt idx="19">
                  <c:v>0.05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11C1-47B1-B5AC-B2508DB607FD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55"/>
        <c:overlap val="100"/>
        <c:axId val="1140839792"/>
        <c:axId val="1140859760"/>
      </c:barChart>
      <c:catAx>
        <c:axId val="1140839792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140859760"/>
        <c:crosses val="autoZero"/>
        <c:auto val="1"/>
        <c:lblAlgn val="ctr"/>
        <c:lblOffset val="100"/>
        <c:noMultiLvlLbl val="0"/>
      </c:catAx>
      <c:valAx>
        <c:axId val="1140859760"/>
        <c:scaling>
          <c:orientation val="minMax"/>
          <c:max val="1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140839792"/>
        <c:crosses val="autoZero"/>
        <c:crossBetween val="between"/>
        <c:minorUnit val="0.5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22314906837058743"/>
          <c:y val="0.83530725588635946"/>
          <c:w val="0.73447640167788553"/>
          <c:h val="6.4239592630831954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4725801183883851"/>
          <c:y val="9.5510355660609364E-2"/>
          <c:w val="0.50489144388430696"/>
          <c:h val="0.876446304632571"/>
        </c:manualLayout>
      </c:layout>
      <c:barChart>
        <c:barDir val="bar"/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головна подія</c:v>
                </c:pt>
              </c:strCache>
            </c:strRef>
          </c:tx>
          <c:spPr>
            <a:solidFill>
              <a:schemeClr val="accent1">
                <a:alpha val="7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inBase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Лист1!$A$2:$A$35</c:f>
              <c:strCache>
                <c:ptCount val="34"/>
                <c:pt idx="0">
                  <c:v>Кримінал, пожежі, ДТП</c:v>
                </c:pt>
                <c:pt idx="1">
                  <c:v>Наслідки снігових заметів/снігові бранці/погода в цілому</c:v>
                </c:pt>
                <c:pt idx="2">
                  <c:v>Роковини розстрілу на Майдані/Розслідування справ Майдану</c:v>
                </c:pt>
                <c:pt idx="3">
                  <c:v>Війна на Донбасі</c:v>
                </c:pt>
                <c:pt idx="4">
                  <c:v>Статистика захворювань на COVID-19/COVID-19 в регіонах</c:v>
                </c:pt>
                <c:pt idx="5">
                  <c:v>Підготовка до вакцинації/Вакцинація відкладається</c:v>
                </c:pt>
                <c:pt idx="6">
                  <c:v>Спорт/культура</c:v>
                </c:pt>
                <c:pt idx="7">
                  <c:v>Отруєння школярів пігулками</c:v>
                </c:pt>
                <c:pt idx="8">
                  <c:v>Карантин на Прикарпатті</c:v>
                </c:pt>
                <c:pt idx="9">
                  <c:v>Анонс передач</c:v>
                </c:pt>
                <c:pt idx="10">
                  <c:v>Україна -Росія</c:v>
                </c:pt>
                <c:pt idx="11">
                  <c:v>Санкції від РНБО</c:v>
                </c:pt>
                <c:pt idx="12">
                  <c:v>Тарифи на комунальні послуги</c:v>
                </c:pt>
                <c:pt idx="13">
                  <c:v>Українські туристи застрягли на Занзибарі</c:v>
                </c:pt>
                <c:pt idx="14">
                  <c:v>Україна -МВФ</c:v>
                </c:pt>
                <c:pt idx="15">
                  <c:v>М.Степанов вирушив за вакциною</c:v>
                </c:pt>
                <c:pt idx="16">
                  <c:v>Події на Сході</c:v>
                </c:pt>
                <c:pt idx="17">
                  <c:v>Пошук туристів в Карпатах</c:v>
                </c:pt>
                <c:pt idx="18">
                  <c:v>Нові штрафи для водіїв</c:v>
                </c:pt>
                <c:pt idx="19">
                  <c:v>Масова вакцинація у світі/ COVSD-19 у світі</c:v>
                </c:pt>
                <c:pt idx="20">
                  <c:v>Обшуки в Криму</c:v>
                </c:pt>
                <c:pt idx="21">
                  <c:v>СБУ проти А.Шарія</c:v>
                </c:pt>
                <c:pt idx="22">
                  <c:v>Ціни та інфляція в Україні</c:v>
                </c:pt>
                <c:pt idx="23">
                  <c:v>Діяльність Президента/ Зеленський В.О.</c:v>
                </c:pt>
                <c:pt idx="24">
                  <c:v>Справа В. Марківа/Фільм про В. Марківа</c:v>
                </c:pt>
                <c:pt idx="25">
                  <c:v>Ситуація на енергоринку України</c:v>
                </c:pt>
                <c:pt idx="26">
                  <c:v>Погоджувальна рада у ВР</c:v>
                </c:pt>
                <c:pt idx="27">
                  <c:v>Допомога від фонду Р. Ахметова</c:v>
                </c:pt>
                <c:pt idx="28">
                  <c:v>Розмитнення авто з єврономерами/ евробляхи</c:v>
                </c:pt>
                <c:pt idx="29">
                  <c:v>Нарада у Президенкта</c:v>
                </c:pt>
                <c:pt idx="30">
                  <c:v>Хабарництво, корупція в Україні</c:v>
                </c:pt>
                <c:pt idx="31">
                  <c:v>Окупація Криму/ річниця початку російської агресії</c:v>
                </c:pt>
                <c:pt idx="32">
                  <c:v>Реакції на санкції</c:v>
                </c:pt>
                <c:pt idx="33">
                  <c:v>протестні акції громадян</c:v>
                </c:pt>
              </c:strCache>
            </c:strRef>
          </c:cat>
          <c:val>
            <c:numRef>
              <c:f>Лист1!$B$2:$B$35</c:f>
              <c:numCache>
                <c:formatCode>0.0%</c:formatCode>
                <c:ptCount val="34"/>
                <c:pt idx="0">
                  <c:v>0.124</c:v>
                </c:pt>
                <c:pt idx="1">
                  <c:v>7.9000000000000001E-2</c:v>
                </c:pt>
                <c:pt idx="2">
                  <c:v>6.4000000000000001E-2</c:v>
                </c:pt>
                <c:pt idx="3">
                  <c:v>5.6000000000000001E-2</c:v>
                </c:pt>
                <c:pt idx="4">
                  <c:v>6.3E-2</c:v>
                </c:pt>
                <c:pt idx="5">
                  <c:v>3.6999999999999998E-2</c:v>
                </c:pt>
                <c:pt idx="6">
                  <c:v>5.6000000000000001E-2</c:v>
                </c:pt>
                <c:pt idx="7">
                  <c:v>3.6999999999999998E-2</c:v>
                </c:pt>
                <c:pt idx="8">
                  <c:v>2.4E-2</c:v>
                </c:pt>
                <c:pt idx="9">
                  <c:v>3.4000000000000002E-2</c:v>
                </c:pt>
                <c:pt idx="10">
                  <c:v>2E-3</c:v>
                </c:pt>
                <c:pt idx="11">
                  <c:v>1.2999999999999999E-2</c:v>
                </c:pt>
                <c:pt idx="12">
                  <c:v>8.0000000000000002E-3</c:v>
                </c:pt>
                <c:pt idx="13">
                  <c:v>1.6E-2</c:v>
                </c:pt>
                <c:pt idx="14">
                  <c:v>1.0999999999999999E-2</c:v>
                </c:pt>
                <c:pt idx="15">
                  <c:v>0.01</c:v>
                </c:pt>
                <c:pt idx="16">
                  <c:v>2E-3</c:v>
                </c:pt>
                <c:pt idx="17">
                  <c:v>1.2999999999999999E-2</c:v>
                </c:pt>
                <c:pt idx="18">
                  <c:v>0.01</c:v>
                </c:pt>
                <c:pt idx="19">
                  <c:v>8.0000000000000002E-3</c:v>
                </c:pt>
                <c:pt idx="20">
                  <c:v>8.0000000000000002E-3</c:v>
                </c:pt>
                <c:pt idx="21">
                  <c:v>0.01</c:v>
                </c:pt>
                <c:pt idx="22">
                  <c:v>6.0000000000000001E-3</c:v>
                </c:pt>
                <c:pt idx="23">
                  <c:v>5.0000000000000001E-3</c:v>
                </c:pt>
                <c:pt idx="24">
                  <c:v>8.0000000000000002E-3</c:v>
                </c:pt>
                <c:pt idx="25">
                  <c:v>6.0000000000000001E-3</c:v>
                </c:pt>
                <c:pt idx="26">
                  <c:v>5.0000000000000001E-3</c:v>
                </c:pt>
                <c:pt idx="27">
                  <c:v>5.0000000000000001E-3</c:v>
                </c:pt>
                <c:pt idx="28">
                  <c:v>5.0000000000000001E-3</c:v>
                </c:pt>
                <c:pt idx="29">
                  <c:v>5.0000000000000001E-3</c:v>
                </c:pt>
                <c:pt idx="30">
                  <c:v>3.0000000000000001E-3</c:v>
                </c:pt>
                <c:pt idx="31">
                  <c:v>3.0000000000000001E-3</c:v>
                </c:pt>
                <c:pt idx="32">
                  <c:v>2E-3</c:v>
                </c:pt>
                <c:pt idx="3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D66-4D31-BD7B-CA4EF0BC6DFF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додаткова подія</c:v>
                </c:pt>
              </c:strCache>
            </c:strRef>
          </c:tx>
          <c:spPr>
            <a:solidFill>
              <a:schemeClr val="accent3">
                <a:alpha val="70000"/>
              </a:schemeClr>
            </a:soli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2.375112358795984E-2"/>
                  <c:y val="-1.0197578075207138E-2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21-AE4E-4C29-8DE3-5851A06D7765}"/>
                </c:ext>
              </c:extLst>
            </c:dLbl>
            <c:dLbl>
              <c:idx val="2"/>
              <c:layout>
                <c:manualLayout>
                  <c:x val="6.1537002023350905E-2"/>
                  <c:y val="0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20-AE4E-4C29-8DE3-5851A06D7765}"/>
                </c:ext>
              </c:extLst>
            </c:dLbl>
            <c:dLbl>
              <c:idx val="3"/>
              <c:layout>
                <c:manualLayout>
                  <c:x val="7.2332967290605454E-2"/>
                  <c:y val="-2.5493945188017845E-3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1F-AE4E-4C29-8DE3-5851A06D7765}"/>
                </c:ext>
              </c:extLst>
            </c:dLbl>
            <c:dLbl>
              <c:idx val="4"/>
              <c:layout>
                <c:manualLayout>
                  <c:x val="5.5059422862998184E-2"/>
                  <c:y val="-2.5493945188019714E-3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1E-AE4E-4C29-8DE3-5851A06D7765}"/>
                </c:ext>
              </c:extLst>
            </c:dLbl>
            <c:dLbl>
              <c:idx val="5"/>
              <c:layout>
                <c:manualLayout>
                  <c:x val="6.8014581183703474E-2"/>
                  <c:y val="0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1D-AE4E-4C29-8DE3-5851A06D7765}"/>
                </c:ext>
              </c:extLst>
            </c:dLbl>
            <c:dLbl>
              <c:idx val="6"/>
              <c:layout>
                <c:manualLayout>
                  <c:x val="2.1591930534509012E-2"/>
                  <c:y val="-2.5493945188016912E-3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1C-AE4E-4C29-8DE3-5851A06D7765}"/>
                </c:ext>
              </c:extLst>
            </c:dLbl>
            <c:dLbl>
              <c:idx val="7"/>
              <c:layout>
                <c:manualLayout>
                  <c:x val="2.4830720114685376E-2"/>
                  <c:y val="0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1B-AE4E-4C29-8DE3-5851A06D7765}"/>
                </c:ext>
              </c:extLst>
            </c:dLbl>
            <c:dLbl>
              <c:idx val="8"/>
              <c:layout>
                <c:manualLayout>
                  <c:x val="4.8581843702645532E-2"/>
                  <c:y val="-2.5493945188019714E-3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1A-AE4E-4C29-8DE3-5851A06D7765}"/>
                </c:ext>
              </c:extLst>
            </c:dLbl>
            <c:dLbl>
              <c:idx val="9"/>
              <c:layout>
                <c:manualLayout>
                  <c:x val="9.7163687405290109E-3"/>
                  <c:y val="-9.3476719171695548E-17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19-AE4E-4C29-8DE3-5851A06D7765}"/>
                </c:ext>
              </c:extLst>
            </c:dLbl>
            <c:dLbl>
              <c:idx val="10"/>
              <c:layout>
                <c:manualLayout>
                  <c:x val="5.397982633627265E-2"/>
                  <c:y val="-9.3476719171695548E-17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18-AE4E-4C29-8DE3-5851A06D7765}"/>
                </c:ext>
              </c:extLst>
            </c:dLbl>
            <c:dLbl>
              <c:idx val="11"/>
              <c:layout>
                <c:manualLayout>
                  <c:x val="2.4830720114685453E-2"/>
                  <c:y val="0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17-AE4E-4C29-8DE3-5851A06D7765}"/>
                </c:ext>
              </c:extLst>
            </c:dLbl>
            <c:dLbl>
              <c:idx val="12"/>
              <c:layout>
                <c:manualLayout>
                  <c:x val="2.8069509694861737E-2"/>
                  <c:y val="-9.3476719171695548E-17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16-AE4E-4C29-8DE3-5851A06D7765}"/>
                </c:ext>
              </c:extLst>
            </c:dLbl>
            <c:dLbl>
              <c:idx val="13"/>
              <c:layout>
                <c:manualLayout>
                  <c:x val="1.0795965267254466E-2"/>
                  <c:y val="-9.3476719171695548E-17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B-AE4E-4C29-8DE3-5851A06D7765}"/>
                </c:ext>
              </c:extLst>
            </c:dLbl>
            <c:dLbl>
              <c:idx val="14"/>
              <c:layout>
                <c:manualLayout>
                  <c:x val="2.0512334007783635E-2"/>
                  <c:y val="-9.3476719171695548E-17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15-AE4E-4C29-8DE3-5851A06D7765}"/>
                </c:ext>
              </c:extLst>
            </c:dLbl>
            <c:dLbl>
              <c:idx val="15"/>
              <c:layout>
                <c:manualLayout>
                  <c:x val="2.2671527061234546E-2"/>
                  <c:y val="-9.3476719171695548E-17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14-AE4E-4C29-8DE3-5851A06D7765}"/>
                </c:ext>
              </c:extLst>
            </c:dLbl>
            <c:dLbl>
              <c:idx val="16"/>
              <c:layout>
                <c:manualLayout>
                  <c:x val="3.5626685381939999E-2"/>
                  <c:y val="-9.3476719171695548E-17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2-AE4E-4C29-8DE3-5851A06D7765}"/>
                </c:ext>
              </c:extLst>
            </c:dLbl>
            <c:dLbl>
              <c:idx val="17"/>
              <c:layout>
                <c:manualLayout>
                  <c:x val="1.403475484743083E-2"/>
                  <c:y val="-9.3476719171695548E-17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A-AE4E-4C29-8DE3-5851A06D7765}"/>
                </c:ext>
              </c:extLst>
            </c:dLbl>
            <c:dLbl>
              <c:idx val="18"/>
              <c:layout>
                <c:manualLayout>
                  <c:x val="1.6193947900881817E-2"/>
                  <c:y val="-9.3476719171695548E-17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9-AE4E-4C29-8DE3-5851A06D7765}"/>
                </c:ext>
              </c:extLst>
            </c:dLbl>
            <c:dLbl>
              <c:idx val="19"/>
              <c:layout>
                <c:manualLayout>
                  <c:x val="2.0512334007783635E-2"/>
                  <c:y val="0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8-AE4E-4C29-8DE3-5851A06D7765}"/>
                </c:ext>
              </c:extLst>
            </c:dLbl>
            <c:dLbl>
              <c:idx val="20"/>
              <c:layout>
                <c:manualLayout>
                  <c:x val="1.4034754847430908E-2"/>
                  <c:y val="-9.3476719171695548E-17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7-AE4E-4C29-8DE3-5851A06D7765}"/>
                </c:ext>
              </c:extLst>
            </c:dLbl>
            <c:dLbl>
              <c:idx val="21"/>
              <c:layout>
                <c:manualLayout>
                  <c:x val="1.187556179398E-2"/>
                  <c:y val="0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3-AE4E-4C29-8DE3-5851A06D7765}"/>
                </c:ext>
              </c:extLst>
            </c:dLbl>
            <c:dLbl>
              <c:idx val="22"/>
              <c:layout>
                <c:manualLayout>
                  <c:x val="1.6193947900881737E-2"/>
                  <c:y val="-4.6738359585847774E-17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4-AE4E-4C29-8DE3-5851A06D7765}"/>
                </c:ext>
              </c:extLst>
            </c:dLbl>
            <c:dLbl>
              <c:idx val="23"/>
              <c:layout>
                <c:manualLayout>
                  <c:x val="1.9432737481058181E-2"/>
                  <c:y val="0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5-AE4E-4C29-8DE3-5851A06D7765}"/>
                </c:ext>
              </c:extLst>
            </c:dLbl>
            <c:dLbl>
              <c:idx val="24"/>
              <c:layout>
                <c:manualLayout>
                  <c:x val="9.7163687405290907E-3"/>
                  <c:y val="-4.6738359585847774E-17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6-AE4E-4C29-8DE3-5851A06D7765}"/>
                </c:ext>
              </c:extLst>
            </c:dLbl>
            <c:dLbl>
              <c:idx val="25"/>
              <c:layout>
                <c:manualLayout>
                  <c:x val="1.4034754847430908E-2"/>
                  <c:y val="0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C-AE4E-4C29-8DE3-5851A06D7765}"/>
                </c:ext>
              </c:extLst>
            </c:dLbl>
            <c:dLbl>
              <c:idx val="26"/>
              <c:layout>
                <c:manualLayout>
                  <c:x val="1.6193947900881817E-2"/>
                  <c:y val="0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D-AE4E-4C29-8DE3-5851A06D7765}"/>
                </c:ext>
              </c:extLst>
            </c:dLbl>
            <c:dLbl>
              <c:idx val="27"/>
              <c:layout>
                <c:manualLayout>
                  <c:x val="1.6193947900881817E-2"/>
                  <c:y val="0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E-AE4E-4C29-8DE3-5851A06D7765}"/>
                </c:ext>
              </c:extLst>
            </c:dLbl>
            <c:dLbl>
              <c:idx val="28"/>
              <c:layout>
                <c:manualLayout>
                  <c:x val="1.7273544427607271E-2"/>
                  <c:y val="0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F-AE4E-4C29-8DE3-5851A06D7765}"/>
                </c:ext>
              </c:extLst>
            </c:dLbl>
            <c:dLbl>
              <c:idx val="29"/>
              <c:layout>
                <c:manualLayout>
                  <c:x val="1.6193947900881817E-2"/>
                  <c:y val="0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10-AE4E-4C29-8DE3-5851A06D7765}"/>
                </c:ext>
              </c:extLst>
            </c:dLbl>
            <c:dLbl>
              <c:idx val="30"/>
              <c:layout>
                <c:manualLayout>
                  <c:x val="2.1591930534509092E-2"/>
                  <c:y val="-2.3369179792923887E-17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11-AE4E-4C29-8DE3-5851A06D7765}"/>
                </c:ext>
              </c:extLst>
            </c:dLbl>
            <c:dLbl>
              <c:idx val="31"/>
              <c:layout>
                <c:manualLayout>
                  <c:x val="2.0512334007783635E-2"/>
                  <c:y val="0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0-AE4E-4C29-8DE3-5851A06D7765}"/>
                </c:ext>
              </c:extLst>
            </c:dLbl>
            <c:dLbl>
              <c:idx val="32"/>
              <c:layout>
                <c:manualLayout>
                  <c:x val="2.1591930534509092E-2"/>
                  <c:y val="0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13-AE4E-4C29-8DE3-5851A06D7765}"/>
                </c:ext>
              </c:extLst>
            </c:dLbl>
            <c:dLbl>
              <c:idx val="33"/>
              <c:layout>
                <c:manualLayout>
                  <c:x val="2.4830720114685453E-2"/>
                  <c:y val="-2.5493945188017845E-3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12-AE4E-4C29-8DE3-5851A06D7765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0" tIns="0" rIns="0" bIns="0" anchor="b" anchorCtr="0">
                <a:spAutoFit/>
              </a:bodyPr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</c15:spPr>
                <c15:layout/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Лист1!$A$2:$A$35</c:f>
              <c:strCache>
                <c:ptCount val="34"/>
                <c:pt idx="0">
                  <c:v>Кримінал, пожежі, ДТП</c:v>
                </c:pt>
                <c:pt idx="1">
                  <c:v>Наслідки снігових заметів/снігові бранці/погода в цілому</c:v>
                </c:pt>
                <c:pt idx="2">
                  <c:v>Роковини розстрілу на Майдані/Розслідування справ Майдану</c:v>
                </c:pt>
                <c:pt idx="3">
                  <c:v>Війна на Донбасі</c:v>
                </c:pt>
                <c:pt idx="4">
                  <c:v>Статистика захворювань на COVID-19/COVID-19 в регіонах</c:v>
                </c:pt>
                <c:pt idx="5">
                  <c:v>Підготовка до вакцинації/Вакцинація відкладається</c:v>
                </c:pt>
                <c:pt idx="6">
                  <c:v>Спорт/культура</c:v>
                </c:pt>
                <c:pt idx="7">
                  <c:v>Отруєння школярів пігулками</c:v>
                </c:pt>
                <c:pt idx="8">
                  <c:v>Карантин на Прикарпатті</c:v>
                </c:pt>
                <c:pt idx="9">
                  <c:v>Анонс передач</c:v>
                </c:pt>
                <c:pt idx="10">
                  <c:v>Україна -Росія</c:v>
                </c:pt>
                <c:pt idx="11">
                  <c:v>Санкції від РНБО</c:v>
                </c:pt>
                <c:pt idx="12">
                  <c:v>Тарифи на комунальні послуги</c:v>
                </c:pt>
                <c:pt idx="13">
                  <c:v>Українські туристи застрягли на Занзибарі</c:v>
                </c:pt>
                <c:pt idx="14">
                  <c:v>Україна -МВФ</c:v>
                </c:pt>
                <c:pt idx="15">
                  <c:v>М.Степанов вирушив за вакциною</c:v>
                </c:pt>
                <c:pt idx="16">
                  <c:v>Події на Сході</c:v>
                </c:pt>
                <c:pt idx="17">
                  <c:v>Пошук туристів в Карпатах</c:v>
                </c:pt>
                <c:pt idx="18">
                  <c:v>Нові штрафи для водіїв</c:v>
                </c:pt>
                <c:pt idx="19">
                  <c:v>Масова вакцинація у світі/ COVSD-19 у світі</c:v>
                </c:pt>
                <c:pt idx="20">
                  <c:v>Обшуки в Криму</c:v>
                </c:pt>
                <c:pt idx="21">
                  <c:v>СБУ проти А.Шарія</c:v>
                </c:pt>
                <c:pt idx="22">
                  <c:v>Ціни та інфляція в Україні</c:v>
                </c:pt>
                <c:pt idx="23">
                  <c:v>Діяльність Президента/ Зеленський В.О.</c:v>
                </c:pt>
                <c:pt idx="24">
                  <c:v>Справа В. Марківа/Фільм про В. Марківа</c:v>
                </c:pt>
                <c:pt idx="25">
                  <c:v>Ситуація на енергоринку України</c:v>
                </c:pt>
                <c:pt idx="26">
                  <c:v>Погоджувальна рада у ВР</c:v>
                </c:pt>
                <c:pt idx="27">
                  <c:v>Допомога від фонду Р. Ахметова</c:v>
                </c:pt>
                <c:pt idx="28">
                  <c:v>Розмитнення авто з єврономерами/ евробляхи</c:v>
                </c:pt>
                <c:pt idx="29">
                  <c:v>Нарада у Президенкта</c:v>
                </c:pt>
                <c:pt idx="30">
                  <c:v>Хабарництво, корупція в Україні</c:v>
                </c:pt>
                <c:pt idx="31">
                  <c:v>Окупація Криму/ річниця початку російської агресії</c:v>
                </c:pt>
                <c:pt idx="32">
                  <c:v>Реакції на санкції</c:v>
                </c:pt>
                <c:pt idx="33">
                  <c:v>протестні акції громадян</c:v>
                </c:pt>
              </c:strCache>
            </c:strRef>
          </c:cat>
          <c:val>
            <c:numRef>
              <c:f>Лист1!$C$2:$C$35</c:f>
              <c:numCache>
                <c:formatCode>0.0%</c:formatCode>
                <c:ptCount val="34"/>
                <c:pt idx="0">
                  <c:v>5.0000000000000001E-3</c:v>
                </c:pt>
                <c:pt idx="1">
                  <c:v>2.4E-2</c:v>
                </c:pt>
                <c:pt idx="2">
                  <c:v>2.9000000000000001E-2</c:v>
                </c:pt>
                <c:pt idx="3">
                  <c:v>3.5000000000000003E-2</c:v>
                </c:pt>
                <c:pt idx="4">
                  <c:v>2.4E-2</c:v>
                </c:pt>
                <c:pt idx="5">
                  <c:v>3.2000000000000001E-2</c:v>
                </c:pt>
                <c:pt idx="6">
                  <c:v>5.0000000000000001E-3</c:v>
                </c:pt>
                <c:pt idx="7">
                  <c:v>8.0000000000000002E-3</c:v>
                </c:pt>
                <c:pt idx="8">
                  <c:v>2.1000000000000001E-2</c:v>
                </c:pt>
                <c:pt idx="9">
                  <c:v>0</c:v>
                </c:pt>
                <c:pt idx="10">
                  <c:v>2.4E-2</c:v>
                </c:pt>
                <c:pt idx="11">
                  <c:v>8.0000000000000002E-3</c:v>
                </c:pt>
                <c:pt idx="12">
                  <c:v>0.01</c:v>
                </c:pt>
                <c:pt idx="13">
                  <c:v>0</c:v>
                </c:pt>
                <c:pt idx="14">
                  <c:v>5.0000000000000001E-3</c:v>
                </c:pt>
                <c:pt idx="15">
                  <c:v>6.0000000000000001E-3</c:v>
                </c:pt>
                <c:pt idx="16">
                  <c:v>1.4E-2</c:v>
                </c:pt>
                <c:pt idx="17">
                  <c:v>2E-3</c:v>
                </c:pt>
                <c:pt idx="18">
                  <c:v>3.0000000000000001E-3</c:v>
                </c:pt>
                <c:pt idx="19">
                  <c:v>5.0000000000000001E-3</c:v>
                </c:pt>
                <c:pt idx="20">
                  <c:v>2E-3</c:v>
                </c:pt>
                <c:pt idx="21">
                  <c:v>0</c:v>
                </c:pt>
                <c:pt idx="22">
                  <c:v>3.0000000000000001E-3</c:v>
                </c:pt>
                <c:pt idx="23">
                  <c:v>5.0000000000000001E-3</c:v>
                </c:pt>
                <c:pt idx="24">
                  <c:v>0</c:v>
                </c:pt>
                <c:pt idx="25">
                  <c:v>2E-3</c:v>
                </c:pt>
                <c:pt idx="26">
                  <c:v>3.0000000000000001E-3</c:v>
                </c:pt>
                <c:pt idx="27">
                  <c:v>3.0000000000000001E-3</c:v>
                </c:pt>
                <c:pt idx="28">
                  <c:v>3.0000000000000001E-3</c:v>
                </c:pt>
                <c:pt idx="29">
                  <c:v>3.0000000000000001E-3</c:v>
                </c:pt>
                <c:pt idx="30">
                  <c:v>5.0000000000000001E-3</c:v>
                </c:pt>
                <c:pt idx="31">
                  <c:v>5.0000000000000001E-3</c:v>
                </c:pt>
                <c:pt idx="32">
                  <c:v>6.0000000000000001E-3</c:v>
                </c:pt>
                <c:pt idx="33">
                  <c:v>8.0000000000000002E-3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CD66-4D31-BD7B-CA4EF0BC6DFF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50"/>
        <c:overlap val="100"/>
        <c:axId val="1085088480"/>
        <c:axId val="1085095968"/>
      </c:barChart>
      <c:catAx>
        <c:axId val="1085088480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  <a:headEnd type="none" w="sm" len="sm"/>
            <a:tailEnd type="none" w="sm" len="sm"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085095968"/>
        <c:crosses val="autoZero"/>
        <c:auto val="1"/>
        <c:lblAlgn val="ctr"/>
        <c:lblOffset val="200"/>
        <c:tickLblSkip val="1"/>
        <c:tickMarkSkip val="2"/>
        <c:noMultiLvlLbl val="0"/>
      </c:catAx>
      <c:valAx>
        <c:axId val="1085095968"/>
        <c:scaling>
          <c:orientation val="minMax"/>
        </c:scaling>
        <c:delete val="1"/>
        <c:axPos val="t"/>
        <c:majorGridlines>
          <c:spPr>
            <a:ln w="9525" cap="flat" cmpd="sng" algn="ctr">
              <a:gradFill>
                <a:gsLst>
                  <a:gs pos="0">
                    <a:schemeClr val="tx1">
                      <a:lumMod val="5000"/>
                      <a:lumOff val="95000"/>
                    </a:schemeClr>
                  </a:gs>
                  <a:gs pos="100000">
                    <a:schemeClr val="tx1">
                      <a:lumMod val="15000"/>
                      <a:lumOff val="85000"/>
                    </a:schemeClr>
                  </a:gs>
                </a:gsLst>
                <a:lin ang="5400000" scaled="0"/>
              </a:gradFill>
              <a:round/>
            </a:ln>
            <a:effectLst/>
          </c:spPr>
        </c:majorGridlines>
        <c:numFmt formatCode="0.0%" sourceLinked="1"/>
        <c:majorTickMark val="none"/>
        <c:minorTickMark val="none"/>
        <c:tickLblPos val="nextTo"/>
        <c:crossAx val="1085088480"/>
        <c:crosses val="max"/>
        <c:crossBetween val="midCat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77566536724048496"/>
          <c:y val="0.53992622815073543"/>
          <c:w val="0.11693951556208641"/>
          <c:h val="0.12100430084862719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41519087686016559"/>
          <c:y val="3.0369228515075158E-2"/>
          <c:w val="0.35855500852723249"/>
          <c:h val="0.93926154296984965"/>
        </c:manualLayout>
      </c:layout>
      <c:barChart>
        <c:barDir val="bar"/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головна подія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overflow" horzOverflow="overflow" vert="horz" wrap="square" lIns="38100" tIns="19050" rIns="38100" bIns="19050" anchor="b" anchorCtr="1">
                <a:norm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inBase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  <a:noFill/>
                  <a:ln>
                    <a:noFill/>
                  </a:ln>
                </c15:spPr>
                <c15:layout/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Лист1!$A$2:$A$28</c:f>
              <c:strCache>
                <c:ptCount val="27"/>
                <c:pt idx="0">
                  <c:v>Поточні події у ВР</c:v>
                </c:pt>
                <c:pt idx="1">
                  <c:v>Безпекова конференція у Мюнхені</c:v>
                </c:pt>
                <c:pt idx="2">
                  <c:v>Ситуація з газом в Україні</c:v>
                </c:pt>
                <c:pt idx="3">
                  <c:v>Закон про обслуговування</c:v>
                </c:pt>
                <c:pt idx="4">
                  <c:v>Призначення судді Конституційного суду</c:v>
                </c:pt>
                <c:pt idx="5">
                  <c:v>Звіт Генерального прокурора</c:v>
                </c:pt>
                <c:pt idx="6">
                  <c:v>Форум "Україна30"</c:v>
                </c:pt>
                <c:pt idx="7">
                  <c:v>Україна-США</c:v>
                </c:pt>
                <c:pt idx="8">
                  <c:v>Діяльність СБУ</c:v>
                </c:pt>
                <c:pt idx="9">
                  <c:v>справа у "Нових санджарах"</c:v>
                </c:pt>
                <c:pt idx="10">
                  <c:v>Вшанування військових журналістів</c:v>
                </c:pt>
                <c:pt idx="11">
                  <c:v>Діяльність спікера ВР/Разумков Д.</c:v>
                </c:pt>
                <c:pt idx="12">
                  <c:v>Україна - ЄС</c:v>
                </c:pt>
                <c:pt idx="13">
                  <c:v>Двосторонні відносини з іншими</c:v>
                </c:pt>
                <c:pt idx="14">
                  <c:v>Боротьба з корупцією</c:v>
                </c:pt>
                <c:pt idx="15">
                  <c:v>Справа збитого в Ірані літака МАУ</c:v>
                </c:pt>
                <c:pt idx="16">
                  <c:v>Справа судді П.Вовка</c:v>
                </c:pt>
                <c:pt idx="17">
                  <c:v>Життя у прифронтовій сірій зоні</c:v>
                </c:pt>
                <c:pt idx="18">
                  <c:v>Візит Зеленського В.О. до ОАЕ</c:v>
                </c:pt>
                <c:pt idx="19">
                  <c:v>Санкції проти Росії</c:v>
                </c:pt>
                <c:pt idx="20">
                  <c:v>Економічні угоди з ОАЕ</c:v>
                </c:pt>
                <c:pt idx="21">
                  <c:v>Діяльність Прем'єра-міністра</c:v>
                </c:pt>
                <c:pt idx="22">
                  <c:v>Хід вакцинації населення</c:v>
                </c:pt>
                <c:pt idx="23">
                  <c:v>Діяльність громадських організацій</c:v>
                </c:pt>
                <c:pt idx="24">
                  <c:v>Реформа конкретної сфери / галузі</c:v>
                </c:pt>
                <c:pt idx="25">
                  <c:v>Україна -НАТО</c:v>
                </c:pt>
                <c:pt idx="26">
                  <c:v>Влада та ЗМІ</c:v>
                </c:pt>
              </c:strCache>
            </c:strRef>
          </c:cat>
          <c:val>
            <c:numRef>
              <c:f>Лист1!$B$2:$B$28</c:f>
              <c:numCache>
                <c:formatCode>0.0%</c:formatCode>
                <c:ptCount val="27"/>
                <c:pt idx="0">
                  <c:v>5.0000000000000001E-3</c:v>
                </c:pt>
                <c:pt idx="1">
                  <c:v>5.0000000000000001E-3</c:v>
                </c:pt>
                <c:pt idx="2">
                  <c:v>5.0000000000000001E-3</c:v>
                </c:pt>
                <c:pt idx="3">
                  <c:v>5.0000000000000001E-3</c:v>
                </c:pt>
                <c:pt idx="4">
                  <c:v>3.0000000000000001E-3</c:v>
                </c:pt>
                <c:pt idx="5">
                  <c:v>3.0000000000000001E-3</c:v>
                </c:pt>
                <c:pt idx="6">
                  <c:v>2E-3</c:v>
                </c:pt>
                <c:pt idx="7">
                  <c:v>2E-3</c:v>
                </c:pt>
                <c:pt idx="8">
                  <c:v>5.0000000000000001E-3</c:v>
                </c:pt>
                <c:pt idx="9">
                  <c:v>5.0000000000000001E-3</c:v>
                </c:pt>
                <c:pt idx="10">
                  <c:v>5.0000000000000001E-3</c:v>
                </c:pt>
                <c:pt idx="11">
                  <c:v>5.0000000000000001E-3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3.0000000000000001E-3</c:v>
                </c:pt>
                <c:pt idx="16">
                  <c:v>3.0000000000000001E-3</c:v>
                </c:pt>
                <c:pt idx="17">
                  <c:v>3.0000000000000001E-3</c:v>
                </c:pt>
                <c:pt idx="18">
                  <c:v>2E-3</c:v>
                </c:pt>
                <c:pt idx="19">
                  <c:v>2E-3</c:v>
                </c:pt>
                <c:pt idx="20">
                  <c:v>2E-3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2E-3</c:v>
                </c:pt>
                <c:pt idx="2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3DF-4FB2-A6EB-6D8542B24D42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додаткова подія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Лист1!$A$2:$A$28</c:f>
              <c:strCache>
                <c:ptCount val="27"/>
                <c:pt idx="0">
                  <c:v>Поточні події у ВР</c:v>
                </c:pt>
                <c:pt idx="1">
                  <c:v>Безпекова конференція у Мюнхені</c:v>
                </c:pt>
                <c:pt idx="2">
                  <c:v>Ситуація з газом в Україні</c:v>
                </c:pt>
                <c:pt idx="3">
                  <c:v>Закон про обслуговування</c:v>
                </c:pt>
                <c:pt idx="4">
                  <c:v>Призначення судді Конституційного суду</c:v>
                </c:pt>
                <c:pt idx="5">
                  <c:v>Звіт Генерального прокурора</c:v>
                </c:pt>
                <c:pt idx="6">
                  <c:v>Форум "Україна30"</c:v>
                </c:pt>
                <c:pt idx="7">
                  <c:v>Україна-США</c:v>
                </c:pt>
                <c:pt idx="8">
                  <c:v>Діяльність СБУ</c:v>
                </c:pt>
                <c:pt idx="9">
                  <c:v>справа у "Нових санджарах"</c:v>
                </c:pt>
                <c:pt idx="10">
                  <c:v>Вшанування військових журналістів</c:v>
                </c:pt>
                <c:pt idx="11">
                  <c:v>Діяльність спікера ВР/Разумков Д.</c:v>
                </c:pt>
                <c:pt idx="12">
                  <c:v>Україна - ЄС</c:v>
                </c:pt>
                <c:pt idx="13">
                  <c:v>Двосторонні відносини з іншими</c:v>
                </c:pt>
                <c:pt idx="14">
                  <c:v>Боротьба з корупцією</c:v>
                </c:pt>
                <c:pt idx="15">
                  <c:v>Справа збитого в Ірані літака МАУ</c:v>
                </c:pt>
                <c:pt idx="16">
                  <c:v>Справа судді П.Вовка</c:v>
                </c:pt>
                <c:pt idx="17">
                  <c:v>Життя у прифронтовій сірій зоні</c:v>
                </c:pt>
                <c:pt idx="18">
                  <c:v>Візит Зеленського В.О. до ОАЕ</c:v>
                </c:pt>
                <c:pt idx="19">
                  <c:v>Санкції проти Росії</c:v>
                </c:pt>
                <c:pt idx="20">
                  <c:v>Економічні угоди з ОАЕ</c:v>
                </c:pt>
                <c:pt idx="21">
                  <c:v>Діяльність Прем'єра-міністра</c:v>
                </c:pt>
                <c:pt idx="22">
                  <c:v>Хід вакцинації населення</c:v>
                </c:pt>
                <c:pt idx="23">
                  <c:v>Діяльність громадських організацій</c:v>
                </c:pt>
                <c:pt idx="24">
                  <c:v>Реформа конкретної сфери / галузі</c:v>
                </c:pt>
                <c:pt idx="25">
                  <c:v>Україна -НАТО</c:v>
                </c:pt>
                <c:pt idx="26">
                  <c:v>Влада та ЗМІ</c:v>
                </c:pt>
              </c:strCache>
            </c:strRef>
          </c:cat>
          <c:val>
            <c:numRef>
              <c:f>Лист1!$C$2:$C$28</c:f>
              <c:numCache>
                <c:formatCode>0.0%</c:formatCode>
                <c:ptCount val="27"/>
                <c:pt idx="0">
                  <c:v>2E-3</c:v>
                </c:pt>
                <c:pt idx="1">
                  <c:v>2E-3</c:v>
                </c:pt>
                <c:pt idx="2">
                  <c:v>2E-3</c:v>
                </c:pt>
                <c:pt idx="3">
                  <c:v>2E-3</c:v>
                </c:pt>
                <c:pt idx="4">
                  <c:v>3.0000000000000001E-3</c:v>
                </c:pt>
                <c:pt idx="5">
                  <c:v>3.0000000000000001E-3</c:v>
                </c:pt>
                <c:pt idx="6">
                  <c:v>5.0000000000000001E-3</c:v>
                </c:pt>
                <c:pt idx="7">
                  <c:v>5.0000000000000001E-3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5.0000000000000001E-3</c:v>
                </c:pt>
                <c:pt idx="13">
                  <c:v>3.0000000000000001E-3</c:v>
                </c:pt>
                <c:pt idx="14">
                  <c:v>3.0000000000000001E-3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2E-3</c:v>
                </c:pt>
                <c:pt idx="19">
                  <c:v>2E-3</c:v>
                </c:pt>
                <c:pt idx="20">
                  <c:v>2E-3</c:v>
                </c:pt>
                <c:pt idx="21">
                  <c:v>2E-3</c:v>
                </c:pt>
                <c:pt idx="22">
                  <c:v>2E-3</c:v>
                </c:pt>
                <c:pt idx="23">
                  <c:v>2E-3</c:v>
                </c:pt>
                <c:pt idx="24">
                  <c:v>2E-3</c:v>
                </c:pt>
                <c:pt idx="25">
                  <c:v>0</c:v>
                </c:pt>
                <c:pt idx="26">
                  <c:v>2E-3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83DF-4FB2-A6EB-6D8542B24D42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79"/>
        <c:overlap val="100"/>
        <c:axId val="827211888"/>
        <c:axId val="827187344"/>
      </c:barChart>
      <c:catAx>
        <c:axId val="8272118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64" b="0" i="0" u="none" strike="noStrike" kern="1200" cap="all" spc="12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827187344"/>
        <c:crosses val="autoZero"/>
        <c:auto val="1"/>
        <c:lblAlgn val="ctr"/>
        <c:lblOffset val="100"/>
        <c:tickLblSkip val="1"/>
        <c:noMultiLvlLbl val="0"/>
      </c:catAx>
      <c:valAx>
        <c:axId val="827187344"/>
        <c:scaling>
          <c:orientation val="minMax"/>
        </c:scaling>
        <c:delete val="1"/>
        <c:axPos val="b"/>
        <c:numFmt formatCode="0.0%" sourceLinked="1"/>
        <c:majorTickMark val="none"/>
        <c:minorTickMark val="none"/>
        <c:tickLblPos val="nextTo"/>
        <c:crossAx val="8272118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80213686192903677"/>
          <c:y val="0.45730645160238442"/>
          <c:w val="0.15228026280757984"/>
          <c:h val="0.11299526896549625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3524186311782177"/>
          <c:y val="0.11639955042105128"/>
          <c:w val="0.6173711700553981"/>
          <c:h val="0.73331152646638664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лютий 21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satMod val="103000"/>
                    <a:lumMod val="102000"/>
                    <a:tint val="94000"/>
                  </a:schemeClr>
                </a:gs>
                <a:gs pos="50000">
                  <a:schemeClr val="accent1">
                    <a:satMod val="110000"/>
                    <a:lumMod val="100000"/>
                    <a:shade val="100000"/>
                  </a:schemeClr>
                </a:gs>
                <a:gs pos="100000">
                  <a:schemeClr val="accent1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Лист1!$A$2:$A$14</c:f>
              <c:strCache>
                <c:ptCount val="13"/>
                <c:pt idx="0">
                  <c:v>Миротворча місія ООН</c:v>
                </c:pt>
                <c:pt idx="1">
                  <c:v>Нормандський формат </c:v>
                </c:pt>
                <c:pt idx="2">
                  <c:v>Міські угоди</c:v>
                </c:pt>
                <c:pt idx="3">
                  <c:v>Кримські татари у Криму</c:v>
                </c:pt>
                <c:pt idx="4">
                  <c:v>Сім'ї та родичі військових</c:v>
                </c:pt>
                <c:pt idx="5">
                  <c:v>Постраждалі в зоні ООС</c:v>
                </c:pt>
                <c:pt idx="6">
                  <c:v>Цівільне населення України</c:v>
                </c:pt>
                <c:pt idx="7">
                  <c:v>Біженці, переміщені люди</c:v>
                </c:pt>
                <c:pt idx="8">
                  <c:v>Полонені з України</c:v>
                </c:pt>
                <c:pt idx="9">
                  <c:v>Громадські оргацізації/ волонтери України</c:v>
                </c:pt>
                <c:pt idx="10">
                  <c:v>Поранені та загиблі з України</c:v>
                </c:pt>
                <c:pt idx="11">
                  <c:v>Україна та державні органи</c:v>
                </c:pt>
                <c:pt idx="12">
                  <c:v>ЗС України</c:v>
                </c:pt>
              </c:strCache>
            </c:strRef>
          </c:cat>
          <c:val>
            <c:numRef>
              <c:f>Лист1!$B$2:$B$14</c:f>
              <c:numCache>
                <c:formatCode>General</c:formatCode>
                <c:ptCount val="13"/>
                <c:pt idx="3" formatCode="0.0%">
                  <c:v>8.9999999999999993E-3</c:v>
                </c:pt>
                <c:pt idx="4" formatCode="0.0%">
                  <c:v>0.01</c:v>
                </c:pt>
                <c:pt idx="5" formatCode="0.0%">
                  <c:v>6.0000000000000001E-3</c:v>
                </c:pt>
                <c:pt idx="6" formatCode="0.0%">
                  <c:v>0.152</c:v>
                </c:pt>
                <c:pt idx="7" formatCode="0.0%">
                  <c:v>2E-3</c:v>
                </c:pt>
                <c:pt idx="8" formatCode="0.0%">
                  <c:v>3.0000000000000001E-3</c:v>
                </c:pt>
                <c:pt idx="9" formatCode="0.0%">
                  <c:v>0.01</c:v>
                </c:pt>
                <c:pt idx="10" formatCode="0.0%">
                  <c:v>3.6999999999999998E-2</c:v>
                </c:pt>
                <c:pt idx="11" formatCode="0.0%">
                  <c:v>0.2</c:v>
                </c:pt>
                <c:pt idx="12" formatCode="0.0%">
                  <c:v>8.3000000000000004E-2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3DF-4FB2-A6EB-6D8542B24D42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лютий 19</c:v>
                </c:pt>
              </c:strCache>
            </c:strRef>
          </c:tx>
          <c:spPr>
            <a:gradFill rotWithShape="1">
              <a:gsLst>
                <a:gs pos="0">
                  <a:schemeClr val="accent3">
                    <a:satMod val="103000"/>
                    <a:lumMod val="102000"/>
                    <a:tint val="94000"/>
                  </a:schemeClr>
                </a:gs>
                <a:gs pos="50000">
                  <a:schemeClr val="accent3">
                    <a:satMod val="110000"/>
                    <a:lumMod val="100000"/>
                    <a:shade val="100000"/>
                  </a:schemeClr>
                </a:gs>
                <a:gs pos="100000">
                  <a:schemeClr val="accent3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1080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</c15:spPr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Лист1!$A$2:$A$14</c:f>
              <c:strCache>
                <c:ptCount val="13"/>
                <c:pt idx="0">
                  <c:v>Миротворча місія ООН</c:v>
                </c:pt>
                <c:pt idx="1">
                  <c:v>Нормандський формат </c:v>
                </c:pt>
                <c:pt idx="2">
                  <c:v>Міські угоди</c:v>
                </c:pt>
                <c:pt idx="3">
                  <c:v>Кримські татари у Криму</c:v>
                </c:pt>
                <c:pt idx="4">
                  <c:v>Сім'ї та родичі військових</c:v>
                </c:pt>
                <c:pt idx="5">
                  <c:v>Постраждалі в зоні ООС</c:v>
                </c:pt>
                <c:pt idx="6">
                  <c:v>Цівільне населення України</c:v>
                </c:pt>
                <c:pt idx="7">
                  <c:v>Біженці, переміщені люди</c:v>
                </c:pt>
                <c:pt idx="8">
                  <c:v>Полонені з України</c:v>
                </c:pt>
                <c:pt idx="9">
                  <c:v>Громадські оргацізації/ волонтери України</c:v>
                </c:pt>
                <c:pt idx="10">
                  <c:v>Поранені та загиблі з України</c:v>
                </c:pt>
                <c:pt idx="11">
                  <c:v>Україна та державні органи</c:v>
                </c:pt>
                <c:pt idx="12">
                  <c:v>ЗС України</c:v>
                </c:pt>
              </c:strCache>
            </c:strRef>
          </c:cat>
          <c:val>
            <c:numRef>
              <c:f>Лист1!$C$2:$C$14</c:f>
              <c:numCache>
                <c:formatCode>General</c:formatCode>
                <c:ptCount val="13"/>
                <c:pt idx="2" formatCode="0.0%">
                  <c:v>2.1999999999999999E-2</c:v>
                </c:pt>
                <c:pt idx="3" formatCode="0.0%">
                  <c:v>2E-3</c:v>
                </c:pt>
                <c:pt idx="4" formatCode="0.0%">
                  <c:v>6.0000000000000001E-3</c:v>
                </c:pt>
                <c:pt idx="5" formatCode="0.0%">
                  <c:v>1.2999999999999999E-2</c:v>
                </c:pt>
                <c:pt idx="6" formatCode="0.0%">
                  <c:v>9.5000000000000001E-2</c:v>
                </c:pt>
                <c:pt idx="7" formatCode="0.0%">
                  <c:v>2E-3</c:v>
                </c:pt>
                <c:pt idx="8" formatCode="0.0%">
                  <c:v>2.4E-2</c:v>
                </c:pt>
                <c:pt idx="9" formatCode="0.0%">
                  <c:v>4.0000000000000001E-3</c:v>
                </c:pt>
                <c:pt idx="10" formatCode="0.0%">
                  <c:v>4.2000000000000003E-2</c:v>
                </c:pt>
                <c:pt idx="11" formatCode="0.0%">
                  <c:v>0.20200000000000001</c:v>
                </c:pt>
                <c:pt idx="12" formatCode="0.0%">
                  <c:v>0.122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83DF-4FB2-A6EB-6D8542B24D42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лютий 18</c:v>
                </c:pt>
              </c:strCache>
            </c:strRef>
          </c:tx>
          <c:spPr>
            <a:gradFill rotWithShape="1">
              <a:gsLst>
                <a:gs pos="0">
                  <a:schemeClr val="accent5">
                    <a:satMod val="103000"/>
                    <a:lumMod val="102000"/>
                    <a:tint val="94000"/>
                  </a:schemeClr>
                </a:gs>
                <a:gs pos="50000">
                  <a:schemeClr val="accent5">
                    <a:satMod val="110000"/>
                    <a:lumMod val="100000"/>
                    <a:shade val="100000"/>
                  </a:schemeClr>
                </a:gs>
                <a:gs pos="100000">
                  <a:schemeClr val="accent5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/>
          </c:spPr>
          <c:invertIfNegative val="0"/>
          <c:dLbls>
            <c:dLbl>
              <c:idx val="6"/>
              <c:layout>
                <c:manualLayout>
                  <c:x val="-1.105886450714037E-3"/>
                  <c:y val="-2.032888616271945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2-527B-4244-85FD-80D67966294A}"/>
                </c:ext>
              </c:extLst>
            </c:dLbl>
            <c:dLbl>
              <c:idx val="8"/>
              <c:layout>
                <c:manualLayout>
                  <c:x val="-1.105886450714037E-3"/>
                  <c:y val="-2.032888616271945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3-527B-4244-85FD-80D67966294A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6000" tIns="0" rIns="720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</c15:spPr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Лист1!$A$2:$A$14</c:f>
              <c:strCache>
                <c:ptCount val="13"/>
                <c:pt idx="0">
                  <c:v>Миротворча місія ООН</c:v>
                </c:pt>
                <c:pt idx="1">
                  <c:v>Нормандський формат </c:v>
                </c:pt>
                <c:pt idx="2">
                  <c:v>Міські угоди</c:v>
                </c:pt>
                <c:pt idx="3">
                  <c:v>Кримські татари у Криму</c:v>
                </c:pt>
                <c:pt idx="4">
                  <c:v>Сім'ї та родичі військових</c:v>
                </c:pt>
                <c:pt idx="5">
                  <c:v>Постраждалі в зоні ООС</c:v>
                </c:pt>
                <c:pt idx="6">
                  <c:v>Цівільне населення України</c:v>
                </c:pt>
                <c:pt idx="7">
                  <c:v>Біженці, переміщені люди</c:v>
                </c:pt>
                <c:pt idx="8">
                  <c:v>Полонені з України</c:v>
                </c:pt>
                <c:pt idx="9">
                  <c:v>Громадські оргацізації/ волонтери України</c:v>
                </c:pt>
                <c:pt idx="10">
                  <c:v>Поранені та загиблі з України</c:v>
                </c:pt>
                <c:pt idx="11">
                  <c:v>Україна та державні органи</c:v>
                </c:pt>
                <c:pt idx="12">
                  <c:v>ЗС України</c:v>
                </c:pt>
              </c:strCache>
            </c:strRef>
          </c:cat>
          <c:val>
            <c:numRef>
              <c:f>Лист1!$D$2:$D$14</c:f>
              <c:numCache>
                <c:formatCode>0.0%</c:formatCode>
                <c:ptCount val="13"/>
                <c:pt idx="0">
                  <c:v>5.0000000000000001E-3</c:v>
                </c:pt>
                <c:pt idx="1">
                  <c:v>3.0000000000000001E-3</c:v>
                </c:pt>
                <c:pt idx="3">
                  <c:v>2E-3</c:v>
                </c:pt>
                <c:pt idx="4">
                  <c:v>1.2999999999999999E-2</c:v>
                </c:pt>
                <c:pt idx="5">
                  <c:v>1.4999999999999999E-2</c:v>
                </c:pt>
                <c:pt idx="6">
                  <c:v>1.0999999999999999E-2</c:v>
                </c:pt>
                <c:pt idx="7">
                  <c:v>1.2999999999999999E-2</c:v>
                </c:pt>
                <c:pt idx="8">
                  <c:v>8.0000000000000002E-3</c:v>
                </c:pt>
                <c:pt idx="9">
                  <c:v>1.2999999999999999E-2</c:v>
                </c:pt>
                <c:pt idx="10">
                  <c:v>6.6000000000000003E-2</c:v>
                </c:pt>
                <c:pt idx="11">
                  <c:v>7.0000000000000007E-2</c:v>
                </c:pt>
                <c:pt idx="12">
                  <c:v>0.121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27B-4244-85FD-80D67966294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9"/>
        <c:overlap val="5"/>
        <c:axId val="827211888"/>
        <c:axId val="827187344"/>
      </c:barChart>
      <c:catAx>
        <c:axId val="827211888"/>
        <c:scaling>
          <c:orientation val="minMax"/>
        </c:scaling>
        <c:delete val="0"/>
        <c:axPos val="l"/>
        <c:numFmt formatCode="General" sourceLinked="1"/>
        <c:majorTickMark val="out"/>
        <c:minorTickMark val="out"/>
        <c:tickLblPos val="nextTo"/>
        <c:spPr>
          <a:noFill/>
          <a:ln w="12700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b" anchorCtr="0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ahoma" panose="020B0604030504040204" pitchFamily="34" charset="0"/>
                <a:ea typeface="+mn-ea"/>
                <a:cs typeface="+mn-cs"/>
              </a:defRPr>
            </a:pPr>
            <a:endParaRPr lang="ru-RU"/>
          </a:p>
        </c:txPr>
        <c:crossAx val="827187344"/>
        <c:crosses val="autoZero"/>
        <c:auto val="1"/>
        <c:lblAlgn val="ctr"/>
        <c:lblOffset val="100"/>
        <c:noMultiLvlLbl val="0"/>
      </c:catAx>
      <c:valAx>
        <c:axId val="827187344"/>
        <c:scaling>
          <c:orientation val="minMax"/>
        </c:scaling>
        <c:delete val="1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crossAx val="8272118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88202150818530134"/>
          <c:y val="0.6229724737277158"/>
          <c:w val="9.965430163706028E-2"/>
          <c:h val="0.10258756307557161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3524186311782177"/>
          <c:y val="5.4759467669733358E-2"/>
          <c:w val="0.45961025343645256"/>
          <c:h val="0.85218882037103649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лютий 21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 w="0">
                <a:solidFill>
                  <a:schemeClr val="bg1">
                    <a:alpha val="0"/>
                  </a:schemeClr>
                </a:solidFill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Лист1!$A$2:$A$12</c:f>
              <c:strCache>
                <c:ptCount val="11"/>
                <c:pt idx="0">
                  <c:v>російські спецслужби </c:v>
                </c:pt>
                <c:pt idx="1">
                  <c:v>Полонені з Росії</c:v>
                </c:pt>
                <c:pt idx="2">
                  <c:v>Поранені та загиблі з Росії</c:v>
                </c:pt>
                <c:pt idx="3">
                  <c:v>Прикорданники Росії</c:v>
                </c:pt>
                <c:pt idx="4">
                  <c:v>ЗС Росії</c:v>
                </c:pt>
                <c:pt idx="5">
                  <c:v>Росія та державні органи</c:v>
                </c:pt>
                <c:pt idx="6">
                  <c:v>Полонені зі Сходу</c:v>
                </c:pt>
                <c:pt idx="7">
                  <c:v>Поранені та загиблі Сходу</c:v>
                </c:pt>
                <c:pt idx="8">
                  <c:v>ДНР, ЛНР, ОРДЛО</c:v>
                </c:pt>
                <c:pt idx="9">
                  <c:v>Цивільне населення на Сході</c:v>
                </c:pt>
                <c:pt idx="10">
                  <c:v>Озброєні формування ДНР і ЛНР</c:v>
                </c:pt>
              </c:strCache>
            </c:strRef>
          </c:cat>
          <c:val>
            <c:numRef>
              <c:f>Лист1!$B$2:$B$12</c:f>
              <c:numCache>
                <c:formatCode>General</c:formatCode>
                <c:ptCount val="11"/>
                <c:pt idx="2" formatCode="0.0%">
                  <c:v>2E-3</c:v>
                </c:pt>
                <c:pt idx="4" formatCode="0.0%">
                  <c:v>3.6999999999999998E-2</c:v>
                </c:pt>
                <c:pt idx="5" formatCode="0.0%">
                  <c:v>0.10100000000000001</c:v>
                </c:pt>
                <c:pt idx="7" formatCode="0.0%">
                  <c:v>2E-3</c:v>
                </c:pt>
                <c:pt idx="8" formatCode="0.0%">
                  <c:v>1.4E-2</c:v>
                </c:pt>
                <c:pt idx="9" formatCode="0.0%">
                  <c:v>1.6E-2</c:v>
                </c:pt>
                <c:pt idx="10" formatCode="0.0%">
                  <c:v>1.9E-2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3DF-4FB2-A6EB-6D8542B24D42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лютий 19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spPr>
              <a:noFill/>
              <a:ln w="0" cap="sq" cmpd="sng">
                <a:solidFill>
                  <a:schemeClr val="bg1">
                    <a:alpha val="0"/>
                  </a:schemeClr>
                </a:solidFill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Лист1!$A$2:$A$12</c:f>
              <c:strCache>
                <c:ptCount val="11"/>
                <c:pt idx="0">
                  <c:v>російські спецслужби </c:v>
                </c:pt>
                <c:pt idx="1">
                  <c:v>Полонені з Росії</c:v>
                </c:pt>
                <c:pt idx="2">
                  <c:v>Поранені та загиблі з Росії</c:v>
                </c:pt>
                <c:pt idx="3">
                  <c:v>Прикорданники Росії</c:v>
                </c:pt>
                <c:pt idx="4">
                  <c:v>ЗС Росії</c:v>
                </c:pt>
                <c:pt idx="5">
                  <c:v>Росія та державні органи</c:v>
                </c:pt>
                <c:pt idx="6">
                  <c:v>Полонені зі Сходу</c:v>
                </c:pt>
                <c:pt idx="7">
                  <c:v>Поранені та загиблі Сходу</c:v>
                </c:pt>
                <c:pt idx="8">
                  <c:v>ДНР, ЛНР, ОРДЛО</c:v>
                </c:pt>
                <c:pt idx="9">
                  <c:v>Цивільне населення на Сході</c:v>
                </c:pt>
                <c:pt idx="10">
                  <c:v>Озброєні формування ДНР і ЛНР</c:v>
                </c:pt>
              </c:strCache>
            </c:strRef>
          </c:cat>
          <c:val>
            <c:numRef>
              <c:f>Лист1!$C$2:$C$12</c:f>
              <c:numCache>
                <c:formatCode>General</c:formatCode>
                <c:ptCount val="11"/>
                <c:pt idx="0" formatCode="0.0%">
                  <c:v>6.0000000000000001E-3</c:v>
                </c:pt>
                <c:pt idx="2" formatCode="0.0%">
                  <c:v>5.0000000000000001E-3</c:v>
                </c:pt>
                <c:pt idx="3" formatCode="0.0%">
                  <c:v>2E-3</c:v>
                </c:pt>
                <c:pt idx="4" formatCode="0.0%">
                  <c:v>4.2000000000000003E-2</c:v>
                </c:pt>
                <c:pt idx="5" formatCode="0.0%">
                  <c:v>0.11799999999999999</c:v>
                </c:pt>
                <c:pt idx="6" formatCode="0.0%">
                  <c:v>2E-3</c:v>
                </c:pt>
                <c:pt idx="7" formatCode="0.0%">
                  <c:v>5.0000000000000001E-3</c:v>
                </c:pt>
                <c:pt idx="8" formatCode="0.0%">
                  <c:v>1.4999999999999999E-2</c:v>
                </c:pt>
                <c:pt idx="9" formatCode="0.0%">
                  <c:v>2.5999999999999999E-2</c:v>
                </c:pt>
                <c:pt idx="10" formatCode="0.0%">
                  <c:v>4.7E-2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83DF-4FB2-A6EB-6D8542B24D42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лютий 18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Лист1!$A$2:$A$12</c:f>
              <c:strCache>
                <c:ptCount val="11"/>
                <c:pt idx="0">
                  <c:v>російські спецслужби </c:v>
                </c:pt>
                <c:pt idx="1">
                  <c:v>Полонені з Росії</c:v>
                </c:pt>
                <c:pt idx="2">
                  <c:v>Поранені та загиблі з Росії</c:v>
                </c:pt>
                <c:pt idx="3">
                  <c:v>Прикорданники Росії</c:v>
                </c:pt>
                <c:pt idx="4">
                  <c:v>ЗС Росії</c:v>
                </c:pt>
                <c:pt idx="5">
                  <c:v>Росія та державні органи</c:v>
                </c:pt>
                <c:pt idx="6">
                  <c:v>Полонені зі Сходу</c:v>
                </c:pt>
                <c:pt idx="7">
                  <c:v>Поранені та загиблі Сходу</c:v>
                </c:pt>
                <c:pt idx="8">
                  <c:v>ДНР, ЛНР, ОРДЛО</c:v>
                </c:pt>
                <c:pt idx="9">
                  <c:v>Цивільне населення на Сході</c:v>
                </c:pt>
                <c:pt idx="10">
                  <c:v>Озброєні формування ДНР і ЛНР</c:v>
                </c:pt>
              </c:strCache>
            </c:strRef>
          </c:cat>
          <c:val>
            <c:numRef>
              <c:f>Лист1!$D$2:$D$12</c:f>
              <c:numCache>
                <c:formatCode>General</c:formatCode>
                <c:ptCount val="11"/>
                <c:pt idx="0" formatCode="0.0%">
                  <c:v>4.0000000000000001E-3</c:v>
                </c:pt>
                <c:pt idx="2" formatCode="0.0%">
                  <c:v>4.0000000000000001E-3</c:v>
                </c:pt>
                <c:pt idx="4" formatCode="0.0%">
                  <c:v>2.8000000000000001E-2</c:v>
                </c:pt>
                <c:pt idx="5" formatCode="0.0%">
                  <c:v>7.9000000000000001E-2</c:v>
                </c:pt>
                <c:pt idx="7" formatCode="0.0%">
                  <c:v>4.0000000000000001E-3</c:v>
                </c:pt>
                <c:pt idx="8" formatCode="0.0%">
                  <c:v>2.1000000000000001E-2</c:v>
                </c:pt>
                <c:pt idx="9" formatCode="0.0%">
                  <c:v>4.7E-2</c:v>
                </c:pt>
                <c:pt idx="10" formatCode="0.0%">
                  <c:v>2.5999999999999999E-2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27B-4244-85FD-80D67966294A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44"/>
        <c:overlap val="-45"/>
        <c:axId val="827211888"/>
        <c:axId val="827187344"/>
      </c:barChart>
      <c:catAx>
        <c:axId val="827211888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ahoma" panose="020B0604030504040204" pitchFamily="34" charset="0"/>
                <a:ea typeface="+mn-ea"/>
                <a:cs typeface="+mn-cs"/>
              </a:defRPr>
            </a:pPr>
            <a:endParaRPr lang="ru-RU"/>
          </a:p>
        </c:txPr>
        <c:crossAx val="827187344"/>
        <c:crosses val="autoZero"/>
        <c:auto val="1"/>
        <c:lblAlgn val="ctr"/>
        <c:lblOffset val="100"/>
        <c:tickLblSkip val="1"/>
        <c:noMultiLvlLbl val="0"/>
      </c:catAx>
      <c:valAx>
        <c:axId val="827187344"/>
        <c:scaling>
          <c:orientation val="minMax"/>
        </c:scaling>
        <c:delete val="1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crossAx val="8272118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8349701604595503"/>
          <c:y val="0.5542378889785895"/>
          <c:w val="9.9942088913303098E-2"/>
          <c:h val="8.9078562482936746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8427260841416441"/>
          <c:y val="8.7806096960746982E-2"/>
          <c:w val="0.3103235343391838"/>
          <c:h val="0.82362049291455675"/>
        </c:manualLayout>
      </c:layout>
      <c:barChart>
        <c:barDir val="bar"/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позитивні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Лист1!$A$2:$A$20</c:f>
              <c:strCache>
                <c:ptCount val="19"/>
                <c:pt idx="0">
                  <c:v>В цілому</c:v>
                </c:pt>
                <c:pt idx="1">
                  <c:v>Нормандський формат</c:v>
                </c:pt>
                <c:pt idx="2">
                  <c:v>Мінські угоди</c:v>
                </c:pt>
                <c:pt idx="3">
                  <c:v>Росія та державні органи</c:v>
                </c:pt>
                <c:pt idx="4">
                  <c:v>ЗС Росії</c:v>
                </c:pt>
                <c:pt idx="5">
                  <c:v>Поранені та загиблі з Росії</c:v>
                </c:pt>
                <c:pt idx="6">
                  <c:v>Цивільне населення на Сході</c:v>
                </c:pt>
                <c:pt idx="7">
                  <c:v>Поранені та загиблі зі Сходу</c:v>
                </c:pt>
                <c:pt idx="8">
                  <c:v>ДНР, ЛНР</c:v>
                </c:pt>
                <c:pt idx="9">
                  <c:v>Озброєні формуваннф ДНР і ЛНР</c:v>
                </c:pt>
                <c:pt idx="10">
                  <c:v>постраждалі в зоні АТО</c:v>
                </c:pt>
                <c:pt idx="11">
                  <c:v>Полонені з України</c:v>
                </c:pt>
                <c:pt idx="12">
                  <c:v>Поранені та загиблі з України</c:v>
                </c:pt>
                <c:pt idx="13">
                  <c:v>Громадські організації волонери</c:v>
                </c:pt>
                <c:pt idx="14">
                  <c:v>Біженці, переміщені люди</c:v>
                </c:pt>
                <c:pt idx="15">
                  <c:v>ЗС України</c:v>
                </c:pt>
                <c:pt idx="16">
                  <c:v>Цивільне населення України</c:v>
                </c:pt>
                <c:pt idx="17">
                  <c:v>Сім'ї та родичі військових</c:v>
                </c:pt>
                <c:pt idx="18">
                  <c:v>Україна та державні органи</c:v>
                </c:pt>
              </c:strCache>
            </c:strRef>
          </c:cat>
          <c:val>
            <c:numRef>
              <c:f>Лист1!$B$2:$B$20</c:f>
              <c:numCache>
                <c:formatCode>General</c:formatCode>
                <c:ptCount val="19"/>
                <c:pt idx="0" formatCode="0%">
                  <c:v>0.06</c:v>
                </c:pt>
                <c:pt idx="6" formatCode="0%">
                  <c:v>0.09</c:v>
                </c:pt>
                <c:pt idx="12" formatCode="0%">
                  <c:v>0.18</c:v>
                </c:pt>
                <c:pt idx="13" formatCode="0%">
                  <c:v>0.43</c:v>
                </c:pt>
                <c:pt idx="15" formatCode="0%">
                  <c:v>0.14000000000000001</c:v>
                </c:pt>
                <c:pt idx="16" formatCode="0%">
                  <c:v>0.05</c:v>
                </c:pt>
                <c:pt idx="18" formatCode="0%">
                  <c:v>7.0000000000000007E-2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0A1-42E8-BC26-A19E2BFC3EDA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нейтральні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Лист1!$A$2:$A$20</c:f>
              <c:strCache>
                <c:ptCount val="19"/>
                <c:pt idx="0">
                  <c:v>В цілому</c:v>
                </c:pt>
                <c:pt idx="1">
                  <c:v>Нормандський формат</c:v>
                </c:pt>
                <c:pt idx="2">
                  <c:v>Мінські угоди</c:v>
                </c:pt>
                <c:pt idx="3">
                  <c:v>Росія та державні органи</c:v>
                </c:pt>
                <c:pt idx="4">
                  <c:v>ЗС Росії</c:v>
                </c:pt>
                <c:pt idx="5">
                  <c:v>Поранені та загиблі з Росії</c:v>
                </c:pt>
                <c:pt idx="6">
                  <c:v>Цивільне населення на Сході</c:v>
                </c:pt>
                <c:pt idx="7">
                  <c:v>Поранені та загиблі зі Сходу</c:v>
                </c:pt>
                <c:pt idx="8">
                  <c:v>ДНР, ЛНР</c:v>
                </c:pt>
                <c:pt idx="9">
                  <c:v>Озброєні формуваннф ДНР і ЛНР</c:v>
                </c:pt>
                <c:pt idx="10">
                  <c:v>постраждалі в зоні АТО</c:v>
                </c:pt>
                <c:pt idx="11">
                  <c:v>Полонені з України</c:v>
                </c:pt>
                <c:pt idx="12">
                  <c:v>Поранені та загиблі з України</c:v>
                </c:pt>
                <c:pt idx="13">
                  <c:v>Громадські організації волонери</c:v>
                </c:pt>
                <c:pt idx="14">
                  <c:v>Біженці, переміщені люди</c:v>
                </c:pt>
                <c:pt idx="15">
                  <c:v>ЗС України</c:v>
                </c:pt>
                <c:pt idx="16">
                  <c:v>Цивільне населення України</c:v>
                </c:pt>
                <c:pt idx="17">
                  <c:v>Сім'ї та родичі військових</c:v>
                </c:pt>
                <c:pt idx="18">
                  <c:v>Україна та державні органи</c:v>
                </c:pt>
              </c:strCache>
            </c:strRef>
          </c:cat>
          <c:val>
            <c:numRef>
              <c:f>Лист1!$C$2:$C$20</c:f>
              <c:numCache>
                <c:formatCode>0%</c:formatCode>
                <c:ptCount val="19"/>
                <c:pt idx="0">
                  <c:v>0.59</c:v>
                </c:pt>
                <c:pt idx="1">
                  <c:v>1</c:v>
                </c:pt>
                <c:pt idx="2">
                  <c:v>0.56000000000000005</c:v>
                </c:pt>
                <c:pt idx="3">
                  <c:v>0.21</c:v>
                </c:pt>
                <c:pt idx="4">
                  <c:v>7.0000000000000007E-2</c:v>
                </c:pt>
                <c:pt idx="5">
                  <c:v>1</c:v>
                </c:pt>
                <c:pt idx="6">
                  <c:v>0.82</c:v>
                </c:pt>
                <c:pt idx="7">
                  <c:v>1</c:v>
                </c:pt>
                <c:pt idx="8">
                  <c:v>0.1</c:v>
                </c:pt>
                <c:pt idx="9">
                  <c:v>0.23</c:v>
                </c:pt>
                <c:pt idx="10">
                  <c:v>1</c:v>
                </c:pt>
                <c:pt idx="11">
                  <c:v>1</c:v>
                </c:pt>
                <c:pt idx="12">
                  <c:v>0.78</c:v>
                </c:pt>
                <c:pt idx="13">
                  <c:v>0.56999999999999995</c:v>
                </c:pt>
                <c:pt idx="14">
                  <c:v>1</c:v>
                </c:pt>
                <c:pt idx="15">
                  <c:v>0.81</c:v>
                </c:pt>
                <c:pt idx="16">
                  <c:v>0.71</c:v>
                </c:pt>
                <c:pt idx="17">
                  <c:v>1</c:v>
                </c:pt>
                <c:pt idx="18">
                  <c:v>0.73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B0A1-42E8-BC26-A19E2BFC3EDA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іронічні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Лист1!$A$2:$A$20</c:f>
              <c:strCache>
                <c:ptCount val="19"/>
                <c:pt idx="0">
                  <c:v>В цілому</c:v>
                </c:pt>
                <c:pt idx="1">
                  <c:v>Нормандський формат</c:v>
                </c:pt>
                <c:pt idx="2">
                  <c:v>Мінські угоди</c:v>
                </c:pt>
                <c:pt idx="3">
                  <c:v>Росія та державні органи</c:v>
                </c:pt>
                <c:pt idx="4">
                  <c:v>ЗС Росії</c:v>
                </c:pt>
                <c:pt idx="5">
                  <c:v>Поранені та загиблі з Росії</c:v>
                </c:pt>
                <c:pt idx="6">
                  <c:v>Цивільне населення на Сході</c:v>
                </c:pt>
                <c:pt idx="7">
                  <c:v>Поранені та загиблі зі Сходу</c:v>
                </c:pt>
                <c:pt idx="8">
                  <c:v>ДНР, ЛНР</c:v>
                </c:pt>
                <c:pt idx="9">
                  <c:v>Озброєні формуваннф ДНР і ЛНР</c:v>
                </c:pt>
                <c:pt idx="10">
                  <c:v>постраждалі в зоні АТО</c:v>
                </c:pt>
                <c:pt idx="11">
                  <c:v>Полонені з України</c:v>
                </c:pt>
                <c:pt idx="12">
                  <c:v>Поранені та загиблі з України</c:v>
                </c:pt>
                <c:pt idx="13">
                  <c:v>Громадські організації волонери</c:v>
                </c:pt>
                <c:pt idx="14">
                  <c:v>Біженці, переміщені люди</c:v>
                </c:pt>
                <c:pt idx="15">
                  <c:v>ЗС України</c:v>
                </c:pt>
                <c:pt idx="16">
                  <c:v>Цивільне населення України</c:v>
                </c:pt>
                <c:pt idx="17">
                  <c:v>Сім'ї та родичі військових</c:v>
                </c:pt>
                <c:pt idx="18">
                  <c:v>Україна та державні органи</c:v>
                </c:pt>
              </c:strCache>
            </c:strRef>
          </c:cat>
          <c:val>
            <c:numRef>
              <c:f>Лист1!$D$2:$D$20</c:f>
              <c:numCache>
                <c:formatCode>General</c:formatCode>
                <c:ptCount val="19"/>
                <c:pt idx="0" formatCode="0%">
                  <c:v>0.23</c:v>
                </c:pt>
                <c:pt idx="2" formatCode="0%">
                  <c:v>0.39</c:v>
                </c:pt>
                <c:pt idx="3" formatCode="0%">
                  <c:v>0.52</c:v>
                </c:pt>
                <c:pt idx="4" formatCode="0%">
                  <c:v>0.52</c:v>
                </c:pt>
                <c:pt idx="6" formatCode="0%">
                  <c:v>0.09</c:v>
                </c:pt>
                <c:pt idx="8" formatCode="0%">
                  <c:v>0.6</c:v>
                </c:pt>
                <c:pt idx="9" formatCode="0%">
                  <c:v>0.31</c:v>
                </c:pt>
                <c:pt idx="12" formatCode="0%">
                  <c:v>0.04</c:v>
                </c:pt>
                <c:pt idx="15" formatCode="0%">
                  <c:v>0.03</c:v>
                </c:pt>
                <c:pt idx="16" formatCode="0%">
                  <c:v>0.2</c:v>
                </c:pt>
                <c:pt idx="18" formatCode="0%">
                  <c:v>0.14000000000000001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B0A1-42E8-BC26-A19E2BFC3EDA}"/>
            </c:ext>
          </c:extLst>
        </c:ser>
        <c:ser>
          <c:idx val="3"/>
          <c:order val="3"/>
          <c:tx>
            <c:strRef>
              <c:f>Лист1!$E$1</c:f>
              <c:strCache>
                <c:ptCount val="1"/>
                <c:pt idx="0">
                  <c:v>негативні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Лист1!$A$2:$A$20</c:f>
              <c:strCache>
                <c:ptCount val="19"/>
                <c:pt idx="0">
                  <c:v>В цілому</c:v>
                </c:pt>
                <c:pt idx="1">
                  <c:v>Нормандський формат</c:v>
                </c:pt>
                <c:pt idx="2">
                  <c:v>Мінські угоди</c:v>
                </c:pt>
                <c:pt idx="3">
                  <c:v>Росія та державні органи</c:v>
                </c:pt>
                <c:pt idx="4">
                  <c:v>ЗС Росії</c:v>
                </c:pt>
                <c:pt idx="5">
                  <c:v>Поранені та загиблі з Росії</c:v>
                </c:pt>
                <c:pt idx="6">
                  <c:v>Цивільне населення на Сході</c:v>
                </c:pt>
                <c:pt idx="7">
                  <c:v>Поранені та загиблі зі Сходу</c:v>
                </c:pt>
                <c:pt idx="8">
                  <c:v>ДНР, ЛНР</c:v>
                </c:pt>
                <c:pt idx="9">
                  <c:v>Озброєні формуваннф ДНР і ЛНР</c:v>
                </c:pt>
                <c:pt idx="10">
                  <c:v>постраждалі в зоні АТО</c:v>
                </c:pt>
                <c:pt idx="11">
                  <c:v>Полонені з України</c:v>
                </c:pt>
                <c:pt idx="12">
                  <c:v>Поранені та загиблі з України</c:v>
                </c:pt>
                <c:pt idx="13">
                  <c:v>Громадські організації волонери</c:v>
                </c:pt>
                <c:pt idx="14">
                  <c:v>Біженці, переміщені люди</c:v>
                </c:pt>
                <c:pt idx="15">
                  <c:v>ЗС України</c:v>
                </c:pt>
                <c:pt idx="16">
                  <c:v>Цивільне населення України</c:v>
                </c:pt>
                <c:pt idx="17">
                  <c:v>Сім'ї та родичі військових</c:v>
                </c:pt>
                <c:pt idx="18">
                  <c:v>Україна та державні органи</c:v>
                </c:pt>
              </c:strCache>
            </c:strRef>
          </c:cat>
          <c:val>
            <c:numRef>
              <c:f>Лист1!$E$2:$E$20</c:f>
              <c:numCache>
                <c:formatCode>General</c:formatCode>
                <c:ptCount val="19"/>
                <c:pt idx="0" formatCode="0%">
                  <c:v>0.12</c:v>
                </c:pt>
                <c:pt idx="2" formatCode="0%">
                  <c:v>0.05</c:v>
                </c:pt>
                <c:pt idx="3" formatCode="0%">
                  <c:v>0.27</c:v>
                </c:pt>
                <c:pt idx="4" formatCode="0%">
                  <c:v>0.41</c:v>
                </c:pt>
                <c:pt idx="8" formatCode="0%">
                  <c:v>0.3</c:v>
                </c:pt>
                <c:pt idx="9" formatCode="0%">
                  <c:v>0.46</c:v>
                </c:pt>
                <c:pt idx="15" formatCode="0%">
                  <c:v>0.02</c:v>
                </c:pt>
                <c:pt idx="16" formatCode="0%">
                  <c:v>0.04</c:v>
                </c:pt>
                <c:pt idx="18" formatCode="0%">
                  <c:v>0.06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B0A1-42E8-BC26-A19E2BFC3EDA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79"/>
        <c:overlap val="100"/>
        <c:axId val="1303097728"/>
        <c:axId val="1303103968"/>
      </c:barChart>
      <c:catAx>
        <c:axId val="1303097728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64" b="0" i="0" u="none" strike="noStrike" kern="1200" cap="all" spc="12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303103968"/>
        <c:crosses val="autoZero"/>
        <c:auto val="1"/>
        <c:lblAlgn val="ctr"/>
        <c:lblOffset val="100"/>
        <c:noMultiLvlLbl val="0"/>
      </c:catAx>
      <c:valAx>
        <c:axId val="1303103968"/>
        <c:scaling>
          <c:orientation val="minMax"/>
        </c:scaling>
        <c:delete val="1"/>
        <c:axPos val="b"/>
        <c:numFmt formatCode="0%" sourceLinked="1"/>
        <c:majorTickMark val="none"/>
        <c:minorTickMark val="none"/>
        <c:tickLblPos val="nextTo"/>
        <c:crossAx val="13030977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layout>
        <c:manualLayout>
          <c:xMode val="edge"/>
          <c:yMode val="edge"/>
          <c:x val="0.12909838085007835"/>
          <c:y val="5.4897387273402385E-3"/>
          <c:w val="0.36089265124712983"/>
          <c:h val="0.10306591923086987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8427260841416441"/>
          <c:y val="8.7806096960746982E-2"/>
          <c:w val="0.29405319641678085"/>
          <c:h val="0.82362049291455675"/>
        </c:manualLayout>
      </c:layout>
      <c:barChart>
        <c:barDir val="bar"/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позитивні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Лист1!$A$2:$A$19</c:f>
              <c:strCache>
                <c:ptCount val="18"/>
                <c:pt idx="0">
                  <c:v>В цілому</c:v>
                </c:pt>
                <c:pt idx="2">
                  <c:v>Росія та державні органи</c:v>
                </c:pt>
                <c:pt idx="3">
                  <c:v>ЗС Росії</c:v>
                </c:pt>
                <c:pt idx="4">
                  <c:v>Поранені та загиблі з Росії</c:v>
                </c:pt>
                <c:pt idx="5">
                  <c:v>Цивільне населення на Сході</c:v>
                </c:pt>
                <c:pt idx="6">
                  <c:v>Поранені та загиблі зі Сходу</c:v>
                </c:pt>
                <c:pt idx="7">
                  <c:v>ДНР, ЛНР</c:v>
                </c:pt>
                <c:pt idx="8">
                  <c:v>Озброєні формуваннф ДНР і ЛНР</c:v>
                </c:pt>
                <c:pt idx="9">
                  <c:v>постраждалі в зоні АТО</c:v>
                </c:pt>
                <c:pt idx="10">
                  <c:v>Полонені з України</c:v>
                </c:pt>
                <c:pt idx="11">
                  <c:v>Поранені та загиблі з України</c:v>
                </c:pt>
                <c:pt idx="12">
                  <c:v>Громадські організації волонери</c:v>
                </c:pt>
                <c:pt idx="13">
                  <c:v>Біженці, переміщені люди</c:v>
                </c:pt>
                <c:pt idx="14">
                  <c:v>ЗС України</c:v>
                </c:pt>
                <c:pt idx="15">
                  <c:v>Цивільне населення України</c:v>
                </c:pt>
                <c:pt idx="16">
                  <c:v>Сім'ї та родичі військових</c:v>
                </c:pt>
                <c:pt idx="17">
                  <c:v>Україна та державні органи</c:v>
                </c:pt>
              </c:strCache>
            </c:strRef>
          </c:cat>
          <c:val>
            <c:numRef>
              <c:f>Лист1!$B$2:$B$19</c:f>
              <c:numCache>
                <c:formatCode>General</c:formatCode>
                <c:ptCount val="18"/>
                <c:pt idx="0" formatCode="0%">
                  <c:v>0.11</c:v>
                </c:pt>
                <c:pt idx="5" formatCode="0%">
                  <c:v>0.06</c:v>
                </c:pt>
                <c:pt idx="10" formatCode="0%">
                  <c:v>0.37</c:v>
                </c:pt>
                <c:pt idx="11" formatCode="0%">
                  <c:v>0.15</c:v>
                </c:pt>
                <c:pt idx="12" formatCode="0%">
                  <c:v>0.27</c:v>
                </c:pt>
                <c:pt idx="14" formatCode="0%">
                  <c:v>0.23</c:v>
                </c:pt>
                <c:pt idx="15" formatCode="0%">
                  <c:v>0.2</c:v>
                </c:pt>
                <c:pt idx="16" formatCode="0%">
                  <c:v>0.12</c:v>
                </c:pt>
                <c:pt idx="17" formatCode="0%">
                  <c:v>7.0000000000000007E-2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0A1-42E8-BC26-A19E2BFC3EDA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нейтральні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Лист1!$A$2:$A$19</c:f>
              <c:strCache>
                <c:ptCount val="18"/>
                <c:pt idx="0">
                  <c:v>В цілому</c:v>
                </c:pt>
                <c:pt idx="2">
                  <c:v>Росія та державні органи</c:v>
                </c:pt>
                <c:pt idx="3">
                  <c:v>ЗС Росії</c:v>
                </c:pt>
                <c:pt idx="4">
                  <c:v>Поранені та загиблі з Росії</c:v>
                </c:pt>
                <c:pt idx="5">
                  <c:v>Цивільне населення на Сході</c:v>
                </c:pt>
                <c:pt idx="6">
                  <c:v>Поранені та загиблі зі Сходу</c:v>
                </c:pt>
                <c:pt idx="7">
                  <c:v>ДНР, ЛНР</c:v>
                </c:pt>
                <c:pt idx="8">
                  <c:v>Озброєні формуваннф ДНР і ЛНР</c:v>
                </c:pt>
                <c:pt idx="9">
                  <c:v>постраждалі в зоні АТО</c:v>
                </c:pt>
                <c:pt idx="10">
                  <c:v>Полонені з України</c:v>
                </c:pt>
                <c:pt idx="11">
                  <c:v>Поранені та загиблі з України</c:v>
                </c:pt>
                <c:pt idx="12">
                  <c:v>Громадські організації волонери</c:v>
                </c:pt>
                <c:pt idx="13">
                  <c:v>Біженці, переміщені люди</c:v>
                </c:pt>
                <c:pt idx="14">
                  <c:v>ЗС України</c:v>
                </c:pt>
                <c:pt idx="15">
                  <c:v>Цивільне населення України</c:v>
                </c:pt>
                <c:pt idx="16">
                  <c:v>Сім'ї та родичі військових</c:v>
                </c:pt>
                <c:pt idx="17">
                  <c:v>Україна та державні органи</c:v>
                </c:pt>
              </c:strCache>
            </c:strRef>
          </c:cat>
          <c:val>
            <c:numRef>
              <c:f>Лист1!$C$2:$C$19</c:f>
              <c:numCache>
                <c:formatCode>General</c:formatCode>
                <c:ptCount val="18"/>
                <c:pt idx="0" formatCode="0%">
                  <c:v>0.6</c:v>
                </c:pt>
                <c:pt idx="2" formatCode="0%">
                  <c:v>0.19</c:v>
                </c:pt>
                <c:pt idx="3" formatCode="0%">
                  <c:v>0.13</c:v>
                </c:pt>
                <c:pt idx="4" formatCode="0%">
                  <c:v>1</c:v>
                </c:pt>
                <c:pt idx="5" formatCode="0%">
                  <c:v>0.88</c:v>
                </c:pt>
                <c:pt idx="6" formatCode="0%">
                  <c:v>1</c:v>
                </c:pt>
                <c:pt idx="8" formatCode="0%">
                  <c:v>0.3</c:v>
                </c:pt>
                <c:pt idx="9" formatCode="0%">
                  <c:v>1</c:v>
                </c:pt>
                <c:pt idx="10" formatCode="0%">
                  <c:v>0.63</c:v>
                </c:pt>
                <c:pt idx="11" formatCode="0%">
                  <c:v>0.82</c:v>
                </c:pt>
                <c:pt idx="12" formatCode="0%">
                  <c:v>0.73</c:v>
                </c:pt>
                <c:pt idx="13" formatCode="0%">
                  <c:v>0.87</c:v>
                </c:pt>
                <c:pt idx="14" formatCode="0%">
                  <c:v>0.77</c:v>
                </c:pt>
                <c:pt idx="15" formatCode="0%">
                  <c:v>0.61</c:v>
                </c:pt>
                <c:pt idx="16" formatCode="0%">
                  <c:v>0.75</c:v>
                </c:pt>
                <c:pt idx="17" formatCode="0%">
                  <c:v>0.57999999999999996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B0A1-42E8-BC26-A19E2BFC3EDA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іронічні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Лист1!$A$2:$A$19</c:f>
              <c:strCache>
                <c:ptCount val="18"/>
                <c:pt idx="0">
                  <c:v>В цілому</c:v>
                </c:pt>
                <c:pt idx="2">
                  <c:v>Росія та державні органи</c:v>
                </c:pt>
                <c:pt idx="3">
                  <c:v>ЗС Росії</c:v>
                </c:pt>
                <c:pt idx="4">
                  <c:v>Поранені та загиблі з Росії</c:v>
                </c:pt>
                <c:pt idx="5">
                  <c:v>Цивільне населення на Сході</c:v>
                </c:pt>
                <c:pt idx="6">
                  <c:v>Поранені та загиблі зі Сходу</c:v>
                </c:pt>
                <c:pt idx="7">
                  <c:v>ДНР, ЛНР</c:v>
                </c:pt>
                <c:pt idx="8">
                  <c:v>Озброєні формуваннф ДНР і ЛНР</c:v>
                </c:pt>
                <c:pt idx="9">
                  <c:v>постраждалі в зоні АТО</c:v>
                </c:pt>
                <c:pt idx="10">
                  <c:v>Полонені з України</c:v>
                </c:pt>
                <c:pt idx="11">
                  <c:v>Поранені та загиблі з України</c:v>
                </c:pt>
                <c:pt idx="12">
                  <c:v>Громадські організації волонери</c:v>
                </c:pt>
                <c:pt idx="13">
                  <c:v>Біженці, переміщені люди</c:v>
                </c:pt>
                <c:pt idx="14">
                  <c:v>ЗС України</c:v>
                </c:pt>
                <c:pt idx="15">
                  <c:v>Цивільне населення України</c:v>
                </c:pt>
                <c:pt idx="16">
                  <c:v>Сім'ї та родичі військових</c:v>
                </c:pt>
                <c:pt idx="17">
                  <c:v>Україна та державні органи</c:v>
                </c:pt>
              </c:strCache>
            </c:strRef>
          </c:cat>
          <c:val>
            <c:numRef>
              <c:f>Лист1!$D$2:$D$19</c:f>
              <c:numCache>
                <c:formatCode>General</c:formatCode>
                <c:ptCount val="18"/>
                <c:pt idx="0" formatCode="0%">
                  <c:v>0.23</c:v>
                </c:pt>
                <c:pt idx="2" formatCode="0%">
                  <c:v>0.62</c:v>
                </c:pt>
                <c:pt idx="3" formatCode="0%">
                  <c:v>0.7</c:v>
                </c:pt>
                <c:pt idx="5" formatCode="0%">
                  <c:v>0.06</c:v>
                </c:pt>
                <c:pt idx="7" formatCode="0%">
                  <c:v>1</c:v>
                </c:pt>
                <c:pt idx="8" formatCode="0%">
                  <c:v>0.48</c:v>
                </c:pt>
                <c:pt idx="11" formatCode="0%">
                  <c:v>0.03</c:v>
                </c:pt>
                <c:pt idx="13" formatCode="0%">
                  <c:v>0.13</c:v>
                </c:pt>
                <c:pt idx="15" formatCode="0%">
                  <c:v>0.18</c:v>
                </c:pt>
                <c:pt idx="16" formatCode="0%">
                  <c:v>0.13</c:v>
                </c:pt>
                <c:pt idx="17" formatCode="0%">
                  <c:v>0.28000000000000003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B0A1-42E8-BC26-A19E2BFC3EDA}"/>
            </c:ext>
          </c:extLst>
        </c:ser>
        <c:ser>
          <c:idx val="3"/>
          <c:order val="3"/>
          <c:tx>
            <c:strRef>
              <c:f>Лист1!$E$1</c:f>
              <c:strCache>
                <c:ptCount val="1"/>
                <c:pt idx="0">
                  <c:v>негативні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Лист1!$A$2:$A$19</c:f>
              <c:strCache>
                <c:ptCount val="18"/>
                <c:pt idx="0">
                  <c:v>В цілому</c:v>
                </c:pt>
                <c:pt idx="2">
                  <c:v>Росія та державні органи</c:v>
                </c:pt>
                <c:pt idx="3">
                  <c:v>ЗС Росії</c:v>
                </c:pt>
                <c:pt idx="4">
                  <c:v>Поранені та загиблі з Росії</c:v>
                </c:pt>
                <c:pt idx="5">
                  <c:v>Цивільне населення на Сході</c:v>
                </c:pt>
                <c:pt idx="6">
                  <c:v>Поранені та загиблі зі Сходу</c:v>
                </c:pt>
                <c:pt idx="7">
                  <c:v>ДНР, ЛНР</c:v>
                </c:pt>
                <c:pt idx="8">
                  <c:v>Озброєні формуваннф ДНР і ЛНР</c:v>
                </c:pt>
                <c:pt idx="9">
                  <c:v>постраждалі в зоні АТО</c:v>
                </c:pt>
                <c:pt idx="10">
                  <c:v>Полонені з України</c:v>
                </c:pt>
                <c:pt idx="11">
                  <c:v>Поранені та загиблі з України</c:v>
                </c:pt>
                <c:pt idx="12">
                  <c:v>Громадські організації волонери</c:v>
                </c:pt>
                <c:pt idx="13">
                  <c:v>Біженці, переміщені люди</c:v>
                </c:pt>
                <c:pt idx="14">
                  <c:v>ЗС України</c:v>
                </c:pt>
                <c:pt idx="15">
                  <c:v>Цивільне населення України</c:v>
                </c:pt>
                <c:pt idx="16">
                  <c:v>Сім'ї та родичі військових</c:v>
                </c:pt>
                <c:pt idx="17">
                  <c:v>Україна та державні органи</c:v>
                </c:pt>
              </c:strCache>
            </c:strRef>
          </c:cat>
          <c:val>
            <c:numRef>
              <c:f>Лист1!$E$2:$E$19</c:f>
              <c:numCache>
                <c:formatCode>General</c:formatCode>
                <c:ptCount val="18"/>
                <c:pt idx="0" formatCode="0%">
                  <c:v>0.06</c:v>
                </c:pt>
                <c:pt idx="2" formatCode="0%">
                  <c:v>0.19</c:v>
                </c:pt>
                <c:pt idx="3" formatCode="0%">
                  <c:v>0.17</c:v>
                </c:pt>
                <c:pt idx="8" formatCode="0%">
                  <c:v>0.22</c:v>
                </c:pt>
                <c:pt idx="15" formatCode="0%">
                  <c:v>0.01</c:v>
                </c:pt>
                <c:pt idx="17" formatCode="0%">
                  <c:v>7.0000000000000007E-2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B0A1-42E8-BC26-A19E2BFC3EDA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79"/>
        <c:overlap val="100"/>
        <c:axId val="1303097728"/>
        <c:axId val="1303103968"/>
      </c:barChart>
      <c:catAx>
        <c:axId val="1303097728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64" b="0" i="0" u="none" strike="noStrike" kern="1200" cap="all" spc="12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303103968"/>
        <c:crosses val="autoZero"/>
        <c:auto val="1"/>
        <c:lblAlgn val="ctr"/>
        <c:lblOffset val="100"/>
        <c:noMultiLvlLbl val="0"/>
      </c:catAx>
      <c:valAx>
        <c:axId val="1303103968"/>
        <c:scaling>
          <c:orientation val="minMax"/>
        </c:scaling>
        <c:delete val="1"/>
        <c:axPos val="b"/>
        <c:numFmt formatCode="0%" sourceLinked="1"/>
        <c:majorTickMark val="none"/>
        <c:minorTickMark val="none"/>
        <c:tickLblPos val="nextTo"/>
        <c:crossAx val="13030977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layout>
        <c:manualLayout>
          <c:xMode val="edge"/>
          <c:yMode val="edge"/>
          <c:x val="0.14787184768362027"/>
          <c:y val="2.7448693636701192E-3"/>
          <c:w val="0.33711292659131004"/>
          <c:h val="0.10306591923086987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30584630789259781"/>
          <c:y val="8.5061124134231461E-2"/>
          <c:w val="0.48123515806748735"/>
          <c:h val="0.82362049291455675"/>
        </c:manualLayout>
      </c:layout>
      <c:barChart>
        <c:barDir val="bar"/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лютий 21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Лист1!$A$2:$A$9</c:f>
              <c:strCache>
                <c:ptCount val="8"/>
                <c:pt idx="0">
                  <c:v>Росія та її лідери</c:v>
                </c:pt>
                <c:pt idx="1">
                  <c:v>інші країни</c:v>
                </c:pt>
                <c:pt idx="2">
                  <c:v>Країни "великої сімки" (Велика Британия, Франція, Італія, Канада, Германия, Япония)</c:v>
                </c:pt>
                <c:pt idx="3">
                  <c:v>Країни Євросоюзу та їхні лідери (крім великої сімки)</c:v>
                </c:pt>
                <c:pt idx="4">
                  <c:v>США та її лідери</c:v>
                </c:pt>
                <c:pt idx="5">
                  <c:v>Виконавчі органи ЄС та його лідери</c:v>
                </c:pt>
                <c:pt idx="6">
                  <c:v>Всесвітні організації (ВООЗ, МВФ, ООН)</c:v>
                </c:pt>
                <c:pt idx="7">
                  <c:v>НАТО, її структура та лідери</c:v>
                </c:pt>
              </c:strCache>
            </c:strRef>
          </c:cat>
          <c:val>
            <c:numRef>
              <c:f>Лист1!$B$2:$B$9</c:f>
              <c:numCache>
                <c:formatCode>0%</c:formatCode>
                <c:ptCount val="8"/>
                <c:pt idx="0">
                  <c:v>0.13</c:v>
                </c:pt>
                <c:pt idx="1">
                  <c:v>0.09</c:v>
                </c:pt>
                <c:pt idx="2">
                  <c:v>7.0000000000000007E-2</c:v>
                </c:pt>
                <c:pt idx="3">
                  <c:v>0.04</c:v>
                </c:pt>
                <c:pt idx="4">
                  <c:v>0.03</c:v>
                </c:pt>
                <c:pt idx="5">
                  <c:v>0.02</c:v>
                </c:pt>
                <c:pt idx="6">
                  <c:v>0.06</c:v>
                </c:pt>
                <c:pt idx="7">
                  <c:v>0.02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0A1-42E8-BC26-A19E2BFC3EDA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лютий 19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Лист1!$A$2:$A$9</c:f>
              <c:strCache>
                <c:ptCount val="8"/>
                <c:pt idx="0">
                  <c:v>Росія та її лідери</c:v>
                </c:pt>
                <c:pt idx="1">
                  <c:v>інші країни</c:v>
                </c:pt>
                <c:pt idx="2">
                  <c:v>Країни "великої сімки" (Велика Британия, Франція, Італія, Канада, Германия, Япония)</c:v>
                </c:pt>
                <c:pt idx="3">
                  <c:v>Країни Євросоюзу та їхні лідери (крім великої сімки)</c:v>
                </c:pt>
                <c:pt idx="4">
                  <c:v>США та її лідери</c:v>
                </c:pt>
                <c:pt idx="5">
                  <c:v>Виконавчі органи ЄС та його лідери</c:v>
                </c:pt>
                <c:pt idx="6">
                  <c:v>Всесвітні організації (ВООЗ, МВФ, ООН)</c:v>
                </c:pt>
                <c:pt idx="7">
                  <c:v>НАТО, її структура та лідери</c:v>
                </c:pt>
              </c:strCache>
            </c:strRef>
          </c:cat>
          <c:val>
            <c:numRef>
              <c:f>Лист1!$C$2:$C$9</c:f>
              <c:numCache>
                <c:formatCode>0%</c:formatCode>
                <c:ptCount val="8"/>
                <c:pt idx="0">
                  <c:v>0.14000000000000001</c:v>
                </c:pt>
                <c:pt idx="1">
                  <c:v>7.0000000000000007E-2</c:v>
                </c:pt>
                <c:pt idx="2">
                  <c:v>0.09</c:v>
                </c:pt>
                <c:pt idx="3">
                  <c:v>7.0000000000000007E-2</c:v>
                </c:pt>
                <c:pt idx="4">
                  <c:v>0.1</c:v>
                </c:pt>
                <c:pt idx="5">
                  <c:v>0.05</c:v>
                </c:pt>
                <c:pt idx="6">
                  <c:v>0.04</c:v>
                </c:pt>
                <c:pt idx="7">
                  <c:v>0.04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B0A1-42E8-BC26-A19E2BFC3EDA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лютий 18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Лист1!$A$2:$A$9</c:f>
              <c:strCache>
                <c:ptCount val="8"/>
                <c:pt idx="0">
                  <c:v>Росія та її лідери</c:v>
                </c:pt>
                <c:pt idx="1">
                  <c:v>інші країни</c:v>
                </c:pt>
                <c:pt idx="2">
                  <c:v>Країни "великої сімки" (Велика Британия, Франція, Італія, Канада, Германия, Япония)</c:v>
                </c:pt>
                <c:pt idx="3">
                  <c:v>Країни Євросоюзу та їхні лідери (крім великої сімки)</c:v>
                </c:pt>
                <c:pt idx="4">
                  <c:v>США та її лідери</c:v>
                </c:pt>
                <c:pt idx="5">
                  <c:v>Виконавчі органи ЄС та його лідери</c:v>
                </c:pt>
                <c:pt idx="6">
                  <c:v>Всесвітні організації (ВООЗ, МВФ, ООН)</c:v>
                </c:pt>
                <c:pt idx="7">
                  <c:v>НАТО, її структура та лідери</c:v>
                </c:pt>
              </c:strCache>
            </c:strRef>
          </c:cat>
          <c:val>
            <c:numRef>
              <c:f>Лист1!$D$2:$D$9</c:f>
              <c:numCache>
                <c:formatCode>0%</c:formatCode>
                <c:ptCount val="8"/>
                <c:pt idx="0">
                  <c:v>0.15</c:v>
                </c:pt>
                <c:pt idx="1">
                  <c:v>0.11</c:v>
                </c:pt>
                <c:pt idx="2">
                  <c:v>7.0000000000000007E-2</c:v>
                </c:pt>
                <c:pt idx="3">
                  <c:v>0.14000000000000001</c:v>
                </c:pt>
                <c:pt idx="4">
                  <c:v>0.09</c:v>
                </c:pt>
                <c:pt idx="5">
                  <c:v>0.04</c:v>
                </c:pt>
                <c:pt idx="6">
                  <c:v>0.05</c:v>
                </c:pt>
                <c:pt idx="7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B0A1-42E8-BC26-A19E2BFC3EDA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79"/>
        <c:overlap val="100"/>
        <c:axId val="1303097728"/>
        <c:axId val="1303103968"/>
      </c:barChart>
      <c:catAx>
        <c:axId val="1303097728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64" b="0" i="0" u="none" strike="noStrike" kern="1200" cap="all" spc="12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303103968"/>
        <c:crosses val="autoZero"/>
        <c:auto val="1"/>
        <c:lblAlgn val="ctr"/>
        <c:lblOffset val="100"/>
        <c:noMultiLvlLbl val="0"/>
      </c:catAx>
      <c:valAx>
        <c:axId val="1303103968"/>
        <c:scaling>
          <c:orientation val="minMax"/>
        </c:scaling>
        <c:delete val="1"/>
        <c:axPos val="b"/>
        <c:numFmt formatCode="0%" sourceLinked="1"/>
        <c:majorTickMark val="none"/>
        <c:minorTickMark val="none"/>
        <c:tickLblPos val="nextTo"/>
        <c:crossAx val="13030977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layout>
        <c:manualLayout>
          <c:xMode val="edge"/>
          <c:yMode val="edge"/>
          <c:x val="0.6082270030029262"/>
          <c:y val="0.60112639064375617"/>
          <c:w val="0.10557350231095959"/>
          <c:h val="0.13874925596749729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6020054133858261"/>
          <c:y val="4.0842610533396009E-2"/>
          <c:w val="0.72729945866141732"/>
          <c:h val="0.85298551954231205"/>
        </c:manualLayout>
      </c:layout>
      <c:barChart>
        <c:barDir val="bar"/>
        <c:grouping val="percent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одна точка зору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Лист1!$A$2:$A$9</c:f>
              <c:strCache>
                <c:ptCount val="8"/>
                <c:pt idx="0">
                  <c:v>в цілому</c:v>
                </c:pt>
                <c:pt idx="1">
                  <c:v>Україна</c:v>
                </c:pt>
                <c:pt idx="2">
                  <c:v>ICTV</c:v>
                </c:pt>
                <c:pt idx="3">
                  <c:v>Інтер</c:v>
                </c:pt>
                <c:pt idx="4">
                  <c:v>СТБ</c:v>
                </c:pt>
                <c:pt idx="5">
                  <c:v>1+1</c:v>
                </c:pt>
                <c:pt idx="6">
                  <c:v>5-й канал</c:v>
                </c:pt>
                <c:pt idx="7">
                  <c:v>UA:Перший</c:v>
                </c:pt>
              </c:strCache>
            </c:strRef>
          </c:cat>
          <c:val>
            <c:numRef>
              <c:f>Лист1!$B$2:$B$9</c:f>
              <c:numCache>
                <c:formatCode>0%</c:formatCode>
                <c:ptCount val="8"/>
                <c:pt idx="0">
                  <c:v>0.8</c:v>
                </c:pt>
                <c:pt idx="1">
                  <c:v>0.9</c:v>
                </c:pt>
                <c:pt idx="2">
                  <c:v>0.89</c:v>
                </c:pt>
                <c:pt idx="3">
                  <c:v>0.87</c:v>
                </c:pt>
                <c:pt idx="4">
                  <c:v>0.75</c:v>
                </c:pt>
                <c:pt idx="5">
                  <c:v>0.74</c:v>
                </c:pt>
                <c:pt idx="6">
                  <c:v>0.7</c:v>
                </c:pt>
                <c:pt idx="7">
                  <c:v>0.67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8A6-4DDE-B79F-7F5CD42964E2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декілька точок зору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Лист1!$A$2:$A$9</c:f>
              <c:strCache>
                <c:ptCount val="8"/>
                <c:pt idx="0">
                  <c:v>в цілому</c:v>
                </c:pt>
                <c:pt idx="1">
                  <c:v>Україна</c:v>
                </c:pt>
                <c:pt idx="2">
                  <c:v>ICTV</c:v>
                </c:pt>
                <c:pt idx="3">
                  <c:v>Інтер</c:v>
                </c:pt>
                <c:pt idx="4">
                  <c:v>СТБ</c:v>
                </c:pt>
                <c:pt idx="5">
                  <c:v>1+1</c:v>
                </c:pt>
                <c:pt idx="6">
                  <c:v>5-й канал</c:v>
                </c:pt>
                <c:pt idx="7">
                  <c:v>UA:Перший</c:v>
                </c:pt>
              </c:strCache>
            </c:strRef>
          </c:cat>
          <c:val>
            <c:numRef>
              <c:f>Лист1!$C$2:$C$9</c:f>
              <c:numCache>
                <c:formatCode>0%</c:formatCode>
                <c:ptCount val="8"/>
                <c:pt idx="0">
                  <c:v>0.2</c:v>
                </c:pt>
                <c:pt idx="1">
                  <c:v>0.1</c:v>
                </c:pt>
                <c:pt idx="2">
                  <c:v>0.11</c:v>
                </c:pt>
                <c:pt idx="3">
                  <c:v>0.13</c:v>
                </c:pt>
                <c:pt idx="4">
                  <c:v>0.25</c:v>
                </c:pt>
                <c:pt idx="5">
                  <c:v>0.26</c:v>
                </c:pt>
                <c:pt idx="6">
                  <c:v>0.3</c:v>
                </c:pt>
                <c:pt idx="7">
                  <c:v>0.33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88A6-4DDE-B79F-7F5CD42964E2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79"/>
        <c:overlap val="100"/>
        <c:axId val="1303089824"/>
        <c:axId val="1303101056"/>
      </c:barChart>
      <c:catAx>
        <c:axId val="13030898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cap="all" spc="12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Tahoma" panose="020B0604030504040204" pitchFamily="34" charset="0"/>
                <a:ea typeface="+mn-ea"/>
                <a:cs typeface="+mn-cs"/>
              </a:defRPr>
            </a:pPr>
            <a:endParaRPr lang="ru-RU"/>
          </a:p>
        </c:txPr>
        <c:crossAx val="1303101056"/>
        <c:crosses val="autoZero"/>
        <c:auto val="1"/>
        <c:lblAlgn val="ctr"/>
        <c:lblOffset val="100"/>
        <c:noMultiLvlLbl val="0"/>
      </c:catAx>
      <c:valAx>
        <c:axId val="1303101056"/>
        <c:scaling>
          <c:orientation val="minMax"/>
        </c:scaling>
        <c:delete val="1"/>
        <c:axPos val="b"/>
        <c:numFmt formatCode="0%" sourceLinked="1"/>
        <c:majorTickMark val="none"/>
        <c:minorTickMark val="none"/>
        <c:tickLblPos val="nextTo"/>
        <c:crossAx val="13030898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layout>
        <c:manualLayout>
          <c:xMode val="edge"/>
          <c:yMode val="edge"/>
          <c:x val="0.3437986699031042"/>
          <c:y val="0.93728891060559449"/>
          <c:w val="0.62739289167801393"/>
          <c:h val="6.2711089394405534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6020054133858261"/>
          <c:y val="4.0842610533396009E-2"/>
          <c:w val="0.72729945866141732"/>
          <c:h val="0.85298551954231205"/>
        </c:manualLayout>
      </c:layout>
      <c:barChart>
        <c:barDir val="bar"/>
        <c:grouping val="percent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одна точка зору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Лист1!$A$2:$A$9</c:f>
              <c:strCache>
                <c:ptCount val="8"/>
                <c:pt idx="0">
                  <c:v>в цілому</c:v>
                </c:pt>
                <c:pt idx="1">
                  <c:v>Україна</c:v>
                </c:pt>
                <c:pt idx="2">
                  <c:v>ICTV</c:v>
                </c:pt>
                <c:pt idx="3">
                  <c:v>Інтер</c:v>
                </c:pt>
                <c:pt idx="4">
                  <c:v>СТБ</c:v>
                </c:pt>
                <c:pt idx="5">
                  <c:v>1+1</c:v>
                </c:pt>
                <c:pt idx="6">
                  <c:v>5-й канал</c:v>
                </c:pt>
                <c:pt idx="7">
                  <c:v>UA:Перший</c:v>
                </c:pt>
              </c:strCache>
            </c:strRef>
          </c:cat>
          <c:val>
            <c:numRef>
              <c:f>Лист1!$B$2:$B$9</c:f>
              <c:numCache>
                <c:formatCode>0%</c:formatCode>
                <c:ptCount val="8"/>
                <c:pt idx="0">
                  <c:v>0.88</c:v>
                </c:pt>
                <c:pt idx="1">
                  <c:v>0.91</c:v>
                </c:pt>
                <c:pt idx="2">
                  <c:v>0.9</c:v>
                </c:pt>
                <c:pt idx="3">
                  <c:v>0.9</c:v>
                </c:pt>
                <c:pt idx="4">
                  <c:v>0.87</c:v>
                </c:pt>
                <c:pt idx="5">
                  <c:v>0.85</c:v>
                </c:pt>
                <c:pt idx="6">
                  <c:v>0.84</c:v>
                </c:pt>
                <c:pt idx="7">
                  <c:v>0.88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8A6-4DDE-B79F-7F5CD42964E2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декілька точок зору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Лист1!$A$2:$A$9</c:f>
              <c:strCache>
                <c:ptCount val="8"/>
                <c:pt idx="0">
                  <c:v>в цілому</c:v>
                </c:pt>
                <c:pt idx="1">
                  <c:v>Україна</c:v>
                </c:pt>
                <c:pt idx="2">
                  <c:v>ICTV</c:v>
                </c:pt>
                <c:pt idx="3">
                  <c:v>Інтер</c:v>
                </c:pt>
                <c:pt idx="4">
                  <c:v>СТБ</c:v>
                </c:pt>
                <c:pt idx="5">
                  <c:v>1+1</c:v>
                </c:pt>
                <c:pt idx="6">
                  <c:v>5-й канал</c:v>
                </c:pt>
                <c:pt idx="7">
                  <c:v>UA:Перший</c:v>
                </c:pt>
              </c:strCache>
            </c:strRef>
          </c:cat>
          <c:val>
            <c:numRef>
              <c:f>Лист1!$C$2:$C$9</c:f>
              <c:numCache>
                <c:formatCode>0%</c:formatCode>
                <c:ptCount val="8"/>
                <c:pt idx="0">
                  <c:v>0.12</c:v>
                </c:pt>
                <c:pt idx="1">
                  <c:v>0.09</c:v>
                </c:pt>
                <c:pt idx="2">
                  <c:v>0.1</c:v>
                </c:pt>
                <c:pt idx="3">
                  <c:v>0.1</c:v>
                </c:pt>
                <c:pt idx="4">
                  <c:v>0.13</c:v>
                </c:pt>
                <c:pt idx="5">
                  <c:v>0.15</c:v>
                </c:pt>
                <c:pt idx="6">
                  <c:v>0.16</c:v>
                </c:pt>
                <c:pt idx="7">
                  <c:v>0.12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88A6-4DDE-B79F-7F5CD42964E2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79"/>
        <c:overlap val="100"/>
        <c:axId val="1303089824"/>
        <c:axId val="1303101056"/>
      </c:barChart>
      <c:catAx>
        <c:axId val="13030898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cap="all" spc="12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Tahoma" panose="020B0604030504040204" pitchFamily="34" charset="0"/>
                <a:ea typeface="+mn-ea"/>
                <a:cs typeface="+mn-cs"/>
              </a:defRPr>
            </a:pPr>
            <a:endParaRPr lang="ru-RU"/>
          </a:p>
        </c:txPr>
        <c:crossAx val="1303101056"/>
        <c:crosses val="autoZero"/>
        <c:auto val="1"/>
        <c:lblAlgn val="ctr"/>
        <c:lblOffset val="100"/>
        <c:noMultiLvlLbl val="0"/>
      </c:catAx>
      <c:valAx>
        <c:axId val="1303101056"/>
        <c:scaling>
          <c:orientation val="minMax"/>
        </c:scaling>
        <c:delete val="1"/>
        <c:axPos val="b"/>
        <c:numFmt formatCode="0%" sourceLinked="1"/>
        <c:majorTickMark val="none"/>
        <c:minorTickMark val="none"/>
        <c:tickLblPos val="nextTo"/>
        <c:crossAx val="13030898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layout>
        <c:manualLayout>
          <c:xMode val="edge"/>
          <c:yMode val="edge"/>
          <c:x val="0.3437986699031042"/>
          <c:y val="0.93728891060559449"/>
          <c:w val="0.62739289167801393"/>
          <c:h val="6.2711089394405534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1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hart>
    <c:autoTitleDeleted val="1"/>
    <c:plotArea>
      <c:layout>
        <c:manualLayout>
          <c:layoutTarget val="inner"/>
          <c:xMode val="edge"/>
          <c:yMode val="edge"/>
          <c:x val="4.5400310362664565E-4"/>
          <c:y val="0.13055891417304402"/>
          <c:w val="0.99934037588367153"/>
          <c:h val="0.64560082784222839"/>
        </c:manualLayout>
      </c:layout>
      <c:barChart>
        <c:barDir val="col"/>
        <c:grouping val="percent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Одна точка зору</c:v>
                </c:pt>
              </c:strCache>
            </c:strRef>
          </c:tx>
          <c:spPr>
            <a:solidFill>
              <a:schemeClr val="accent1">
                <a:shade val="76000"/>
              </a:schemeClr>
            </a:solidFill>
            <a:ln>
              <a:noFill/>
            </a:ln>
            <a:effectLst/>
          </c:spPr>
          <c:invertIfNegative val="0"/>
          <c:dLbls>
            <c:spPr>
              <a:solidFill>
                <a:schemeClr val="accent1">
                  <a:lumMod val="40000"/>
                  <a:lumOff val="60000"/>
                  <a:alpha val="46000"/>
                </a:schemeClr>
              </a:solidFill>
              <a:ln>
                <a:noFill/>
              </a:ln>
              <a:effectLst/>
            </c:spPr>
            <c:txPr>
              <a:bodyPr rot="-540000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Лист1!$A$2:$A$61</c:f>
              <c:strCache>
                <c:ptCount val="60"/>
                <c:pt idx="0">
                  <c:v>жов 04</c:v>
                </c:pt>
                <c:pt idx="1">
                  <c:v>лис 04</c:v>
                </c:pt>
                <c:pt idx="2">
                  <c:v>гру 04</c:v>
                </c:pt>
                <c:pt idx="3">
                  <c:v>лют 05</c:v>
                </c:pt>
                <c:pt idx="4">
                  <c:v>бер 05</c:v>
                </c:pt>
                <c:pt idx="5">
                  <c:v>кві 05</c:v>
                </c:pt>
                <c:pt idx="6">
                  <c:v>жов 05</c:v>
                </c:pt>
                <c:pt idx="7">
                  <c:v>лис 05</c:v>
                </c:pt>
                <c:pt idx="8">
                  <c:v>гру 05</c:v>
                </c:pt>
                <c:pt idx="9">
                  <c:v>лют 06</c:v>
                </c:pt>
                <c:pt idx="10">
                  <c:v>бер 06</c:v>
                </c:pt>
                <c:pt idx="11">
                  <c:v>лис 06</c:v>
                </c:pt>
                <c:pt idx="12">
                  <c:v>тра 07</c:v>
                </c:pt>
                <c:pt idx="13">
                  <c:v>чер 07</c:v>
                </c:pt>
                <c:pt idx="14">
                  <c:v>сер 07</c:v>
                </c:pt>
                <c:pt idx="15">
                  <c:v>вер 07</c:v>
                </c:pt>
                <c:pt idx="16">
                  <c:v>лис 07</c:v>
                </c:pt>
                <c:pt idx="17">
                  <c:v>гру 09</c:v>
                </c:pt>
                <c:pt idx="18">
                  <c:v>гру 10</c:v>
                </c:pt>
                <c:pt idx="19">
                  <c:v>лют 11</c:v>
                </c:pt>
                <c:pt idx="20">
                  <c:v>кві 11</c:v>
                </c:pt>
                <c:pt idx="21">
                  <c:v>чер 11</c:v>
                </c:pt>
                <c:pt idx="22">
                  <c:v>вер 11</c:v>
                </c:pt>
                <c:pt idx="23">
                  <c:v>жов 11</c:v>
                </c:pt>
                <c:pt idx="24">
                  <c:v>лют 12</c:v>
                </c:pt>
                <c:pt idx="25">
                  <c:v>кві 12</c:v>
                </c:pt>
                <c:pt idx="26">
                  <c:v>чер 12</c:v>
                </c:pt>
                <c:pt idx="27">
                  <c:v>сер 12</c:v>
                </c:pt>
                <c:pt idx="28">
                  <c:v>Вер.12(1)</c:v>
                </c:pt>
                <c:pt idx="29">
                  <c:v>Вер.12(2)</c:v>
                </c:pt>
                <c:pt idx="30">
                  <c:v>Жов.12(1)</c:v>
                </c:pt>
                <c:pt idx="31">
                  <c:v>Жов.12(2)</c:v>
                </c:pt>
                <c:pt idx="32">
                  <c:v>Жов.12(3)</c:v>
                </c:pt>
                <c:pt idx="33">
                  <c:v>Жов.12(4)</c:v>
                </c:pt>
                <c:pt idx="34">
                  <c:v>гру 12</c:v>
                </c:pt>
                <c:pt idx="35">
                  <c:v>січ 13</c:v>
                </c:pt>
                <c:pt idx="36">
                  <c:v>лют 13</c:v>
                </c:pt>
                <c:pt idx="37">
                  <c:v>бер 13</c:v>
                </c:pt>
                <c:pt idx="38">
                  <c:v>кві 13</c:v>
                </c:pt>
                <c:pt idx="39">
                  <c:v>тра 13</c:v>
                </c:pt>
                <c:pt idx="40">
                  <c:v>чер 13</c:v>
                </c:pt>
                <c:pt idx="41">
                  <c:v>вер 13</c:v>
                </c:pt>
                <c:pt idx="42">
                  <c:v>лис 13</c:v>
                </c:pt>
                <c:pt idx="43">
                  <c:v>гру 13</c:v>
                </c:pt>
                <c:pt idx="44">
                  <c:v>лют 14</c:v>
                </c:pt>
                <c:pt idx="45">
                  <c:v>кві 14</c:v>
                </c:pt>
                <c:pt idx="46">
                  <c:v>Тра14-1</c:v>
                </c:pt>
                <c:pt idx="47">
                  <c:v>Тра14-2</c:v>
                </c:pt>
                <c:pt idx="48">
                  <c:v>Вер.14-1</c:v>
                </c:pt>
                <c:pt idx="49">
                  <c:v>Вер.14-2</c:v>
                </c:pt>
                <c:pt idx="50">
                  <c:v>жов 14</c:v>
                </c:pt>
                <c:pt idx="51">
                  <c:v>вер 15</c:v>
                </c:pt>
                <c:pt idx="52">
                  <c:v>чер 16</c:v>
                </c:pt>
                <c:pt idx="53">
                  <c:v>лют 17</c:v>
                </c:pt>
                <c:pt idx="54">
                  <c:v>тра 17</c:v>
                </c:pt>
                <c:pt idx="55">
                  <c:v>вер 17</c:v>
                </c:pt>
                <c:pt idx="56">
                  <c:v>лют 18</c:v>
                </c:pt>
                <c:pt idx="57">
                  <c:v>лют 19</c:v>
                </c:pt>
                <c:pt idx="58">
                  <c:v>бер 19</c:v>
                </c:pt>
                <c:pt idx="59">
                  <c:v>лют 21</c:v>
                </c:pt>
              </c:strCache>
            </c:strRef>
          </c:cat>
          <c:val>
            <c:numRef>
              <c:f>Лист1!$B$2:$B$61</c:f>
              <c:numCache>
                <c:formatCode>0%</c:formatCode>
                <c:ptCount val="60"/>
                <c:pt idx="0">
                  <c:v>0.89</c:v>
                </c:pt>
                <c:pt idx="1">
                  <c:v>0.86</c:v>
                </c:pt>
                <c:pt idx="2">
                  <c:v>0.9</c:v>
                </c:pt>
                <c:pt idx="3">
                  <c:v>0.88</c:v>
                </c:pt>
                <c:pt idx="4">
                  <c:v>0.79</c:v>
                </c:pt>
                <c:pt idx="5">
                  <c:v>0.81</c:v>
                </c:pt>
                <c:pt idx="6">
                  <c:v>0.84</c:v>
                </c:pt>
                <c:pt idx="7">
                  <c:v>0.81</c:v>
                </c:pt>
                <c:pt idx="8">
                  <c:v>0.82</c:v>
                </c:pt>
                <c:pt idx="9">
                  <c:v>0.84</c:v>
                </c:pt>
                <c:pt idx="10">
                  <c:v>0.83</c:v>
                </c:pt>
                <c:pt idx="11">
                  <c:v>0.85</c:v>
                </c:pt>
                <c:pt idx="12">
                  <c:v>0.83</c:v>
                </c:pt>
                <c:pt idx="13">
                  <c:v>0.86</c:v>
                </c:pt>
                <c:pt idx="14">
                  <c:v>0.84</c:v>
                </c:pt>
                <c:pt idx="15">
                  <c:v>0.83</c:v>
                </c:pt>
                <c:pt idx="16">
                  <c:v>0.83</c:v>
                </c:pt>
                <c:pt idx="17">
                  <c:v>0.86</c:v>
                </c:pt>
                <c:pt idx="18">
                  <c:v>0.82</c:v>
                </c:pt>
                <c:pt idx="19">
                  <c:v>0.81</c:v>
                </c:pt>
                <c:pt idx="20">
                  <c:v>0.77</c:v>
                </c:pt>
                <c:pt idx="21">
                  <c:v>0.85</c:v>
                </c:pt>
                <c:pt idx="22">
                  <c:v>0.8</c:v>
                </c:pt>
                <c:pt idx="23">
                  <c:v>0.8</c:v>
                </c:pt>
                <c:pt idx="24">
                  <c:v>0.79</c:v>
                </c:pt>
                <c:pt idx="25">
                  <c:v>0.84</c:v>
                </c:pt>
                <c:pt idx="26">
                  <c:v>0.82</c:v>
                </c:pt>
                <c:pt idx="27">
                  <c:v>0.87</c:v>
                </c:pt>
                <c:pt idx="28">
                  <c:v>0.84</c:v>
                </c:pt>
                <c:pt idx="29">
                  <c:v>0.87</c:v>
                </c:pt>
                <c:pt idx="30">
                  <c:v>0.83</c:v>
                </c:pt>
                <c:pt idx="31">
                  <c:v>0.84</c:v>
                </c:pt>
                <c:pt idx="32">
                  <c:v>0.83</c:v>
                </c:pt>
                <c:pt idx="33">
                  <c:v>0.85</c:v>
                </c:pt>
                <c:pt idx="34">
                  <c:v>0.83</c:v>
                </c:pt>
                <c:pt idx="35">
                  <c:v>0.82</c:v>
                </c:pt>
                <c:pt idx="36">
                  <c:v>0.76</c:v>
                </c:pt>
                <c:pt idx="37">
                  <c:v>0.73</c:v>
                </c:pt>
                <c:pt idx="38">
                  <c:v>0.77</c:v>
                </c:pt>
                <c:pt idx="39">
                  <c:v>0.83</c:v>
                </c:pt>
                <c:pt idx="40">
                  <c:v>0.82</c:v>
                </c:pt>
                <c:pt idx="41">
                  <c:v>0.84</c:v>
                </c:pt>
                <c:pt idx="42">
                  <c:v>0.8</c:v>
                </c:pt>
                <c:pt idx="43">
                  <c:v>0.82</c:v>
                </c:pt>
                <c:pt idx="44">
                  <c:v>0.85</c:v>
                </c:pt>
                <c:pt idx="45">
                  <c:v>0.79</c:v>
                </c:pt>
                <c:pt idx="46">
                  <c:v>0.88</c:v>
                </c:pt>
                <c:pt idx="47">
                  <c:v>0.89</c:v>
                </c:pt>
                <c:pt idx="48">
                  <c:v>0.91</c:v>
                </c:pt>
                <c:pt idx="49">
                  <c:v>0.88</c:v>
                </c:pt>
                <c:pt idx="50">
                  <c:v>0.9</c:v>
                </c:pt>
                <c:pt idx="51">
                  <c:v>0.86</c:v>
                </c:pt>
                <c:pt idx="52">
                  <c:v>0.88</c:v>
                </c:pt>
                <c:pt idx="53">
                  <c:v>0.85</c:v>
                </c:pt>
                <c:pt idx="54">
                  <c:v>0.83</c:v>
                </c:pt>
                <c:pt idx="55">
                  <c:v>0.85</c:v>
                </c:pt>
                <c:pt idx="56">
                  <c:v>0.85</c:v>
                </c:pt>
                <c:pt idx="57">
                  <c:v>0.8</c:v>
                </c:pt>
                <c:pt idx="58">
                  <c:v>0.86</c:v>
                </c:pt>
                <c:pt idx="59">
                  <c:v>0.88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4DD-4BA0-9C4E-F4F1D41C78D0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Декілька точок зору</c:v>
                </c:pt>
              </c:strCache>
            </c:strRef>
          </c:tx>
          <c:spPr>
            <a:solidFill>
              <a:schemeClr val="accent1">
                <a:tint val="77000"/>
              </a:schemeClr>
            </a:solidFill>
            <a:ln>
              <a:noFill/>
            </a:ln>
            <a:effectLst/>
          </c:spPr>
          <c:invertIfNegative val="0"/>
          <c:dLbls>
            <c:dLbl>
              <c:idx val="0"/>
              <c:spPr>
                <a:solidFill>
                  <a:schemeClr val="tx1">
                    <a:lumMod val="50000"/>
                    <a:lumOff val="50000"/>
                    <a:alpha val="0"/>
                  </a:schemeClr>
                </a:solidFill>
                <a:ln>
                  <a:noFill/>
                </a:ln>
                <a:effectLst/>
              </c:spPr>
              <c:txPr>
                <a:bodyPr rot="-5400000" spcFirstLastPara="1" vertOverflow="ellipsis" vert="horz" wrap="none" lIns="38100" tIns="19050" rIns="38100" bIns="19050" anchor="ctr" anchorCtr="1">
                  <a:spAutoFit/>
                </a:bodyPr>
                <a:lstStyle/>
                <a:p>
                  <a:pPr>
                    <a:defRPr sz="1100" b="1" i="0" u="none" strike="noStrike" kern="1200" baseline="0">
                      <a:solidFill>
                        <a:schemeClr val="tx1"/>
                      </a:solidFill>
                      <a:latin typeface="Tahoma" panose="020B0604030504040204" pitchFamily="34" charset="0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inBase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  <c:ext xmlns:c16="http://schemas.microsoft.com/office/drawing/2014/chart" uri="{C3380CC4-5D6E-409C-BE32-E72D297353CC}">
                  <c16:uniqueId val="{00000006-54DD-4BA0-9C4E-F4F1D41C78D0}"/>
                </c:ext>
              </c:extLst>
            </c:dLbl>
            <c:spPr>
              <a:solidFill>
                <a:schemeClr val="tx1">
                  <a:lumMod val="50000"/>
                  <a:lumOff val="50000"/>
                  <a:alpha val="0"/>
                </a:schemeClr>
              </a:solidFill>
              <a:ln>
                <a:noFill/>
              </a:ln>
              <a:effectLst/>
            </c:spPr>
            <c:txPr>
              <a:bodyPr rot="-540000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1" i="0" u="none" strike="noStrike" kern="1200" baseline="0">
                    <a:solidFill>
                      <a:schemeClr val="tx1"/>
                    </a:solidFill>
                    <a:latin typeface="Tahoma" panose="020B0604030504040204" pitchFamily="34" charset="0"/>
                    <a:ea typeface="+mn-ea"/>
                    <a:cs typeface="+mn-cs"/>
                  </a:defRPr>
                </a:pPr>
                <a:endParaRPr lang="ru-RU"/>
              </a:p>
            </c:txPr>
            <c:dLblPos val="inBase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</c15:spPr>
                <c15:layout/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Лист1!$A$2:$A$61</c:f>
              <c:strCache>
                <c:ptCount val="60"/>
                <c:pt idx="0">
                  <c:v>жов 04</c:v>
                </c:pt>
                <c:pt idx="1">
                  <c:v>лис 04</c:v>
                </c:pt>
                <c:pt idx="2">
                  <c:v>гру 04</c:v>
                </c:pt>
                <c:pt idx="3">
                  <c:v>лют 05</c:v>
                </c:pt>
                <c:pt idx="4">
                  <c:v>бер 05</c:v>
                </c:pt>
                <c:pt idx="5">
                  <c:v>кві 05</c:v>
                </c:pt>
                <c:pt idx="6">
                  <c:v>жов 05</c:v>
                </c:pt>
                <c:pt idx="7">
                  <c:v>лис 05</c:v>
                </c:pt>
                <c:pt idx="8">
                  <c:v>гру 05</c:v>
                </c:pt>
                <c:pt idx="9">
                  <c:v>лют 06</c:v>
                </c:pt>
                <c:pt idx="10">
                  <c:v>бер 06</c:v>
                </c:pt>
                <c:pt idx="11">
                  <c:v>лис 06</c:v>
                </c:pt>
                <c:pt idx="12">
                  <c:v>тра 07</c:v>
                </c:pt>
                <c:pt idx="13">
                  <c:v>чер 07</c:v>
                </c:pt>
                <c:pt idx="14">
                  <c:v>сер 07</c:v>
                </c:pt>
                <c:pt idx="15">
                  <c:v>вер 07</c:v>
                </c:pt>
                <c:pt idx="16">
                  <c:v>лис 07</c:v>
                </c:pt>
                <c:pt idx="17">
                  <c:v>гру 09</c:v>
                </c:pt>
                <c:pt idx="18">
                  <c:v>гру 10</c:v>
                </c:pt>
                <c:pt idx="19">
                  <c:v>лют 11</c:v>
                </c:pt>
                <c:pt idx="20">
                  <c:v>кві 11</c:v>
                </c:pt>
                <c:pt idx="21">
                  <c:v>чер 11</c:v>
                </c:pt>
                <c:pt idx="22">
                  <c:v>вер 11</c:v>
                </c:pt>
                <c:pt idx="23">
                  <c:v>жов 11</c:v>
                </c:pt>
                <c:pt idx="24">
                  <c:v>лют 12</c:v>
                </c:pt>
                <c:pt idx="25">
                  <c:v>кві 12</c:v>
                </c:pt>
                <c:pt idx="26">
                  <c:v>чер 12</c:v>
                </c:pt>
                <c:pt idx="27">
                  <c:v>сер 12</c:v>
                </c:pt>
                <c:pt idx="28">
                  <c:v>Вер.12(1)</c:v>
                </c:pt>
                <c:pt idx="29">
                  <c:v>Вер.12(2)</c:v>
                </c:pt>
                <c:pt idx="30">
                  <c:v>Жов.12(1)</c:v>
                </c:pt>
                <c:pt idx="31">
                  <c:v>Жов.12(2)</c:v>
                </c:pt>
                <c:pt idx="32">
                  <c:v>Жов.12(3)</c:v>
                </c:pt>
                <c:pt idx="33">
                  <c:v>Жов.12(4)</c:v>
                </c:pt>
                <c:pt idx="34">
                  <c:v>гру 12</c:v>
                </c:pt>
                <c:pt idx="35">
                  <c:v>січ 13</c:v>
                </c:pt>
                <c:pt idx="36">
                  <c:v>лют 13</c:v>
                </c:pt>
                <c:pt idx="37">
                  <c:v>бер 13</c:v>
                </c:pt>
                <c:pt idx="38">
                  <c:v>кві 13</c:v>
                </c:pt>
                <c:pt idx="39">
                  <c:v>тра 13</c:v>
                </c:pt>
                <c:pt idx="40">
                  <c:v>чер 13</c:v>
                </c:pt>
                <c:pt idx="41">
                  <c:v>вер 13</c:v>
                </c:pt>
                <c:pt idx="42">
                  <c:v>лис 13</c:v>
                </c:pt>
                <c:pt idx="43">
                  <c:v>гру 13</c:v>
                </c:pt>
                <c:pt idx="44">
                  <c:v>лют 14</c:v>
                </c:pt>
                <c:pt idx="45">
                  <c:v>кві 14</c:v>
                </c:pt>
                <c:pt idx="46">
                  <c:v>Тра14-1</c:v>
                </c:pt>
                <c:pt idx="47">
                  <c:v>Тра14-2</c:v>
                </c:pt>
                <c:pt idx="48">
                  <c:v>Вер.14-1</c:v>
                </c:pt>
                <c:pt idx="49">
                  <c:v>Вер.14-2</c:v>
                </c:pt>
                <c:pt idx="50">
                  <c:v>жов 14</c:v>
                </c:pt>
                <c:pt idx="51">
                  <c:v>вер 15</c:v>
                </c:pt>
                <c:pt idx="52">
                  <c:v>чер 16</c:v>
                </c:pt>
                <c:pt idx="53">
                  <c:v>лют 17</c:v>
                </c:pt>
                <c:pt idx="54">
                  <c:v>тра 17</c:v>
                </c:pt>
                <c:pt idx="55">
                  <c:v>вер 17</c:v>
                </c:pt>
                <c:pt idx="56">
                  <c:v>лют 18</c:v>
                </c:pt>
                <c:pt idx="57">
                  <c:v>лют 19</c:v>
                </c:pt>
                <c:pt idx="58">
                  <c:v>бер 19</c:v>
                </c:pt>
                <c:pt idx="59">
                  <c:v>лют 21</c:v>
                </c:pt>
              </c:strCache>
            </c:strRef>
          </c:cat>
          <c:val>
            <c:numRef>
              <c:f>Лист1!$C$2:$C$61</c:f>
              <c:numCache>
                <c:formatCode>0%</c:formatCode>
                <c:ptCount val="60"/>
                <c:pt idx="0">
                  <c:v>0.11</c:v>
                </c:pt>
                <c:pt idx="1">
                  <c:v>0.14000000000000001</c:v>
                </c:pt>
                <c:pt idx="2">
                  <c:v>0.1</c:v>
                </c:pt>
                <c:pt idx="3">
                  <c:v>0.12</c:v>
                </c:pt>
                <c:pt idx="4">
                  <c:v>0.21</c:v>
                </c:pt>
                <c:pt idx="5">
                  <c:v>0.19</c:v>
                </c:pt>
                <c:pt idx="6">
                  <c:v>0.16</c:v>
                </c:pt>
                <c:pt idx="7">
                  <c:v>0.19</c:v>
                </c:pt>
                <c:pt idx="8">
                  <c:v>0.18</c:v>
                </c:pt>
                <c:pt idx="9">
                  <c:v>0.16</c:v>
                </c:pt>
                <c:pt idx="10">
                  <c:v>0.17</c:v>
                </c:pt>
                <c:pt idx="11">
                  <c:v>0.15</c:v>
                </c:pt>
                <c:pt idx="12">
                  <c:v>0.17</c:v>
                </c:pt>
                <c:pt idx="13">
                  <c:v>0.14000000000000001</c:v>
                </c:pt>
                <c:pt idx="14">
                  <c:v>0.16</c:v>
                </c:pt>
                <c:pt idx="15">
                  <c:v>0.17</c:v>
                </c:pt>
                <c:pt idx="16">
                  <c:v>0.17</c:v>
                </c:pt>
                <c:pt idx="17">
                  <c:v>0.14000000000000001</c:v>
                </c:pt>
                <c:pt idx="18">
                  <c:v>0.18</c:v>
                </c:pt>
                <c:pt idx="19">
                  <c:v>0.19</c:v>
                </c:pt>
                <c:pt idx="20">
                  <c:v>0.23</c:v>
                </c:pt>
                <c:pt idx="21">
                  <c:v>0.15</c:v>
                </c:pt>
                <c:pt idx="22">
                  <c:v>0.2</c:v>
                </c:pt>
                <c:pt idx="23">
                  <c:v>0.2</c:v>
                </c:pt>
                <c:pt idx="24">
                  <c:v>0.21</c:v>
                </c:pt>
                <c:pt idx="25">
                  <c:v>0.16</c:v>
                </c:pt>
                <c:pt idx="26">
                  <c:v>0.18</c:v>
                </c:pt>
                <c:pt idx="27">
                  <c:v>0.13</c:v>
                </c:pt>
                <c:pt idx="28">
                  <c:v>0.16</c:v>
                </c:pt>
                <c:pt idx="29">
                  <c:v>0.13</c:v>
                </c:pt>
                <c:pt idx="30">
                  <c:v>0.17</c:v>
                </c:pt>
                <c:pt idx="31">
                  <c:v>0.16</c:v>
                </c:pt>
                <c:pt idx="32">
                  <c:v>0.17</c:v>
                </c:pt>
                <c:pt idx="33">
                  <c:v>0.15</c:v>
                </c:pt>
                <c:pt idx="34">
                  <c:v>0.17</c:v>
                </c:pt>
                <c:pt idx="35">
                  <c:v>0.18</c:v>
                </c:pt>
                <c:pt idx="36">
                  <c:v>0.24</c:v>
                </c:pt>
                <c:pt idx="37">
                  <c:v>0.27</c:v>
                </c:pt>
                <c:pt idx="38">
                  <c:v>0.23</c:v>
                </c:pt>
                <c:pt idx="39">
                  <c:v>0.17</c:v>
                </c:pt>
                <c:pt idx="40">
                  <c:v>0.18</c:v>
                </c:pt>
                <c:pt idx="41">
                  <c:v>0.16</c:v>
                </c:pt>
                <c:pt idx="42">
                  <c:v>0.2</c:v>
                </c:pt>
                <c:pt idx="43">
                  <c:v>0.18</c:v>
                </c:pt>
                <c:pt idx="44">
                  <c:v>0.15</c:v>
                </c:pt>
                <c:pt idx="45">
                  <c:v>0.21</c:v>
                </c:pt>
                <c:pt idx="46">
                  <c:v>0.12</c:v>
                </c:pt>
                <c:pt idx="47">
                  <c:v>0.11</c:v>
                </c:pt>
                <c:pt idx="48">
                  <c:v>0.09</c:v>
                </c:pt>
                <c:pt idx="49">
                  <c:v>0.12</c:v>
                </c:pt>
                <c:pt idx="50">
                  <c:v>0.1</c:v>
                </c:pt>
                <c:pt idx="51">
                  <c:v>0.14000000000000001</c:v>
                </c:pt>
                <c:pt idx="52">
                  <c:v>0.12</c:v>
                </c:pt>
                <c:pt idx="53">
                  <c:v>0.15</c:v>
                </c:pt>
                <c:pt idx="54">
                  <c:v>0.17</c:v>
                </c:pt>
                <c:pt idx="55">
                  <c:v>0.15</c:v>
                </c:pt>
                <c:pt idx="56">
                  <c:v>0.15</c:v>
                </c:pt>
                <c:pt idx="57">
                  <c:v>0.2</c:v>
                </c:pt>
                <c:pt idx="58">
                  <c:v>0.14000000000000001</c:v>
                </c:pt>
                <c:pt idx="59">
                  <c:v>0.12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4DD-4BA0-9C4E-F4F1D41C78D0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79"/>
        <c:overlap val="100"/>
        <c:axId val="483209872"/>
        <c:axId val="483206128"/>
      </c:barChart>
      <c:catAx>
        <c:axId val="483209872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64" b="0" i="0" u="none" strike="noStrike" kern="1200" cap="all" spc="12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483206128"/>
        <c:crosses val="autoZero"/>
        <c:auto val="1"/>
        <c:lblAlgn val="ctr"/>
        <c:lblOffset val="100"/>
        <c:noMultiLvlLbl val="0"/>
      </c:catAx>
      <c:valAx>
        <c:axId val="483206128"/>
        <c:scaling>
          <c:orientation val="minMax"/>
        </c:scaling>
        <c:delete val="1"/>
        <c:axPos val="l"/>
        <c:numFmt formatCode="0%" sourceLinked="1"/>
        <c:majorTickMark val="none"/>
        <c:minorTickMark val="none"/>
        <c:tickLblPos val="nextTo"/>
        <c:crossAx val="4832098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layout>
        <c:manualLayout>
          <c:xMode val="edge"/>
          <c:yMode val="edge"/>
          <c:x val="0.35196854991666188"/>
          <c:y val="1.7027721398589997E-2"/>
          <c:w val="0.29606280820736824"/>
          <c:h val="6.969084361767483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hart2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6020054133858261"/>
          <c:y val="4.0842610533396009E-2"/>
          <c:w val="0.72729945866141732"/>
          <c:h val="0.85298551954231205"/>
        </c:manualLayout>
      </c:layout>
      <c:barChart>
        <c:barDir val="bar"/>
        <c:grouping val="percent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позитивний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Лист1!$A$2:$A$9</c:f>
              <c:strCache>
                <c:ptCount val="8"/>
                <c:pt idx="0">
                  <c:v>в цілому</c:v>
                </c:pt>
                <c:pt idx="1">
                  <c:v>Україна</c:v>
                </c:pt>
                <c:pt idx="2">
                  <c:v>ICTV</c:v>
                </c:pt>
                <c:pt idx="3">
                  <c:v>Інтер</c:v>
                </c:pt>
                <c:pt idx="4">
                  <c:v>СТБ</c:v>
                </c:pt>
                <c:pt idx="5">
                  <c:v>1+1</c:v>
                </c:pt>
                <c:pt idx="6">
                  <c:v>UA:Перший</c:v>
                </c:pt>
                <c:pt idx="7">
                  <c:v>5-й канал</c:v>
                </c:pt>
              </c:strCache>
            </c:strRef>
          </c:cat>
          <c:val>
            <c:numRef>
              <c:f>Лист1!$B$2:$B$9</c:f>
              <c:numCache>
                <c:formatCode>0%</c:formatCode>
                <c:ptCount val="8"/>
                <c:pt idx="0">
                  <c:v>0.15</c:v>
                </c:pt>
                <c:pt idx="1">
                  <c:v>0.18</c:v>
                </c:pt>
                <c:pt idx="2">
                  <c:v>0.13</c:v>
                </c:pt>
                <c:pt idx="3">
                  <c:v>0.13</c:v>
                </c:pt>
                <c:pt idx="4">
                  <c:v>0.17</c:v>
                </c:pt>
                <c:pt idx="5">
                  <c:v>0.18</c:v>
                </c:pt>
                <c:pt idx="6">
                  <c:v>0.18</c:v>
                </c:pt>
                <c:pt idx="7">
                  <c:v>0.1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8A6-4DDE-B79F-7F5CD42964E2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нейтральний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Лист1!$A$2:$A$9</c:f>
              <c:strCache>
                <c:ptCount val="8"/>
                <c:pt idx="0">
                  <c:v>в цілому</c:v>
                </c:pt>
                <c:pt idx="1">
                  <c:v>Україна</c:v>
                </c:pt>
                <c:pt idx="2">
                  <c:v>ICTV</c:v>
                </c:pt>
                <c:pt idx="3">
                  <c:v>Інтер</c:v>
                </c:pt>
                <c:pt idx="4">
                  <c:v>СТБ</c:v>
                </c:pt>
                <c:pt idx="5">
                  <c:v>1+1</c:v>
                </c:pt>
                <c:pt idx="6">
                  <c:v>UA:Перший</c:v>
                </c:pt>
                <c:pt idx="7">
                  <c:v>5-й канал</c:v>
                </c:pt>
              </c:strCache>
            </c:strRef>
          </c:cat>
          <c:val>
            <c:numRef>
              <c:f>Лист1!$C$2:$C$9</c:f>
              <c:numCache>
                <c:formatCode>0%</c:formatCode>
                <c:ptCount val="8"/>
                <c:pt idx="0">
                  <c:v>0.32</c:v>
                </c:pt>
                <c:pt idx="1">
                  <c:v>0.43</c:v>
                </c:pt>
                <c:pt idx="2">
                  <c:v>0.47</c:v>
                </c:pt>
                <c:pt idx="3">
                  <c:v>0.34</c:v>
                </c:pt>
                <c:pt idx="4">
                  <c:v>0.31</c:v>
                </c:pt>
                <c:pt idx="5">
                  <c:v>0.25</c:v>
                </c:pt>
                <c:pt idx="6">
                  <c:v>0.23</c:v>
                </c:pt>
                <c:pt idx="7">
                  <c:v>0.14000000000000001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88A6-4DDE-B79F-7F5CD42964E2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конфліктний/невизначений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Лист1!$A$2:$A$9</c:f>
              <c:strCache>
                <c:ptCount val="8"/>
                <c:pt idx="0">
                  <c:v>в цілому</c:v>
                </c:pt>
                <c:pt idx="1">
                  <c:v>Україна</c:v>
                </c:pt>
                <c:pt idx="2">
                  <c:v>ICTV</c:v>
                </c:pt>
                <c:pt idx="3">
                  <c:v>Інтер</c:v>
                </c:pt>
                <c:pt idx="4">
                  <c:v>СТБ</c:v>
                </c:pt>
                <c:pt idx="5">
                  <c:v>1+1</c:v>
                </c:pt>
                <c:pt idx="6">
                  <c:v>UA:Перший</c:v>
                </c:pt>
                <c:pt idx="7">
                  <c:v>5-й канал</c:v>
                </c:pt>
              </c:strCache>
            </c:strRef>
          </c:cat>
          <c:val>
            <c:numRef>
              <c:f>Лист1!$D$2:$D$9</c:f>
              <c:numCache>
                <c:formatCode>0%</c:formatCode>
                <c:ptCount val="8"/>
                <c:pt idx="0">
                  <c:v>0.45</c:v>
                </c:pt>
                <c:pt idx="1">
                  <c:v>0.37</c:v>
                </c:pt>
                <c:pt idx="2">
                  <c:v>0.26</c:v>
                </c:pt>
                <c:pt idx="3">
                  <c:v>0.41</c:v>
                </c:pt>
                <c:pt idx="4">
                  <c:v>0.39</c:v>
                </c:pt>
                <c:pt idx="5">
                  <c:v>0.46</c:v>
                </c:pt>
                <c:pt idx="6">
                  <c:v>0.54</c:v>
                </c:pt>
                <c:pt idx="7">
                  <c:v>0.7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0AEA-41FF-8993-592E491C38F8}"/>
            </c:ext>
          </c:extLst>
        </c:ser>
        <c:ser>
          <c:idx val="3"/>
          <c:order val="3"/>
          <c:tx>
            <c:strRef>
              <c:f>Лист1!$E$1</c:f>
              <c:strCache>
                <c:ptCount val="1"/>
                <c:pt idx="0">
                  <c:v>негативний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Лист1!$A$2:$A$9</c:f>
              <c:strCache>
                <c:ptCount val="8"/>
                <c:pt idx="0">
                  <c:v>в цілому</c:v>
                </c:pt>
                <c:pt idx="1">
                  <c:v>Україна</c:v>
                </c:pt>
                <c:pt idx="2">
                  <c:v>ICTV</c:v>
                </c:pt>
                <c:pt idx="3">
                  <c:v>Інтер</c:v>
                </c:pt>
                <c:pt idx="4">
                  <c:v>СТБ</c:v>
                </c:pt>
                <c:pt idx="5">
                  <c:v>1+1</c:v>
                </c:pt>
                <c:pt idx="6">
                  <c:v>UA:Перший</c:v>
                </c:pt>
                <c:pt idx="7">
                  <c:v>5-й канал</c:v>
                </c:pt>
              </c:strCache>
            </c:strRef>
          </c:cat>
          <c:val>
            <c:numRef>
              <c:f>Лист1!$E$2:$E$9</c:f>
              <c:numCache>
                <c:formatCode>0%</c:formatCode>
                <c:ptCount val="8"/>
                <c:pt idx="0">
                  <c:v>0.08</c:v>
                </c:pt>
                <c:pt idx="1">
                  <c:v>0.02</c:v>
                </c:pt>
                <c:pt idx="2">
                  <c:v>0.05</c:v>
                </c:pt>
                <c:pt idx="3">
                  <c:v>0.12</c:v>
                </c:pt>
                <c:pt idx="4">
                  <c:v>0.13</c:v>
                </c:pt>
                <c:pt idx="5">
                  <c:v>0.12</c:v>
                </c:pt>
                <c:pt idx="6">
                  <c:v>0.05</c:v>
                </c:pt>
                <c:pt idx="7">
                  <c:v>0.06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0AEA-41FF-8993-592E491C38F8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79"/>
        <c:overlap val="100"/>
        <c:axId val="1303089824"/>
        <c:axId val="1303101056"/>
      </c:barChart>
      <c:catAx>
        <c:axId val="13030898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cap="all" spc="12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Tahoma" panose="020B0604030504040204" pitchFamily="34" charset="0"/>
                <a:ea typeface="+mn-ea"/>
                <a:cs typeface="+mn-cs"/>
              </a:defRPr>
            </a:pPr>
            <a:endParaRPr lang="ru-RU"/>
          </a:p>
        </c:txPr>
        <c:crossAx val="1303101056"/>
        <c:crosses val="autoZero"/>
        <c:auto val="1"/>
        <c:lblAlgn val="ctr"/>
        <c:lblOffset val="100"/>
        <c:noMultiLvlLbl val="0"/>
      </c:catAx>
      <c:valAx>
        <c:axId val="1303101056"/>
        <c:scaling>
          <c:orientation val="minMax"/>
        </c:scaling>
        <c:delete val="1"/>
        <c:axPos val="b"/>
        <c:numFmt formatCode="0%" sourceLinked="1"/>
        <c:majorTickMark val="none"/>
        <c:minorTickMark val="none"/>
        <c:tickLblPos val="nextTo"/>
        <c:crossAx val="13030898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layout>
        <c:manualLayout>
          <c:xMode val="edge"/>
          <c:yMode val="edge"/>
          <c:x val="9.5678369151224504E-2"/>
          <c:y val="0.93728891060559449"/>
          <c:w val="0.90432163084877548"/>
          <c:h val="6.2711089394405534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2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6020054133858261"/>
          <c:y val="4.0842610533396009E-2"/>
          <c:w val="0.72729945866141732"/>
          <c:h val="0.85298551954231205"/>
        </c:manualLayout>
      </c:layout>
      <c:barChart>
        <c:barDir val="bar"/>
        <c:grouping val="percent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позитивний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Лист1!$A$2:$A$9</c:f>
              <c:strCache>
                <c:ptCount val="8"/>
                <c:pt idx="0">
                  <c:v>в цілому</c:v>
                </c:pt>
                <c:pt idx="1">
                  <c:v>Україна</c:v>
                </c:pt>
                <c:pt idx="2">
                  <c:v>ICTV</c:v>
                </c:pt>
                <c:pt idx="3">
                  <c:v>Інтер</c:v>
                </c:pt>
                <c:pt idx="4">
                  <c:v>СТБ</c:v>
                </c:pt>
                <c:pt idx="5">
                  <c:v>1+1</c:v>
                </c:pt>
                <c:pt idx="6">
                  <c:v>UA:Перший</c:v>
                </c:pt>
                <c:pt idx="7">
                  <c:v>5-й канал</c:v>
                </c:pt>
              </c:strCache>
            </c:strRef>
          </c:cat>
          <c:val>
            <c:numRef>
              <c:f>Лист1!$B$2:$B$9</c:f>
              <c:numCache>
                <c:formatCode>0%</c:formatCode>
                <c:ptCount val="8"/>
                <c:pt idx="0">
                  <c:v>0.08</c:v>
                </c:pt>
                <c:pt idx="1">
                  <c:v>0.1</c:v>
                </c:pt>
                <c:pt idx="2">
                  <c:v>0.05</c:v>
                </c:pt>
                <c:pt idx="3">
                  <c:v>0.1</c:v>
                </c:pt>
                <c:pt idx="4">
                  <c:v>7.0000000000000007E-2</c:v>
                </c:pt>
                <c:pt idx="5">
                  <c:v>0.11</c:v>
                </c:pt>
                <c:pt idx="6">
                  <c:v>7.0000000000000007E-2</c:v>
                </c:pt>
                <c:pt idx="7">
                  <c:v>0.02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8A6-4DDE-B79F-7F5CD42964E2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нейтральний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Лист1!$A$2:$A$9</c:f>
              <c:strCache>
                <c:ptCount val="8"/>
                <c:pt idx="0">
                  <c:v>в цілому</c:v>
                </c:pt>
                <c:pt idx="1">
                  <c:v>Україна</c:v>
                </c:pt>
                <c:pt idx="2">
                  <c:v>ICTV</c:v>
                </c:pt>
                <c:pt idx="3">
                  <c:v>Інтер</c:v>
                </c:pt>
                <c:pt idx="4">
                  <c:v>СТБ</c:v>
                </c:pt>
                <c:pt idx="5">
                  <c:v>1+1</c:v>
                </c:pt>
                <c:pt idx="6">
                  <c:v>UA:Перший</c:v>
                </c:pt>
                <c:pt idx="7">
                  <c:v>5-й канал</c:v>
                </c:pt>
              </c:strCache>
            </c:strRef>
          </c:cat>
          <c:val>
            <c:numRef>
              <c:f>Лист1!$C$2:$C$9</c:f>
              <c:numCache>
                <c:formatCode>0%</c:formatCode>
                <c:ptCount val="8"/>
                <c:pt idx="0">
                  <c:v>0.28999999999999998</c:v>
                </c:pt>
                <c:pt idx="1">
                  <c:v>0.26</c:v>
                </c:pt>
                <c:pt idx="2">
                  <c:v>0.22</c:v>
                </c:pt>
                <c:pt idx="3">
                  <c:v>0.26</c:v>
                </c:pt>
                <c:pt idx="4">
                  <c:v>0.28000000000000003</c:v>
                </c:pt>
                <c:pt idx="5">
                  <c:v>0.31</c:v>
                </c:pt>
                <c:pt idx="6">
                  <c:v>0.34</c:v>
                </c:pt>
                <c:pt idx="7">
                  <c:v>0.28999999999999998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88A6-4DDE-B79F-7F5CD42964E2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конфліктний/невизначений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Лист1!$A$2:$A$9</c:f>
              <c:strCache>
                <c:ptCount val="8"/>
                <c:pt idx="0">
                  <c:v>в цілому</c:v>
                </c:pt>
                <c:pt idx="1">
                  <c:v>Україна</c:v>
                </c:pt>
                <c:pt idx="2">
                  <c:v>ICTV</c:v>
                </c:pt>
                <c:pt idx="3">
                  <c:v>Інтер</c:v>
                </c:pt>
                <c:pt idx="4">
                  <c:v>СТБ</c:v>
                </c:pt>
                <c:pt idx="5">
                  <c:v>1+1</c:v>
                </c:pt>
                <c:pt idx="6">
                  <c:v>UA:Перший</c:v>
                </c:pt>
                <c:pt idx="7">
                  <c:v>5-й канал</c:v>
                </c:pt>
              </c:strCache>
            </c:strRef>
          </c:cat>
          <c:val>
            <c:numRef>
              <c:f>Лист1!$D$2:$D$9</c:f>
              <c:numCache>
                <c:formatCode>0%</c:formatCode>
                <c:ptCount val="8"/>
                <c:pt idx="0">
                  <c:v>0.49</c:v>
                </c:pt>
                <c:pt idx="1">
                  <c:v>0.53</c:v>
                </c:pt>
                <c:pt idx="2">
                  <c:v>0.53</c:v>
                </c:pt>
                <c:pt idx="3">
                  <c:v>0.53</c:v>
                </c:pt>
                <c:pt idx="4">
                  <c:v>0.49</c:v>
                </c:pt>
                <c:pt idx="5">
                  <c:v>0.39</c:v>
                </c:pt>
                <c:pt idx="6">
                  <c:v>0.49</c:v>
                </c:pt>
                <c:pt idx="7">
                  <c:v>0.57999999999999996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0AEA-41FF-8993-592E491C38F8}"/>
            </c:ext>
          </c:extLst>
        </c:ser>
        <c:ser>
          <c:idx val="3"/>
          <c:order val="3"/>
          <c:tx>
            <c:strRef>
              <c:f>Лист1!$E$1</c:f>
              <c:strCache>
                <c:ptCount val="1"/>
                <c:pt idx="0">
                  <c:v>негативний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Лист1!$A$2:$A$9</c:f>
              <c:strCache>
                <c:ptCount val="8"/>
                <c:pt idx="0">
                  <c:v>в цілому</c:v>
                </c:pt>
                <c:pt idx="1">
                  <c:v>Україна</c:v>
                </c:pt>
                <c:pt idx="2">
                  <c:v>ICTV</c:v>
                </c:pt>
                <c:pt idx="3">
                  <c:v>Інтер</c:v>
                </c:pt>
                <c:pt idx="4">
                  <c:v>СТБ</c:v>
                </c:pt>
                <c:pt idx="5">
                  <c:v>1+1</c:v>
                </c:pt>
                <c:pt idx="6">
                  <c:v>UA:Перший</c:v>
                </c:pt>
                <c:pt idx="7">
                  <c:v>5-й канал</c:v>
                </c:pt>
              </c:strCache>
            </c:strRef>
          </c:cat>
          <c:val>
            <c:numRef>
              <c:f>Лист1!$E$2:$E$9</c:f>
              <c:numCache>
                <c:formatCode>0%</c:formatCode>
                <c:ptCount val="8"/>
                <c:pt idx="0">
                  <c:v>0.14000000000000001</c:v>
                </c:pt>
                <c:pt idx="1">
                  <c:v>0.11</c:v>
                </c:pt>
                <c:pt idx="2">
                  <c:v>0.2</c:v>
                </c:pt>
                <c:pt idx="3">
                  <c:v>0.11</c:v>
                </c:pt>
                <c:pt idx="4">
                  <c:v>0.17</c:v>
                </c:pt>
                <c:pt idx="5">
                  <c:v>0.19</c:v>
                </c:pt>
                <c:pt idx="6">
                  <c:v>0.09</c:v>
                </c:pt>
                <c:pt idx="7">
                  <c:v>0.11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0AEA-41FF-8993-592E491C38F8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79"/>
        <c:overlap val="100"/>
        <c:axId val="1303089824"/>
        <c:axId val="1303101056"/>
      </c:barChart>
      <c:catAx>
        <c:axId val="13030898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cap="all" spc="12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Tahoma" panose="020B0604030504040204" pitchFamily="34" charset="0"/>
                <a:ea typeface="+mn-ea"/>
                <a:cs typeface="+mn-cs"/>
              </a:defRPr>
            </a:pPr>
            <a:endParaRPr lang="ru-RU"/>
          </a:p>
        </c:txPr>
        <c:crossAx val="1303101056"/>
        <c:crosses val="autoZero"/>
        <c:auto val="1"/>
        <c:lblAlgn val="ctr"/>
        <c:lblOffset val="100"/>
        <c:noMultiLvlLbl val="0"/>
      </c:catAx>
      <c:valAx>
        <c:axId val="1303101056"/>
        <c:scaling>
          <c:orientation val="minMax"/>
        </c:scaling>
        <c:delete val="1"/>
        <c:axPos val="b"/>
        <c:numFmt formatCode="0%" sourceLinked="1"/>
        <c:majorTickMark val="none"/>
        <c:minorTickMark val="none"/>
        <c:tickLblPos val="nextTo"/>
        <c:crossAx val="13030898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layout>
        <c:manualLayout>
          <c:xMode val="edge"/>
          <c:yMode val="edge"/>
          <c:x val="9.5678369151224504E-2"/>
          <c:y val="0.93728891060559449"/>
          <c:w val="0.90432163084877548"/>
          <c:h val="6.2711089394405534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2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2.3707117343599138E-2"/>
          <c:y val="1.5709821596149084E-2"/>
          <c:w val="0.63348657696234145"/>
          <c:h val="0.75088708456331565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міжнародні структури/політики/експерти/медіа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Лист1!$A$2:$A$10</c:f>
              <c:strCache>
                <c:ptCount val="9"/>
                <c:pt idx="0">
                  <c:v>Україна</c:v>
                </c:pt>
                <c:pt idx="1">
                  <c:v>ICTV</c:v>
                </c:pt>
                <c:pt idx="2">
                  <c:v>Інтер</c:v>
                </c:pt>
                <c:pt idx="3">
                  <c:v>СТБ</c:v>
                </c:pt>
                <c:pt idx="4">
                  <c:v>1+1</c:v>
                </c:pt>
                <c:pt idx="5">
                  <c:v>UA:Перший</c:v>
                </c:pt>
                <c:pt idx="6">
                  <c:v>5-й канал</c:v>
                </c:pt>
                <c:pt idx="8">
                  <c:v>в цілому</c:v>
                </c:pt>
              </c:strCache>
            </c:strRef>
          </c:cat>
          <c:val>
            <c:numRef>
              <c:f>Лист1!$B$2:$B$10</c:f>
              <c:numCache>
                <c:formatCode>0%</c:formatCode>
                <c:ptCount val="9"/>
                <c:pt idx="0">
                  <c:v>0.03</c:v>
                </c:pt>
                <c:pt idx="1">
                  <c:v>0.05</c:v>
                </c:pt>
                <c:pt idx="2">
                  <c:v>0.04</c:v>
                </c:pt>
                <c:pt idx="3">
                  <c:v>0.05</c:v>
                </c:pt>
                <c:pt idx="4">
                  <c:v>0.03</c:v>
                </c:pt>
                <c:pt idx="5">
                  <c:v>0.05</c:v>
                </c:pt>
                <c:pt idx="6">
                  <c:v>0</c:v>
                </c:pt>
                <c:pt idx="8">
                  <c:v>0.04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3DA-4E73-98E9-014C970F3731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інші медіа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Лист1!$A$2:$A$10</c:f>
              <c:strCache>
                <c:ptCount val="9"/>
                <c:pt idx="0">
                  <c:v>Україна</c:v>
                </c:pt>
                <c:pt idx="1">
                  <c:v>ICTV</c:v>
                </c:pt>
                <c:pt idx="2">
                  <c:v>Інтер</c:v>
                </c:pt>
                <c:pt idx="3">
                  <c:v>СТБ</c:v>
                </c:pt>
                <c:pt idx="4">
                  <c:v>1+1</c:v>
                </c:pt>
                <c:pt idx="5">
                  <c:v>UA:Перший</c:v>
                </c:pt>
                <c:pt idx="6">
                  <c:v>5-й канал</c:v>
                </c:pt>
                <c:pt idx="8">
                  <c:v>в цілому</c:v>
                </c:pt>
              </c:strCache>
            </c:strRef>
          </c:cat>
          <c:val>
            <c:numRef>
              <c:f>Лист1!$C$2:$C$10</c:f>
              <c:numCache>
                <c:formatCode>0%</c:formatCode>
                <c:ptCount val="9"/>
                <c:pt idx="0">
                  <c:v>0.1</c:v>
                </c:pt>
                <c:pt idx="1">
                  <c:v>0.08</c:v>
                </c:pt>
                <c:pt idx="2">
                  <c:v>0.08</c:v>
                </c:pt>
                <c:pt idx="3">
                  <c:v>0.01</c:v>
                </c:pt>
                <c:pt idx="4">
                  <c:v>0.08</c:v>
                </c:pt>
                <c:pt idx="5">
                  <c:v>0.05</c:v>
                </c:pt>
                <c:pt idx="6">
                  <c:v>0</c:v>
                </c:pt>
                <c:pt idx="8">
                  <c:v>0.06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13DA-4E73-98E9-014C970F3731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громадяни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Лист1!$A$2:$A$10</c:f>
              <c:strCache>
                <c:ptCount val="9"/>
                <c:pt idx="0">
                  <c:v>Україна</c:v>
                </c:pt>
                <c:pt idx="1">
                  <c:v>ICTV</c:v>
                </c:pt>
                <c:pt idx="2">
                  <c:v>Інтер</c:v>
                </c:pt>
                <c:pt idx="3">
                  <c:v>СТБ</c:v>
                </c:pt>
                <c:pt idx="4">
                  <c:v>1+1</c:v>
                </c:pt>
                <c:pt idx="5">
                  <c:v>UA:Перший</c:v>
                </c:pt>
                <c:pt idx="6">
                  <c:v>5-й канал</c:v>
                </c:pt>
                <c:pt idx="8">
                  <c:v>в цілому</c:v>
                </c:pt>
              </c:strCache>
            </c:strRef>
          </c:cat>
          <c:val>
            <c:numRef>
              <c:f>Лист1!$D$2:$D$10</c:f>
              <c:numCache>
                <c:formatCode>0%</c:formatCode>
                <c:ptCount val="9"/>
                <c:pt idx="0">
                  <c:v>0.4</c:v>
                </c:pt>
                <c:pt idx="1">
                  <c:v>0.15</c:v>
                </c:pt>
                <c:pt idx="2">
                  <c:v>0.3</c:v>
                </c:pt>
                <c:pt idx="3">
                  <c:v>0.33</c:v>
                </c:pt>
                <c:pt idx="4">
                  <c:v>0.39</c:v>
                </c:pt>
                <c:pt idx="5">
                  <c:v>0.31</c:v>
                </c:pt>
                <c:pt idx="6">
                  <c:v>0.24</c:v>
                </c:pt>
                <c:pt idx="8">
                  <c:v>0.32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13DA-4E73-98E9-014C970F3731}"/>
            </c:ext>
          </c:extLst>
        </c:ser>
        <c:ser>
          <c:idx val="3"/>
          <c:order val="3"/>
          <c:tx>
            <c:strRef>
              <c:f>Лист1!$E$1</c:f>
              <c:strCache>
                <c:ptCount val="1"/>
                <c:pt idx="0">
                  <c:v>офіційні особи/інститути (не політики)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Лист1!$A$2:$A$10</c:f>
              <c:strCache>
                <c:ptCount val="9"/>
                <c:pt idx="0">
                  <c:v>Україна</c:v>
                </c:pt>
                <c:pt idx="1">
                  <c:v>ICTV</c:v>
                </c:pt>
                <c:pt idx="2">
                  <c:v>Інтер</c:v>
                </c:pt>
                <c:pt idx="3">
                  <c:v>СТБ</c:v>
                </c:pt>
                <c:pt idx="4">
                  <c:v>1+1</c:v>
                </c:pt>
                <c:pt idx="5">
                  <c:v>UA:Перший</c:v>
                </c:pt>
                <c:pt idx="6">
                  <c:v>5-й канал</c:v>
                </c:pt>
                <c:pt idx="8">
                  <c:v>в цілому</c:v>
                </c:pt>
              </c:strCache>
            </c:strRef>
          </c:cat>
          <c:val>
            <c:numRef>
              <c:f>Лист1!$E$2:$E$10</c:f>
              <c:numCache>
                <c:formatCode>0%</c:formatCode>
                <c:ptCount val="9"/>
                <c:pt idx="0">
                  <c:v>0.31</c:v>
                </c:pt>
                <c:pt idx="1">
                  <c:v>0.36</c:v>
                </c:pt>
                <c:pt idx="2">
                  <c:v>0.38</c:v>
                </c:pt>
                <c:pt idx="3">
                  <c:v>0.38</c:v>
                </c:pt>
                <c:pt idx="4">
                  <c:v>0.28000000000000003</c:v>
                </c:pt>
                <c:pt idx="5">
                  <c:v>0.21</c:v>
                </c:pt>
                <c:pt idx="6">
                  <c:v>0.28999999999999998</c:v>
                </c:pt>
                <c:pt idx="8">
                  <c:v>0.31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13DA-4E73-98E9-014C970F3731}"/>
            </c:ext>
          </c:extLst>
        </c:ser>
        <c:ser>
          <c:idx val="4"/>
          <c:order val="4"/>
          <c:tx>
            <c:strRef>
              <c:f>Лист1!$F$1</c:f>
              <c:strCache>
                <c:ptCount val="1"/>
                <c:pt idx="0">
                  <c:v>соціологічні дані/ статистика</c:v>
                </c:pt>
              </c:strCache>
            </c:strRef>
          </c:tx>
          <c:spPr>
            <a:solidFill>
              <a:schemeClr val="accent3">
                <a:lumMod val="6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Лист1!$A$2:$A$10</c:f>
              <c:strCache>
                <c:ptCount val="9"/>
                <c:pt idx="0">
                  <c:v>Україна</c:v>
                </c:pt>
                <c:pt idx="1">
                  <c:v>ICTV</c:v>
                </c:pt>
                <c:pt idx="2">
                  <c:v>Інтер</c:v>
                </c:pt>
                <c:pt idx="3">
                  <c:v>СТБ</c:v>
                </c:pt>
                <c:pt idx="4">
                  <c:v>1+1</c:v>
                </c:pt>
                <c:pt idx="5">
                  <c:v>UA:Перший</c:v>
                </c:pt>
                <c:pt idx="6">
                  <c:v>5-й канал</c:v>
                </c:pt>
                <c:pt idx="8">
                  <c:v>в цілому</c:v>
                </c:pt>
              </c:strCache>
            </c:strRef>
          </c:cat>
          <c:val>
            <c:numRef>
              <c:f>Лист1!$F$2:$F$10</c:f>
              <c:numCache>
                <c:formatCode>0%</c:formatCode>
                <c:ptCount val="9"/>
                <c:pt idx="0">
                  <c:v>0.04</c:v>
                </c:pt>
                <c:pt idx="1">
                  <c:v>0.03</c:v>
                </c:pt>
                <c:pt idx="2">
                  <c:v>0.04</c:v>
                </c:pt>
                <c:pt idx="3">
                  <c:v>0</c:v>
                </c:pt>
                <c:pt idx="4">
                  <c:v>0.01</c:v>
                </c:pt>
                <c:pt idx="5">
                  <c:v>0.04</c:v>
                </c:pt>
                <c:pt idx="6">
                  <c:v>0.02</c:v>
                </c:pt>
                <c:pt idx="8">
                  <c:v>0.02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13DA-4E73-98E9-014C970F3731}"/>
            </c:ext>
          </c:extLst>
        </c:ser>
        <c:ser>
          <c:idx val="5"/>
          <c:order val="5"/>
          <c:tx>
            <c:strRef>
              <c:f>Лист1!$G$1</c:f>
              <c:strCache>
                <c:ptCount val="1"/>
                <c:pt idx="0">
                  <c:v>експерти</c:v>
                </c:pt>
              </c:strCache>
            </c:strRef>
          </c:tx>
          <c:spPr>
            <a:solidFill>
              <a:schemeClr val="accent5">
                <a:lumMod val="6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Лист1!$A$2:$A$10</c:f>
              <c:strCache>
                <c:ptCount val="9"/>
                <c:pt idx="0">
                  <c:v>Україна</c:v>
                </c:pt>
                <c:pt idx="1">
                  <c:v>ICTV</c:v>
                </c:pt>
                <c:pt idx="2">
                  <c:v>Інтер</c:v>
                </c:pt>
                <c:pt idx="3">
                  <c:v>СТБ</c:v>
                </c:pt>
                <c:pt idx="4">
                  <c:v>1+1</c:v>
                </c:pt>
                <c:pt idx="5">
                  <c:v>UA:Перший</c:v>
                </c:pt>
                <c:pt idx="6">
                  <c:v>5-й канал</c:v>
                </c:pt>
                <c:pt idx="8">
                  <c:v>в цілому</c:v>
                </c:pt>
              </c:strCache>
            </c:strRef>
          </c:cat>
          <c:val>
            <c:numRef>
              <c:f>Лист1!$G$2:$G$10</c:f>
              <c:numCache>
                <c:formatCode>0%</c:formatCode>
                <c:ptCount val="9"/>
                <c:pt idx="0">
                  <c:v>0.28999999999999998</c:v>
                </c:pt>
                <c:pt idx="1">
                  <c:v>0.22</c:v>
                </c:pt>
                <c:pt idx="2">
                  <c:v>0.24</c:v>
                </c:pt>
                <c:pt idx="3">
                  <c:v>0.32</c:v>
                </c:pt>
                <c:pt idx="4">
                  <c:v>0.39</c:v>
                </c:pt>
                <c:pt idx="5">
                  <c:v>0.19</c:v>
                </c:pt>
                <c:pt idx="6">
                  <c:v>0.21</c:v>
                </c:pt>
                <c:pt idx="8">
                  <c:v>0.28000000000000003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13DA-4E73-98E9-014C970F3731}"/>
            </c:ext>
          </c:extLst>
        </c:ser>
        <c:ser>
          <c:idx val="6"/>
          <c:order val="6"/>
          <c:tx>
            <c:strRef>
              <c:f>Лист1!$H$1</c:f>
              <c:strCache>
                <c:ptCount val="1"/>
                <c:pt idx="0">
                  <c:v>політики</c:v>
                </c:pt>
              </c:strCache>
            </c:strRef>
          </c:tx>
          <c:spPr>
            <a:solidFill>
              <a:schemeClr val="accent1">
                <a:lumMod val="80000"/>
                <a:lumOff val="2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Лист1!$A$2:$A$10</c:f>
              <c:strCache>
                <c:ptCount val="9"/>
                <c:pt idx="0">
                  <c:v>Україна</c:v>
                </c:pt>
                <c:pt idx="1">
                  <c:v>ICTV</c:v>
                </c:pt>
                <c:pt idx="2">
                  <c:v>Інтер</c:v>
                </c:pt>
                <c:pt idx="3">
                  <c:v>СТБ</c:v>
                </c:pt>
                <c:pt idx="4">
                  <c:v>1+1</c:v>
                </c:pt>
                <c:pt idx="5">
                  <c:v>UA:Перший</c:v>
                </c:pt>
                <c:pt idx="6">
                  <c:v>5-й канал</c:v>
                </c:pt>
                <c:pt idx="8">
                  <c:v>в цілому</c:v>
                </c:pt>
              </c:strCache>
            </c:strRef>
          </c:cat>
          <c:val>
            <c:numRef>
              <c:f>Лист1!$H$2:$H$10</c:f>
              <c:numCache>
                <c:formatCode>0%</c:formatCode>
                <c:ptCount val="9"/>
                <c:pt idx="0">
                  <c:v>0.15</c:v>
                </c:pt>
                <c:pt idx="1">
                  <c:v>0.27</c:v>
                </c:pt>
                <c:pt idx="2">
                  <c:v>0.15</c:v>
                </c:pt>
                <c:pt idx="3">
                  <c:v>7.0000000000000007E-2</c:v>
                </c:pt>
                <c:pt idx="4">
                  <c:v>0.04</c:v>
                </c:pt>
                <c:pt idx="5">
                  <c:v>0.2</c:v>
                </c:pt>
                <c:pt idx="6">
                  <c:v>0.16</c:v>
                </c:pt>
                <c:pt idx="8">
                  <c:v>0.14000000000000001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13DA-4E73-98E9-014C970F3731}"/>
            </c:ext>
          </c:extLst>
        </c:ser>
        <c:ser>
          <c:idx val="7"/>
          <c:order val="7"/>
          <c:tx>
            <c:strRef>
              <c:f>Лист1!$I$1</c:f>
              <c:strCache>
                <c:ptCount val="1"/>
                <c:pt idx="0">
                  <c:v>канал/журналісти (коли є коментарі)</c:v>
                </c:pt>
              </c:strCache>
            </c:strRef>
          </c:tx>
          <c:spPr>
            <a:solidFill>
              <a:schemeClr val="accent3">
                <a:lumMod val="80000"/>
                <a:lumOff val="2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Лист1!$A$2:$A$10</c:f>
              <c:strCache>
                <c:ptCount val="9"/>
                <c:pt idx="0">
                  <c:v>Україна</c:v>
                </c:pt>
                <c:pt idx="1">
                  <c:v>ICTV</c:v>
                </c:pt>
                <c:pt idx="2">
                  <c:v>Інтер</c:v>
                </c:pt>
                <c:pt idx="3">
                  <c:v>СТБ</c:v>
                </c:pt>
                <c:pt idx="4">
                  <c:v>1+1</c:v>
                </c:pt>
                <c:pt idx="5">
                  <c:v>UA:Перший</c:v>
                </c:pt>
                <c:pt idx="6">
                  <c:v>5-й канал</c:v>
                </c:pt>
                <c:pt idx="8">
                  <c:v>в цілому</c:v>
                </c:pt>
              </c:strCache>
            </c:strRef>
          </c:cat>
          <c:val>
            <c:numRef>
              <c:f>Лист1!$I$2:$I$10</c:f>
              <c:numCache>
                <c:formatCode>0%</c:formatCode>
                <c:ptCount val="9"/>
                <c:pt idx="0">
                  <c:v>0.3</c:v>
                </c:pt>
                <c:pt idx="1">
                  <c:v>0.32</c:v>
                </c:pt>
                <c:pt idx="2">
                  <c:v>0.28999999999999998</c:v>
                </c:pt>
                <c:pt idx="3">
                  <c:v>0.41</c:v>
                </c:pt>
                <c:pt idx="4">
                  <c:v>0.34</c:v>
                </c:pt>
                <c:pt idx="5">
                  <c:v>0.14000000000000001</c:v>
                </c:pt>
                <c:pt idx="6">
                  <c:v>0.26</c:v>
                </c:pt>
                <c:pt idx="8">
                  <c:v>0.3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13DA-4E73-98E9-014C970F3731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79"/>
        <c:overlap val="100"/>
        <c:axId val="827216880"/>
        <c:axId val="827228944"/>
      </c:barChart>
      <c:catAx>
        <c:axId val="827216880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5400000" spcFirstLastPara="1" vertOverflow="ellipsis" wrap="square" anchor="ctr" anchorCtr="1"/>
          <a:lstStyle/>
          <a:p>
            <a:pPr>
              <a:defRPr sz="1000" b="0" i="0" u="none" strike="noStrike" kern="1200" cap="all" spc="12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827228944"/>
        <c:crosses val="autoZero"/>
        <c:auto val="1"/>
        <c:lblAlgn val="ctr"/>
        <c:lblOffset val="100"/>
        <c:noMultiLvlLbl val="0"/>
      </c:catAx>
      <c:valAx>
        <c:axId val="827228944"/>
        <c:scaling>
          <c:orientation val="minMax"/>
        </c:scaling>
        <c:delete val="1"/>
        <c:axPos val="l"/>
        <c:numFmt formatCode="0%" sourceLinked="1"/>
        <c:majorTickMark val="none"/>
        <c:minorTickMark val="none"/>
        <c:tickLblPos val="nextTo"/>
        <c:crossAx val="8272168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layout>
        <c:manualLayout>
          <c:xMode val="edge"/>
          <c:yMode val="edge"/>
          <c:x val="0.69034263489558123"/>
          <c:y val="0.13089409945890235"/>
          <c:w val="0.30965736510441894"/>
          <c:h val="0.8691059005410976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2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лютий 21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satMod val="103000"/>
                    <a:lumMod val="102000"/>
                    <a:tint val="94000"/>
                  </a:schemeClr>
                </a:gs>
                <a:gs pos="50000">
                  <a:schemeClr val="accent1">
                    <a:satMod val="110000"/>
                    <a:lumMod val="100000"/>
                    <a:shade val="100000"/>
                  </a:schemeClr>
                </a:gs>
                <a:gs pos="100000">
                  <a:schemeClr val="accent1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Лист1!$A$2:$A$9</c:f>
              <c:strCache>
                <c:ptCount val="8"/>
                <c:pt idx="0">
                  <c:v>соціологічні дані, статистика</c:v>
                </c:pt>
                <c:pt idx="1">
                  <c:v>інші медіа</c:v>
                </c:pt>
                <c:pt idx="2">
                  <c:v>міжнародні структури/ політики/ експерти/ медіа</c:v>
                </c:pt>
                <c:pt idx="3">
                  <c:v>експерти</c:v>
                </c:pt>
                <c:pt idx="4">
                  <c:v>політики</c:v>
                </c:pt>
                <c:pt idx="5">
                  <c:v>канал/ журналісти (коли є коментарі)</c:v>
                </c:pt>
                <c:pt idx="6">
                  <c:v>громадяни</c:v>
                </c:pt>
                <c:pt idx="7">
                  <c:v>офіційні особи/ інститути (не політики)</c:v>
                </c:pt>
              </c:strCache>
            </c:strRef>
          </c:cat>
          <c:val>
            <c:numRef>
              <c:f>Лист1!$B$2:$B$9</c:f>
              <c:numCache>
                <c:formatCode>0%</c:formatCode>
                <c:ptCount val="8"/>
                <c:pt idx="0">
                  <c:v>0.02</c:v>
                </c:pt>
                <c:pt idx="1">
                  <c:v>0.06</c:v>
                </c:pt>
                <c:pt idx="2">
                  <c:v>0.04</c:v>
                </c:pt>
                <c:pt idx="3">
                  <c:v>0.28000000000000003</c:v>
                </c:pt>
                <c:pt idx="4">
                  <c:v>0.14000000000000001</c:v>
                </c:pt>
                <c:pt idx="5">
                  <c:v>0.3</c:v>
                </c:pt>
                <c:pt idx="6">
                  <c:v>0.32</c:v>
                </c:pt>
                <c:pt idx="7">
                  <c:v>0.31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539-46DD-B567-038216FC1AA8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лютий 19</c:v>
                </c:pt>
              </c:strCache>
            </c:strRef>
          </c:tx>
          <c:spPr>
            <a:gradFill rotWithShape="1">
              <a:gsLst>
                <a:gs pos="0">
                  <a:schemeClr val="accent3">
                    <a:satMod val="103000"/>
                    <a:lumMod val="102000"/>
                    <a:tint val="94000"/>
                  </a:schemeClr>
                </a:gs>
                <a:gs pos="50000">
                  <a:schemeClr val="accent3">
                    <a:satMod val="110000"/>
                    <a:lumMod val="100000"/>
                    <a:shade val="100000"/>
                  </a:schemeClr>
                </a:gs>
                <a:gs pos="100000">
                  <a:schemeClr val="accent3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Лист1!$A$2:$A$9</c:f>
              <c:strCache>
                <c:ptCount val="8"/>
                <c:pt idx="0">
                  <c:v>соціологічні дані, статистика</c:v>
                </c:pt>
                <c:pt idx="1">
                  <c:v>інші медіа</c:v>
                </c:pt>
                <c:pt idx="2">
                  <c:v>міжнародні структури/ політики/ експерти/ медіа</c:v>
                </c:pt>
                <c:pt idx="3">
                  <c:v>експерти</c:v>
                </c:pt>
                <c:pt idx="4">
                  <c:v>політики</c:v>
                </c:pt>
                <c:pt idx="5">
                  <c:v>канал/ журналісти (коли є коментарі)</c:v>
                </c:pt>
                <c:pt idx="6">
                  <c:v>громадяни</c:v>
                </c:pt>
                <c:pt idx="7">
                  <c:v>офіційні особи/ інститути (не політики)</c:v>
                </c:pt>
              </c:strCache>
            </c:strRef>
          </c:cat>
          <c:val>
            <c:numRef>
              <c:f>Лист1!$C$2:$C$9</c:f>
              <c:numCache>
                <c:formatCode>0%</c:formatCode>
                <c:ptCount val="8"/>
                <c:pt idx="0">
                  <c:v>0.03</c:v>
                </c:pt>
                <c:pt idx="1">
                  <c:v>7.0000000000000007E-2</c:v>
                </c:pt>
                <c:pt idx="2">
                  <c:v>0.09</c:v>
                </c:pt>
                <c:pt idx="3">
                  <c:v>0.28000000000000003</c:v>
                </c:pt>
                <c:pt idx="4">
                  <c:v>0.22</c:v>
                </c:pt>
                <c:pt idx="5">
                  <c:v>0.28000000000000003</c:v>
                </c:pt>
                <c:pt idx="6">
                  <c:v>0.32</c:v>
                </c:pt>
                <c:pt idx="7">
                  <c:v>0.28000000000000003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B539-46DD-B567-038216FC1AA8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лютий 18</c:v>
                </c:pt>
              </c:strCache>
            </c:strRef>
          </c:tx>
          <c:spPr>
            <a:gradFill rotWithShape="1">
              <a:gsLst>
                <a:gs pos="0">
                  <a:schemeClr val="accent5">
                    <a:satMod val="103000"/>
                    <a:lumMod val="102000"/>
                    <a:tint val="94000"/>
                  </a:schemeClr>
                </a:gs>
                <a:gs pos="50000">
                  <a:schemeClr val="accent5">
                    <a:satMod val="110000"/>
                    <a:lumMod val="100000"/>
                    <a:shade val="100000"/>
                  </a:schemeClr>
                </a:gs>
                <a:gs pos="100000">
                  <a:schemeClr val="accent5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Лист1!$A$2:$A$9</c:f>
              <c:strCache>
                <c:ptCount val="8"/>
                <c:pt idx="0">
                  <c:v>соціологічні дані, статистика</c:v>
                </c:pt>
                <c:pt idx="1">
                  <c:v>інші медіа</c:v>
                </c:pt>
                <c:pt idx="2">
                  <c:v>міжнародні структури/ політики/ експерти/ медіа</c:v>
                </c:pt>
                <c:pt idx="3">
                  <c:v>експерти</c:v>
                </c:pt>
                <c:pt idx="4">
                  <c:v>політики</c:v>
                </c:pt>
                <c:pt idx="5">
                  <c:v>канал/ журналісти (коли є коментарі)</c:v>
                </c:pt>
                <c:pt idx="6">
                  <c:v>громадяни</c:v>
                </c:pt>
                <c:pt idx="7">
                  <c:v>офіційні особи/ інститути (не політики)</c:v>
                </c:pt>
              </c:strCache>
            </c:strRef>
          </c:cat>
          <c:val>
            <c:numRef>
              <c:f>Лист1!$D$2:$D$9</c:f>
              <c:numCache>
                <c:formatCode>0%</c:formatCode>
                <c:ptCount val="8"/>
                <c:pt idx="0">
                  <c:v>0.01</c:v>
                </c:pt>
                <c:pt idx="1">
                  <c:v>0.03</c:v>
                </c:pt>
                <c:pt idx="2">
                  <c:v>0.1</c:v>
                </c:pt>
                <c:pt idx="3">
                  <c:v>0.28000000000000003</c:v>
                </c:pt>
                <c:pt idx="4">
                  <c:v>0.15</c:v>
                </c:pt>
                <c:pt idx="5">
                  <c:v>0.31</c:v>
                </c:pt>
                <c:pt idx="6">
                  <c:v>0.32</c:v>
                </c:pt>
                <c:pt idx="7">
                  <c:v>0.28999999999999998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B539-46DD-B567-038216FC1AA8}"/>
            </c:ext>
          </c:extLst>
        </c:ser>
        <c:dLbls>
          <c:dLblPos val="inEnd"/>
          <c:showLegendKey val="0"/>
          <c:showVal val="1"/>
          <c:showCatName val="0"/>
          <c:showSerName val="0"/>
          <c:showPercent val="0"/>
          <c:showBubbleSize val="0"/>
        </c:dLbls>
        <c:gapWidth val="115"/>
        <c:overlap val="-20"/>
        <c:axId val="1228036448"/>
        <c:axId val="1228051840"/>
      </c:barChart>
      <c:catAx>
        <c:axId val="1228036448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t" anchorCtr="0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228051840"/>
        <c:crosses val="autoZero"/>
        <c:auto val="1"/>
        <c:lblAlgn val="ctr"/>
        <c:lblOffset val="100"/>
        <c:noMultiLvlLbl val="0"/>
      </c:catAx>
      <c:valAx>
        <c:axId val="1228051840"/>
        <c:scaling>
          <c:orientation val="minMax"/>
        </c:scaling>
        <c:delete val="1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>
              <a:glow rad="63500">
                <a:schemeClr val="accent1">
                  <a:alpha val="2000"/>
                </a:schemeClr>
              </a:glow>
            </a:effectLst>
          </c:spPr>
        </c:majorGridlines>
        <c:numFmt formatCode="0%" sourceLinked="1"/>
        <c:majorTickMark val="none"/>
        <c:minorTickMark val="none"/>
        <c:tickLblPos val="nextTo"/>
        <c:crossAx val="12280364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66486843842286192"/>
          <c:y val="0.7818208504624059"/>
          <c:w val="0.30656919131702953"/>
          <c:h val="0.121762874166638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2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2.9666273195544927E-2"/>
          <c:y val="1.5709821596149084E-2"/>
          <c:w val="0.60524673761113212"/>
          <c:h val="0.71071363649208408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міжнародні структури/політики/експерти/медіа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Лист1!$A$2:$A$10</c:f>
              <c:strCache>
                <c:ptCount val="9"/>
                <c:pt idx="0">
                  <c:v>Україна</c:v>
                </c:pt>
                <c:pt idx="1">
                  <c:v>ICTV</c:v>
                </c:pt>
                <c:pt idx="2">
                  <c:v>Інтер</c:v>
                </c:pt>
                <c:pt idx="3">
                  <c:v>СТБ</c:v>
                </c:pt>
                <c:pt idx="4">
                  <c:v>1+1</c:v>
                </c:pt>
                <c:pt idx="5">
                  <c:v>UA:Перший</c:v>
                </c:pt>
                <c:pt idx="6">
                  <c:v>5-й канал</c:v>
                </c:pt>
                <c:pt idx="8">
                  <c:v>в цілому</c:v>
                </c:pt>
              </c:strCache>
            </c:strRef>
          </c:cat>
          <c:val>
            <c:numRef>
              <c:f>Лист1!$B$2:$B$10</c:f>
              <c:numCache>
                <c:formatCode>0%</c:formatCode>
                <c:ptCount val="9"/>
                <c:pt idx="0">
                  <c:v>0.08</c:v>
                </c:pt>
                <c:pt idx="1">
                  <c:v>0.11</c:v>
                </c:pt>
                <c:pt idx="2">
                  <c:v>0.15</c:v>
                </c:pt>
                <c:pt idx="3">
                  <c:v>7.0000000000000007E-2</c:v>
                </c:pt>
                <c:pt idx="4">
                  <c:v>0.05</c:v>
                </c:pt>
                <c:pt idx="5">
                  <c:v>7.0000000000000007E-2</c:v>
                </c:pt>
                <c:pt idx="6">
                  <c:v>0.12</c:v>
                </c:pt>
                <c:pt idx="8">
                  <c:v>0.09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3DA-4E73-98E9-014C970F3731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інші медіа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Лист1!$A$2:$A$10</c:f>
              <c:strCache>
                <c:ptCount val="9"/>
                <c:pt idx="0">
                  <c:v>Україна</c:v>
                </c:pt>
                <c:pt idx="1">
                  <c:v>ICTV</c:v>
                </c:pt>
                <c:pt idx="2">
                  <c:v>Інтер</c:v>
                </c:pt>
                <c:pt idx="3">
                  <c:v>СТБ</c:v>
                </c:pt>
                <c:pt idx="4">
                  <c:v>1+1</c:v>
                </c:pt>
                <c:pt idx="5">
                  <c:v>UA:Перший</c:v>
                </c:pt>
                <c:pt idx="6">
                  <c:v>5-й канал</c:v>
                </c:pt>
                <c:pt idx="8">
                  <c:v>в цілому</c:v>
                </c:pt>
              </c:strCache>
            </c:strRef>
          </c:cat>
          <c:val>
            <c:numRef>
              <c:f>Лист1!$C$2:$C$10</c:f>
              <c:numCache>
                <c:formatCode>0%</c:formatCode>
                <c:ptCount val="9"/>
                <c:pt idx="0">
                  <c:v>0.02</c:v>
                </c:pt>
                <c:pt idx="1">
                  <c:v>0.02</c:v>
                </c:pt>
                <c:pt idx="2">
                  <c:v>0.05</c:v>
                </c:pt>
                <c:pt idx="3">
                  <c:v>0.13</c:v>
                </c:pt>
                <c:pt idx="4">
                  <c:v>0.15</c:v>
                </c:pt>
                <c:pt idx="5">
                  <c:v>0.04</c:v>
                </c:pt>
                <c:pt idx="6">
                  <c:v>0.02</c:v>
                </c:pt>
                <c:pt idx="8">
                  <c:v>7.0000000000000007E-2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13DA-4E73-98E9-014C970F3731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громадяни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Лист1!$A$2:$A$10</c:f>
              <c:strCache>
                <c:ptCount val="9"/>
                <c:pt idx="0">
                  <c:v>Україна</c:v>
                </c:pt>
                <c:pt idx="1">
                  <c:v>ICTV</c:v>
                </c:pt>
                <c:pt idx="2">
                  <c:v>Інтер</c:v>
                </c:pt>
                <c:pt idx="3">
                  <c:v>СТБ</c:v>
                </c:pt>
                <c:pt idx="4">
                  <c:v>1+1</c:v>
                </c:pt>
                <c:pt idx="5">
                  <c:v>UA:Перший</c:v>
                </c:pt>
                <c:pt idx="6">
                  <c:v>5-й канал</c:v>
                </c:pt>
                <c:pt idx="8">
                  <c:v>в цілому</c:v>
                </c:pt>
              </c:strCache>
            </c:strRef>
          </c:cat>
          <c:val>
            <c:numRef>
              <c:f>Лист1!$D$2:$D$10</c:f>
              <c:numCache>
                <c:formatCode>0%</c:formatCode>
                <c:ptCount val="9"/>
                <c:pt idx="0">
                  <c:v>0.38</c:v>
                </c:pt>
                <c:pt idx="1">
                  <c:v>0.27</c:v>
                </c:pt>
                <c:pt idx="2">
                  <c:v>0.23</c:v>
                </c:pt>
                <c:pt idx="3">
                  <c:v>0.3</c:v>
                </c:pt>
                <c:pt idx="4">
                  <c:v>0.46</c:v>
                </c:pt>
                <c:pt idx="5">
                  <c:v>0.28000000000000003</c:v>
                </c:pt>
                <c:pt idx="6">
                  <c:v>0.18</c:v>
                </c:pt>
                <c:pt idx="8">
                  <c:v>0.32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13DA-4E73-98E9-014C970F3731}"/>
            </c:ext>
          </c:extLst>
        </c:ser>
        <c:ser>
          <c:idx val="3"/>
          <c:order val="3"/>
          <c:tx>
            <c:strRef>
              <c:f>Лист1!$E$1</c:f>
              <c:strCache>
                <c:ptCount val="1"/>
                <c:pt idx="0">
                  <c:v>офіційні особи/інститути (не політики)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Лист1!$A$2:$A$10</c:f>
              <c:strCache>
                <c:ptCount val="9"/>
                <c:pt idx="0">
                  <c:v>Україна</c:v>
                </c:pt>
                <c:pt idx="1">
                  <c:v>ICTV</c:v>
                </c:pt>
                <c:pt idx="2">
                  <c:v>Інтер</c:v>
                </c:pt>
                <c:pt idx="3">
                  <c:v>СТБ</c:v>
                </c:pt>
                <c:pt idx="4">
                  <c:v>1+1</c:v>
                </c:pt>
                <c:pt idx="5">
                  <c:v>UA:Перший</c:v>
                </c:pt>
                <c:pt idx="6">
                  <c:v>5-й канал</c:v>
                </c:pt>
                <c:pt idx="8">
                  <c:v>в цілому</c:v>
                </c:pt>
              </c:strCache>
            </c:strRef>
          </c:cat>
          <c:val>
            <c:numRef>
              <c:f>Лист1!$E$2:$E$10</c:f>
              <c:numCache>
                <c:formatCode>0%</c:formatCode>
                <c:ptCount val="9"/>
                <c:pt idx="0">
                  <c:v>0.24</c:v>
                </c:pt>
                <c:pt idx="1">
                  <c:v>0.28000000000000003</c:v>
                </c:pt>
                <c:pt idx="2">
                  <c:v>0.22</c:v>
                </c:pt>
                <c:pt idx="3">
                  <c:v>0.27</c:v>
                </c:pt>
                <c:pt idx="4">
                  <c:v>0.28999999999999998</c:v>
                </c:pt>
                <c:pt idx="5">
                  <c:v>0.4</c:v>
                </c:pt>
                <c:pt idx="6">
                  <c:v>0.36</c:v>
                </c:pt>
                <c:pt idx="8">
                  <c:v>0.28000000000000003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13DA-4E73-98E9-014C970F3731}"/>
            </c:ext>
          </c:extLst>
        </c:ser>
        <c:ser>
          <c:idx val="4"/>
          <c:order val="4"/>
          <c:tx>
            <c:strRef>
              <c:f>Лист1!$F$1</c:f>
              <c:strCache>
                <c:ptCount val="1"/>
                <c:pt idx="0">
                  <c:v>соціологічні дані/ статистика</c:v>
                </c:pt>
              </c:strCache>
            </c:strRef>
          </c:tx>
          <c:spPr>
            <a:solidFill>
              <a:schemeClr val="accent3">
                <a:lumMod val="6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Лист1!$A$2:$A$10</c:f>
              <c:strCache>
                <c:ptCount val="9"/>
                <c:pt idx="0">
                  <c:v>Україна</c:v>
                </c:pt>
                <c:pt idx="1">
                  <c:v>ICTV</c:v>
                </c:pt>
                <c:pt idx="2">
                  <c:v>Інтер</c:v>
                </c:pt>
                <c:pt idx="3">
                  <c:v>СТБ</c:v>
                </c:pt>
                <c:pt idx="4">
                  <c:v>1+1</c:v>
                </c:pt>
                <c:pt idx="5">
                  <c:v>UA:Перший</c:v>
                </c:pt>
                <c:pt idx="6">
                  <c:v>5-й канал</c:v>
                </c:pt>
                <c:pt idx="8">
                  <c:v>в цілому</c:v>
                </c:pt>
              </c:strCache>
            </c:strRef>
          </c:cat>
          <c:val>
            <c:numRef>
              <c:f>Лист1!$F$2:$F$10</c:f>
              <c:numCache>
                <c:formatCode>0%</c:formatCode>
                <c:ptCount val="9"/>
                <c:pt idx="0">
                  <c:v>0.02</c:v>
                </c:pt>
                <c:pt idx="1">
                  <c:v>0.02</c:v>
                </c:pt>
                <c:pt idx="2">
                  <c:v>0.05</c:v>
                </c:pt>
                <c:pt idx="3">
                  <c:v>0.03</c:v>
                </c:pt>
                <c:pt idx="4">
                  <c:v>0.02</c:v>
                </c:pt>
                <c:pt idx="5">
                  <c:v>0</c:v>
                </c:pt>
                <c:pt idx="6">
                  <c:v>0.02</c:v>
                </c:pt>
                <c:pt idx="8">
                  <c:v>0.03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13DA-4E73-98E9-014C970F3731}"/>
            </c:ext>
          </c:extLst>
        </c:ser>
        <c:ser>
          <c:idx val="5"/>
          <c:order val="5"/>
          <c:tx>
            <c:strRef>
              <c:f>Лист1!$G$1</c:f>
              <c:strCache>
                <c:ptCount val="1"/>
                <c:pt idx="0">
                  <c:v>експерти</c:v>
                </c:pt>
              </c:strCache>
            </c:strRef>
          </c:tx>
          <c:spPr>
            <a:solidFill>
              <a:schemeClr val="accent5">
                <a:lumMod val="6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Лист1!$A$2:$A$10</c:f>
              <c:strCache>
                <c:ptCount val="9"/>
                <c:pt idx="0">
                  <c:v>Україна</c:v>
                </c:pt>
                <c:pt idx="1">
                  <c:v>ICTV</c:v>
                </c:pt>
                <c:pt idx="2">
                  <c:v>Інтер</c:v>
                </c:pt>
                <c:pt idx="3">
                  <c:v>СТБ</c:v>
                </c:pt>
                <c:pt idx="4">
                  <c:v>1+1</c:v>
                </c:pt>
                <c:pt idx="5">
                  <c:v>UA:Перший</c:v>
                </c:pt>
                <c:pt idx="6">
                  <c:v>5-й канал</c:v>
                </c:pt>
                <c:pt idx="8">
                  <c:v>в цілому</c:v>
                </c:pt>
              </c:strCache>
            </c:strRef>
          </c:cat>
          <c:val>
            <c:numRef>
              <c:f>Лист1!$G$2:$G$10</c:f>
              <c:numCache>
                <c:formatCode>0%</c:formatCode>
                <c:ptCount val="9"/>
                <c:pt idx="0">
                  <c:v>0.34</c:v>
                </c:pt>
                <c:pt idx="1">
                  <c:v>0.19</c:v>
                </c:pt>
                <c:pt idx="2">
                  <c:v>0.21</c:v>
                </c:pt>
                <c:pt idx="3">
                  <c:v>0.34</c:v>
                </c:pt>
                <c:pt idx="4">
                  <c:v>0.3</c:v>
                </c:pt>
                <c:pt idx="5">
                  <c:v>0.28000000000000003</c:v>
                </c:pt>
                <c:pt idx="6">
                  <c:v>0.24</c:v>
                </c:pt>
                <c:pt idx="8">
                  <c:v>0.28000000000000003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13DA-4E73-98E9-014C970F3731}"/>
            </c:ext>
          </c:extLst>
        </c:ser>
        <c:ser>
          <c:idx val="6"/>
          <c:order val="6"/>
          <c:tx>
            <c:strRef>
              <c:f>Лист1!$H$1</c:f>
              <c:strCache>
                <c:ptCount val="1"/>
                <c:pt idx="0">
                  <c:v>політики</c:v>
                </c:pt>
              </c:strCache>
            </c:strRef>
          </c:tx>
          <c:spPr>
            <a:solidFill>
              <a:schemeClr val="accent1">
                <a:lumMod val="80000"/>
                <a:lumOff val="2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Лист1!$A$2:$A$10</c:f>
              <c:strCache>
                <c:ptCount val="9"/>
                <c:pt idx="0">
                  <c:v>Україна</c:v>
                </c:pt>
                <c:pt idx="1">
                  <c:v>ICTV</c:v>
                </c:pt>
                <c:pt idx="2">
                  <c:v>Інтер</c:v>
                </c:pt>
                <c:pt idx="3">
                  <c:v>СТБ</c:v>
                </c:pt>
                <c:pt idx="4">
                  <c:v>1+1</c:v>
                </c:pt>
                <c:pt idx="5">
                  <c:v>UA:Перший</c:v>
                </c:pt>
                <c:pt idx="6">
                  <c:v>5-й канал</c:v>
                </c:pt>
                <c:pt idx="8">
                  <c:v>в цілому</c:v>
                </c:pt>
              </c:strCache>
            </c:strRef>
          </c:cat>
          <c:val>
            <c:numRef>
              <c:f>Лист1!$H$2:$H$10</c:f>
              <c:numCache>
                <c:formatCode>0%</c:formatCode>
                <c:ptCount val="9"/>
                <c:pt idx="0">
                  <c:v>0.34</c:v>
                </c:pt>
                <c:pt idx="1">
                  <c:v>0.27</c:v>
                </c:pt>
                <c:pt idx="2">
                  <c:v>0.32</c:v>
                </c:pt>
                <c:pt idx="3">
                  <c:v>0.21</c:v>
                </c:pt>
                <c:pt idx="4">
                  <c:v>0.14000000000000001</c:v>
                </c:pt>
                <c:pt idx="5">
                  <c:v>7.0000000000000007E-2</c:v>
                </c:pt>
                <c:pt idx="6">
                  <c:v>0.12</c:v>
                </c:pt>
                <c:pt idx="8">
                  <c:v>0.22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13DA-4E73-98E9-014C970F3731}"/>
            </c:ext>
          </c:extLst>
        </c:ser>
        <c:ser>
          <c:idx val="7"/>
          <c:order val="7"/>
          <c:tx>
            <c:strRef>
              <c:f>Лист1!$I$1</c:f>
              <c:strCache>
                <c:ptCount val="1"/>
                <c:pt idx="0">
                  <c:v>канал/журналісти (коли є коментарі)</c:v>
                </c:pt>
              </c:strCache>
            </c:strRef>
          </c:tx>
          <c:spPr>
            <a:solidFill>
              <a:schemeClr val="accent3">
                <a:lumMod val="80000"/>
                <a:lumOff val="2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Лист1!$A$2:$A$10</c:f>
              <c:strCache>
                <c:ptCount val="9"/>
                <c:pt idx="0">
                  <c:v>Україна</c:v>
                </c:pt>
                <c:pt idx="1">
                  <c:v>ICTV</c:v>
                </c:pt>
                <c:pt idx="2">
                  <c:v>Інтер</c:v>
                </c:pt>
                <c:pt idx="3">
                  <c:v>СТБ</c:v>
                </c:pt>
                <c:pt idx="4">
                  <c:v>1+1</c:v>
                </c:pt>
                <c:pt idx="5">
                  <c:v>UA:Перший</c:v>
                </c:pt>
                <c:pt idx="6">
                  <c:v>5-й канал</c:v>
                </c:pt>
                <c:pt idx="8">
                  <c:v>в цілому</c:v>
                </c:pt>
              </c:strCache>
            </c:strRef>
          </c:cat>
          <c:val>
            <c:numRef>
              <c:f>Лист1!$I$2:$I$10</c:f>
              <c:numCache>
                <c:formatCode>0%</c:formatCode>
                <c:ptCount val="9"/>
                <c:pt idx="0">
                  <c:v>0.31</c:v>
                </c:pt>
                <c:pt idx="1">
                  <c:v>0.28000000000000003</c:v>
                </c:pt>
                <c:pt idx="2">
                  <c:v>0.33</c:v>
                </c:pt>
                <c:pt idx="3">
                  <c:v>0.21</c:v>
                </c:pt>
                <c:pt idx="4">
                  <c:v>0.28000000000000003</c:v>
                </c:pt>
                <c:pt idx="5">
                  <c:v>0.18</c:v>
                </c:pt>
                <c:pt idx="6">
                  <c:v>0.3</c:v>
                </c:pt>
                <c:pt idx="8">
                  <c:v>0.28000000000000003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13DA-4E73-98E9-014C970F3731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79"/>
        <c:overlap val="100"/>
        <c:axId val="827216880"/>
        <c:axId val="827228944"/>
      </c:barChart>
      <c:catAx>
        <c:axId val="827216880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5400000" spcFirstLastPara="1" vertOverflow="ellipsis" wrap="square" anchor="ctr" anchorCtr="1"/>
          <a:lstStyle/>
          <a:p>
            <a:pPr>
              <a:defRPr sz="1064" b="0" i="0" u="none" strike="noStrike" kern="1200" cap="all" spc="12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827228944"/>
        <c:crosses val="autoZero"/>
        <c:auto val="1"/>
        <c:lblAlgn val="ctr"/>
        <c:lblOffset val="100"/>
        <c:noMultiLvlLbl val="0"/>
      </c:catAx>
      <c:valAx>
        <c:axId val="827228944"/>
        <c:scaling>
          <c:orientation val="minMax"/>
        </c:scaling>
        <c:delete val="1"/>
        <c:axPos val="l"/>
        <c:numFmt formatCode="0%" sourceLinked="1"/>
        <c:majorTickMark val="none"/>
        <c:minorTickMark val="none"/>
        <c:tickLblPos val="nextTo"/>
        <c:crossAx val="8272168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layout>
        <c:manualLayout>
          <c:xMode val="edge"/>
          <c:yMode val="edge"/>
          <c:x val="0.69034271089663712"/>
          <c:y val="1.8408507239023368E-2"/>
          <c:w val="0.30965728910336288"/>
          <c:h val="0.90927928623275966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2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45761847933070865"/>
          <c:y val="5.3334526939099909E-3"/>
          <c:w val="0.54238154789425697"/>
          <c:h val="0.96290644459776942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лютий 21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satMod val="103000"/>
                    <a:lumMod val="102000"/>
                    <a:tint val="94000"/>
                  </a:schemeClr>
                </a:gs>
                <a:gs pos="50000">
                  <a:schemeClr val="accent1">
                    <a:satMod val="110000"/>
                    <a:lumMod val="100000"/>
                    <a:shade val="100000"/>
                  </a:schemeClr>
                </a:gs>
                <a:gs pos="100000">
                  <a:schemeClr val="accent1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2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>
                      <a:solidFill>
                        <a:schemeClr val="tx2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Лист1!$A$2:$A$15</c:f>
              <c:strCache>
                <c:ptCount val="14"/>
                <c:pt idx="0">
                  <c:v>Антикорупційні інституції</c:v>
                </c:pt>
                <c:pt idx="1">
                  <c:v>Конституційний суд</c:v>
                </c:pt>
                <c:pt idx="2">
                  <c:v>РНБОУ</c:v>
                </c:pt>
                <c:pt idx="3">
                  <c:v>Національний Банк України</c:v>
                </c:pt>
                <c:pt idx="4">
                  <c:v>Офіс Президента</c:v>
                </c:pt>
                <c:pt idx="5">
                  <c:v>Україна</c:v>
                </c:pt>
                <c:pt idx="6">
                  <c:v>Генеральна прокуратура</c:v>
                </c:pt>
                <c:pt idx="7">
                  <c:v>Кабінет міністрів</c:v>
                </c:pt>
                <c:pt idx="8">
                  <c:v>Президент</c:v>
                </c:pt>
                <c:pt idx="9">
                  <c:v>Верховна Рада</c:v>
                </c:pt>
                <c:pt idx="10">
                  <c:v>Суд, судова система, місцева прокуратура</c:v>
                </c:pt>
                <c:pt idx="11">
                  <c:v>місцеві органи влади</c:v>
                </c:pt>
                <c:pt idx="12">
                  <c:v>Міністерства</c:v>
                </c:pt>
                <c:pt idx="13">
                  <c:v>Силові відомства</c:v>
                </c:pt>
              </c:strCache>
            </c:strRef>
          </c:cat>
          <c:val>
            <c:numRef>
              <c:f>Лист1!$B$2:$B$15</c:f>
              <c:numCache>
                <c:formatCode>0%</c:formatCode>
                <c:ptCount val="14"/>
                <c:pt idx="0">
                  <c:v>0.02</c:v>
                </c:pt>
                <c:pt idx="1">
                  <c:v>0.01</c:v>
                </c:pt>
                <c:pt idx="2">
                  <c:v>0.03</c:v>
                </c:pt>
                <c:pt idx="3">
                  <c:v>0.01</c:v>
                </c:pt>
                <c:pt idx="4">
                  <c:v>0.02</c:v>
                </c:pt>
                <c:pt idx="5">
                  <c:v>0.1</c:v>
                </c:pt>
                <c:pt idx="6">
                  <c:v>0.03</c:v>
                </c:pt>
                <c:pt idx="7">
                  <c:v>0.08</c:v>
                </c:pt>
                <c:pt idx="8">
                  <c:v>0.08</c:v>
                </c:pt>
                <c:pt idx="9">
                  <c:v>0.11</c:v>
                </c:pt>
                <c:pt idx="10">
                  <c:v>0.1</c:v>
                </c:pt>
                <c:pt idx="11">
                  <c:v>0.16</c:v>
                </c:pt>
                <c:pt idx="12">
                  <c:v>0.14000000000000001</c:v>
                </c:pt>
                <c:pt idx="13">
                  <c:v>0.37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87D-4060-98B1-FD14B1418BE1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лютий 19</c:v>
                </c:pt>
              </c:strCache>
            </c:strRef>
          </c:tx>
          <c:spPr>
            <a:gradFill rotWithShape="1">
              <a:gsLst>
                <a:gs pos="0">
                  <a:schemeClr val="accent3">
                    <a:satMod val="103000"/>
                    <a:lumMod val="102000"/>
                    <a:tint val="94000"/>
                  </a:schemeClr>
                </a:gs>
                <a:gs pos="50000">
                  <a:schemeClr val="accent3">
                    <a:satMod val="110000"/>
                    <a:lumMod val="100000"/>
                    <a:shade val="100000"/>
                  </a:schemeClr>
                </a:gs>
                <a:gs pos="100000">
                  <a:schemeClr val="accent3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2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>
                      <a:solidFill>
                        <a:schemeClr val="tx2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Лист1!$A$2:$A$15</c:f>
              <c:strCache>
                <c:ptCount val="14"/>
                <c:pt idx="0">
                  <c:v>Антикорупційні інституції</c:v>
                </c:pt>
                <c:pt idx="1">
                  <c:v>Конституційний суд</c:v>
                </c:pt>
                <c:pt idx="2">
                  <c:v>РНБОУ</c:v>
                </c:pt>
                <c:pt idx="3">
                  <c:v>Національний Банк України</c:v>
                </c:pt>
                <c:pt idx="4">
                  <c:v>Офіс Президента</c:v>
                </c:pt>
                <c:pt idx="5">
                  <c:v>Україна</c:v>
                </c:pt>
                <c:pt idx="6">
                  <c:v>Генеральна прокуратура</c:v>
                </c:pt>
                <c:pt idx="7">
                  <c:v>Кабінет міністрів</c:v>
                </c:pt>
                <c:pt idx="8">
                  <c:v>Президент</c:v>
                </c:pt>
                <c:pt idx="9">
                  <c:v>Верховна Рада</c:v>
                </c:pt>
                <c:pt idx="10">
                  <c:v>Суд, судова система, місцева прокуратура</c:v>
                </c:pt>
                <c:pt idx="11">
                  <c:v>місцеві органи влади</c:v>
                </c:pt>
                <c:pt idx="12">
                  <c:v>Міністерства</c:v>
                </c:pt>
                <c:pt idx="13">
                  <c:v>Силові відомства</c:v>
                </c:pt>
              </c:strCache>
            </c:strRef>
          </c:cat>
          <c:val>
            <c:numRef>
              <c:f>Лист1!$C$2:$C$15</c:f>
              <c:numCache>
                <c:formatCode>0%</c:formatCode>
                <c:ptCount val="14"/>
                <c:pt idx="0">
                  <c:v>0.01</c:v>
                </c:pt>
                <c:pt idx="1">
                  <c:v>0.01</c:v>
                </c:pt>
                <c:pt idx="2">
                  <c:v>0.01</c:v>
                </c:pt>
                <c:pt idx="3">
                  <c:v>0.02</c:v>
                </c:pt>
                <c:pt idx="4">
                  <c:v>0.01</c:v>
                </c:pt>
                <c:pt idx="5">
                  <c:v>0.11</c:v>
                </c:pt>
                <c:pt idx="6">
                  <c:v>0.04</c:v>
                </c:pt>
                <c:pt idx="7">
                  <c:v>0.09</c:v>
                </c:pt>
                <c:pt idx="8">
                  <c:v>0.13</c:v>
                </c:pt>
                <c:pt idx="9">
                  <c:v>7.0000000000000007E-2</c:v>
                </c:pt>
                <c:pt idx="10">
                  <c:v>0.21</c:v>
                </c:pt>
                <c:pt idx="11">
                  <c:v>0.13</c:v>
                </c:pt>
                <c:pt idx="12">
                  <c:v>0.11</c:v>
                </c:pt>
                <c:pt idx="13">
                  <c:v>0.34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A87D-4060-98B1-FD14B1418BE1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лютий 18</c:v>
                </c:pt>
              </c:strCache>
            </c:strRef>
          </c:tx>
          <c:spPr>
            <a:gradFill rotWithShape="1">
              <a:gsLst>
                <a:gs pos="0">
                  <a:schemeClr val="accent5">
                    <a:satMod val="103000"/>
                    <a:lumMod val="102000"/>
                    <a:tint val="94000"/>
                  </a:schemeClr>
                </a:gs>
                <a:gs pos="50000">
                  <a:schemeClr val="accent5">
                    <a:satMod val="110000"/>
                    <a:lumMod val="100000"/>
                    <a:shade val="100000"/>
                  </a:schemeClr>
                </a:gs>
                <a:gs pos="100000">
                  <a:schemeClr val="accent5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/>
          </c:spPr>
          <c:invertIfNegative val="0"/>
          <c:dLbls>
            <c:dLbl>
              <c:idx val="7"/>
              <c:layout>
                <c:manualLayout>
                  <c:x val="-3.1250000000001147E-3"/>
                  <c:y val="-9.914622350473374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4-A87D-4060-98B1-FD14B1418BE1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2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>
                      <a:solidFill>
                        <a:schemeClr val="tx2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Лист1!$A$2:$A$15</c:f>
              <c:strCache>
                <c:ptCount val="14"/>
                <c:pt idx="0">
                  <c:v>Антикорупційні інституції</c:v>
                </c:pt>
                <c:pt idx="1">
                  <c:v>Конституційний суд</c:v>
                </c:pt>
                <c:pt idx="2">
                  <c:v>РНБОУ</c:v>
                </c:pt>
                <c:pt idx="3">
                  <c:v>Національний Банк України</c:v>
                </c:pt>
                <c:pt idx="4">
                  <c:v>Офіс Президента</c:v>
                </c:pt>
                <c:pt idx="5">
                  <c:v>Україна</c:v>
                </c:pt>
                <c:pt idx="6">
                  <c:v>Генеральна прокуратура</c:v>
                </c:pt>
                <c:pt idx="7">
                  <c:v>Кабінет міністрів</c:v>
                </c:pt>
                <c:pt idx="8">
                  <c:v>Президент</c:v>
                </c:pt>
                <c:pt idx="9">
                  <c:v>Верховна Рада</c:v>
                </c:pt>
                <c:pt idx="10">
                  <c:v>Суд, судова система, місцева прокуратура</c:v>
                </c:pt>
                <c:pt idx="11">
                  <c:v>місцеві органи влади</c:v>
                </c:pt>
                <c:pt idx="12">
                  <c:v>Міністерства</c:v>
                </c:pt>
                <c:pt idx="13">
                  <c:v>Силові відомства</c:v>
                </c:pt>
              </c:strCache>
            </c:strRef>
          </c:cat>
          <c:val>
            <c:numRef>
              <c:f>Лист1!$D$2:$D$15</c:f>
              <c:numCache>
                <c:formatCode>0%</c:formatCode>
                <c:ptCount val="14"/>
                <c:pt idx="0">
                  <c:v>0.05</c:v>
                </c:pt>
                <c:pt idx="1">
                  <c:v>0.02</c:v>
                </c:pt>
                <c:pt idx="2">
                  <c:v>0.01</c:v>
                </c:pt>
                <c:pt idx="3">
                  <c:v>0.03</c:v>
                </c:pt>
                <c:pt idx="4">
                  <c:v>0.01</c:v>
                </c:pt>
                <c:pt idx="5">
                  <c:v>0.03</c:v>
                </c:pt>
                <c:pt idx="6">
                  <c:v>0.03</c:v>
                </c:pt>
                <c:pt idx="7">
                  <c:v>7.0000000000000007E-2</c:v>
                </c:pt>
                <c:pt idx="8">
                  <c:v>0.09</c:v>
                </c:pt>
                <c:pt idx="9">
                  <c:v>0.14000000000000001</c:v>
                </c:pt>
                <c:pt idx="10">
                  <c:v>0.17</c:v>
                </c:pt>
                <c:pt idx="11">
                  <c:v>0.15</c:v>
                </c:pt>
                <c:pt idx="12">
                  <c:v>0.13</c:v>
                </c:pt>
                <c:pt idx="13">
                  <c:v>0.33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A87D-4060-98B1-FD14B1418BE1}"/>
            </c:ext>
          </c:extLst>
        </c:ser>
        <c:dLbls>
          <c:dLblPos val="inEnd"/>
          <c:showLegendKey val="0"/>
          <c:showVal val="1"/>
          <c:showCatName val="0"/>
          <c:showSerName val="0"/>
          <c:showPercent val="0"/>
          <c:showBubbleSize val="0"/>
        </c:dLbls>
        <c:gapWidth val="100"/>
        <c:axId val="1245035600"/>
        <c:axId val="1245040176"/>
      </c:barChart>
      <c:catAx>
        <c:axId val="1245035600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2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+mn-ea"/>
                <a:cs typeface="+mn-cs"/>
              </a:defRPr>
            </a:pPr>
            <a:endParaRPr lang="ru-RU"/>
          </a:p>
        </c:txPr>
        <c:crossAx val="1245040176"/>
        <c:crosses val="autoZero"/>
        <c:auto val="1"/>
        <c:lblAlgn val="ctr"/>
        <c:lblOffset val="100"/>
        <c:noMultiLvlLbl val="0"/>
      </c:catAx>
      <c:valAx>
        <c:axId val="1245040176"/>
        <c:scaling>
          <c:orientation val="minMax"/>
        </c:scaling>
        <c:delete val="1"/>
        <c:axPos val="b"/>
        <c:majorGridlines>
          <c:spPr>
            <a:ln w="9525" cap="flat" cmpd="sng" algn="ctr">
              <a:solidFill>
                <a:schemeClr val="tx2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crossAx val="1245035600"/>
        <c:crosses val="autoZero"/>
        <c:crossBetween val="between"/>
      </c:valAx>
      <c:spPr>
        <a:noFill/>
        <a:ln>
          <a:noFill/>
        </a:ln>
        <a:effectLst>
          <a:outerShdw dist="50800" dir="5400000" sx="1000" sy="1000" algn="ctr" rotWithShape="0">
            <a:srgbClr val="000000"/>
          </a:outerShdw>
        </a:effectLst>
      </c:spPr>
    </c:plotArea>
    <c:legend>
      <c:legendPos val="b"/>
      <c:layout>
        <c:manualLayout>
          <c:xMode val="edge"/>
          <c:yMode val="edge"/>
          <c:x val="0.83485689660643192"/>
          <c:y val="0.66041362806662063"/>
          <c:w val="0.14313051369037336"/>
          <c:h val="0.2092577227748714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2"/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2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475172287955984"/>
          <c:y val="1.6952139705207942E-2"/>
          <c:w val="0.75248277120440155"/>
          <c:h val="0.96058347929481547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satMod val="103000"/>
                    <a:lumMod val="102000"/>
                    <a:tint val="94000"/>
                  </a:schemeClr>
                </a:gs>
                <a:gs pos="50000">
                  <a:schemeClr val="accent1">
                    <a:satMod val="110000"/>
                    <a:lumMod val="100000"/>
                    <a:shade val="100000"/>
                  </a:schemeClr>
                </a:gs>
                <a:gs pos="100000">
                  <a:schemeClr val="accent1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Лист1!$A$2:$A$44</c:f>
              <c:strCache>
                <c:ptCount val="43"/>
                <c:pt idx="0">
                  <c:v>Криклій В</c:v>
                </c:pt>
                <c:pt idx="1">
                  <c:v>Осачук С.</c:v>
                </c:pt>
                <c:pt idx="2">
                  <c:v>Лавренюк Н</c:v>
                </c:pt>
                <c:pt idx="3">
                  <c:v>Шарій А.</c:v>
                </c:pt>
                <c:pt idx="4">
                  <c:v>Кулеба Д.</c:v>
                </c:pt>
                <c:pt idx="5">
                  <c:v>Єрмак А.</c:v>
                </c:pt>
                <c:pt idx="6">
                  <c:v>Садовий А.</c:v>
                </c:pt>
                <c:pt idx="7">
                  <c:v>Аваков А.</c:v>
                </c:pt>
                <c:pt idx="8">
                  <c:v>Корнієнко О.</c:v>
                </c:pt>
                <c:pt idx="9">
                  <c:v>Устінова О.</c:v>
                </c:pt>
                <c:pt idx="10">
                  <c:v>Зоріна Я.</c:v>
                </c:pt>
                <c:pt idx="11">
                  <c:v>Іонова М.</c:v>
                </c:pt>
                <c:pt idx="12">
                  <c:v>Кравчук Є.</c:v>
                </c:pt>
                <c:pt idx="13">
                  <c:v>Кулеба М.</c:v>
                </c:pt>
                <c:pt idx="14">
                  <c:v>Ніколенко О.</c:v>
                </c:pt>
                <c:pt idx="15">
                  <c:v>Соколюк М.</c:v>
                </c:pt>
                <c:pt idx="16">
                  <c:v>Бужанський М.</c:v>
                </c:pt>
                <c:pt idx="17">
                  <c:v>Бойко Ю.</c:v>
                </c:pt>
                <c:pt idx="18">
                  <c:v>Кондратюк О.</c:v>
                </c:pt>
                <c:pt idx="19">
                  <c:v>Таран А.</c:v>
                </c:pt>
                <c:pt idx="20">
                  <c:v>Ахметов Р.</c:v>
                </c:pt>
                <c:pt idx="21">
                  <c:v>Геращенко А.</c:v>
                </c:pt>
                <c:pt idx="22">
                  <c:v>Геращенко І.</c:v>
                </c:pt>
                <c:pt idx="23">
                  <c:v>Хомчак Р.</c:v>
                </c:pt>
                <c:pt idx="24">
                  <c:v>Гончаренко О.</c:v>
                </c:pt>
                <c:pt idx="25">
                  <c:v>Козак Т.</c:v>
                </c:pt>
                <c:pt idx="26">
                  <c:v>Дехтяренко А.</c:v>
                </c:pt>
                <c:pt idx="27">
                  <c:v>Вітренко Ю.</c:v>
                </c:pt>
                <c:pt idx="28">
                  <c:v>Янукович В.</c:v>
                </c:pt>
                <c:pt idx="29">
                  <c:v>Бойчук А.</c:v>
                </c:pt>
                <c:pt idx="30">
                  <c:v>Марченко О.</c:v>
                </c:pt>
                <c:pt idx="31">
                  <c:v>Тимошенко Ю.</c:v>
                </c:pt>
                <c:pt idx="32">
                  <c:v>Железняк Я. </c:v>
                </c:pt>
                <c:pt idx="33">
                  <c:v>Гетманцев Д.</c:v>
                </c:pt>
                <c:pt idx="34">
                  <c:v>Венедіктова І.</c:v>
                </c:pt>
                <c:pt idx="35">
                  <c:v>Данілов О.</c:v>
                </c:pt>
                <c:pt idx="36">
                  <c:v>Разумков Д.</c:v>
                </c:pt>
                <c:pt idx="37">
                  <c:v>Порошенко П.</c:v>
                </c:pt>
                <c:pt idx="38">
                  <c:v>Медведчук В.</c:v>
                </c:pt>
                <c:pt idx="39">
                  <c:v>Шмигаль Д.</c:v>
                </c:pt>
                <c:pt idx="40">
                  <c:v>Ляшко В.</c:v>
                </c:pt>
                <c:pt idx="41">
                  <c:v>Степанов М.</c:v>
                </c:pt>
                <c:pt idx="42">
                  <c:v>Зеленський В.</c:v>
                </c:pt>
              </c:strCache>
            </c:strRef>
          </c:cat>
          <c:val>
            <c:numRef>
              <c:f>Лист1!$B$2:$B$44</c:f>
              <c:numCache>
                <c:formatCode>0.0%</c:formatCode>
                <c:ptCount val="43"/>
                <c:pt idx="0">
                  <c:v>5.0000000000000001E-3</c:v>
                </c:pt>
                <c:pt idx="1">
                  <c:v>5.0000000000000001E-3</c:v>
                </c:pt>
                <c:pt idx="2">
                  <c:v>5.0000000000000001E-3</c:v>
                </c:pt>
                <c:pt idx="3">
                  <c:v>5.0000000000000001E-3</c:v>
                </c:pt>
                <c:pt idx="4">
                  <c:v>5.0000000000000001E-3</c:v>
                </c:pt>
                <c:pt idx="5">
                  <c:v>5.0000000000000001E-3</c:v>
                </c:pt>
                <c:pt idx="6">
                  <c:v>6.0000000000000001E-3</c:v>
                </c:pt>
                <c:pt idx="7">
                  <c:v>6.0000000000000001E-3</c:v>
                </c:pt>
                <c:pt idx="8">
                  <c:v>6.0000000000000001E-3</c:v>
                </c:pt>
                <c:pt idx="9">
                  <c:v>6.0000000000000001E-3</c:v>
                </c:pt>
                <c:pt idx="10">
                  <c:v>6.0000000000000001E-3</c:v>
                </c:pt>
                <c:pt idx="11">
                  <c:v>6.0000000000000001E-3</c:v>
                </c:pt>
                <c:pt idx="12">
                  <c:v>6.0000000000000001E-3</c:v>
                </c:pt>
                <c:pt idx="13">
                  <c:v>6.0000000000000001E-3</c:v>
                </c:pt>
                <c:pt idx="14">
                  <c:v>6.0000000000000001E-3</c:v>
                </c:pt>
                <c:pt idx="15">
                  <c:v>6.0000000000000001E-3</c:v>
                </c:pt>
                <c:pt idx="16">
                  <c:v>6.0000000000000001E-3</c:v>
                </c:pt>
                <c:pt idx="17">
                  <c:v>8.0000000000000002E-3</c:v>
                </c:pt>
                <c:pt idx="18">
                  <c:v>8.0000000000000002E-3</c:v>
                </c:pt>
                <c:pt idx="19">
                  <c:v>8.0000000000000002E-3</c:v>
                </c:pt>
                <c:pt idx="20">
                  <c:v>8.0000000000000002E-3</c:v>
                </c:pt>
                <c:pt idx="21">
                  <c:v>8.0000000000000002E-3</c:v>
                </c:pt>
                <c:pt idx="22">
                  <c:v>0.01</c:v>
                </c:pt>
                <c:pt idx="23">
                  <c:v>0.01</c:v>
                </c:pt>
                <c:pt idx="24">
                  <c:v>0.01</c:v>
                </c:pt>
                <c:pt idx="25">
                  <c:v>0.01</c:v>
                </c:pt>
                <c:pt idx="26">
                  <c:v>1.0999999999999999E-2</c:v>
                </c:pt>
                <c:pt idx="27">
                  <c:v>1.0999999999999999E-2</c:v>
                </c:pt>
                <c:pt idx="28">
                  <c:v>1.0999999999999999E-2</c:v>
                </c:pt>
                <c:pt idx="29">
                  <c:v>1.2999999999999999E-2</c:v>
                </c:pt>
                <c:pt idx="30">
                  <c:v>1.2999999999999999E-2</c:v>
                </c:pt>
                <c:pt idx="31">
                  <c:v>1.2999999999999999E-2</c:v>
                </c:pt>
                <c:pt idx="32">
                  <c:v>1.2999999999999999E-2</c:v>
                </c:pt>
                <c:pt idx="33">
                  <c:v>1.6E-2</c:v>
                </c:pt>
                <c:pt idx="34">
                  <c:v>1.6E-2</c:v>
                </c:pt>
                <c:pt idx="35">
                  <c:v>1.7999999999999999E-2</c:v>
                </c:pt>
                <c:pt idx="36">
                  <c:v>1.7999999999999999E-2</c:v>
                </c:pt>
                <c:pt idx="37">
                  <c:v>2.1000000000000001E-2</c:v>
                </c:pt>
                <c:pt idx="38">
                  <c:v>2.1999999999999999E-2</c:v>
                </c:pt>
                <c:pt idx="39">
                  <c:v>2.7E-2</c:v>
                </c:pt>
                <c:pt idx="40">
                  <c:v>3.2000000000000001E-2</c:v>
                </c:pt>
                <c:pt idx="41">
                  <c:v>5.0999999999999997E-2</c:v>
                </c:pt>
                <c:pt idx="42">
                  <c:v>7.0999999999999994E-2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056-4D6C-940D-59EFA70BC02D}"/>
            </c:ext>
          </c:extLst>
        </c:ser>
        <c:dLbls>
          <c:dLblPos val="inEnd"/>
          <c:showLegendKey val="0"/>
          <c:showVal val="1"/>
          <c:showCatName val="0"/>
          <c:showSerName val="0"/>
          <c:showPercent val="0"/>
          <c:showBubbleSize val="0"/>
        </c:dLbls>
        <c:gapWidth val="115"/>
        <c:overlap val="-20"/>
        <c:axId val="1098393776"/>
        <c:axId val="1098396272"/>
      </c:barChart>
      <c:catAx>
        <c:axId val="1098393776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ahoma" panose="020B0604030504040204" pitchFamily="34" charset="0"/>
                <a:ea typeface="+mn-ea"/>
                <a:cs typeface="+mn-cs"/>
              </a:defRPr>
            </a:pPr>
            <a:endParaRPr lang="ru-RU"/>
          </a:p>
        </c:txPr>
        <c:crossAx val="1098396272"/>
        <c:crosses val="autoZero"/>
        <c:auto val="1"/>
        <c:lblAlgn val="ctr"/>
        <c:lblOffset val="100"/>
        <c:tickLblSkip val="1"/>
        <c:noMultiLvlLbl val="0"/>
      </c:catAx>
      <c:valAx>
        <c:axId val="1098396272"/>
        <c:scaling>
          <c:orientation val="minMax"/>
        </c:scaling>
        <c:delete val="1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%" sourceLinked="1"/>
        <c:majorTickMark val="none"/>
        <c:minorTickMark val="none"/>
        <c:tickLblPos val="nextTo"/>
        <c:crossAx val="109839377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2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475172287955984"/>
          <c:y val="1.6952139705207942E-2"/>
          <c:w val="0.75248277120440155"/>
          <c:h val="0.96058347929481547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satMod val="103000"/>
                    <a:lumMod val="102000"/>
                    <a:tint val="94000"/>
                  </a:schemeClr>
                </a:gs>
                <a:gs pos="50000">
                  <a:schemeClr val="accent1">
                    <a:satMod val="110000"/>
                    <a:lumMod val="100000"/>
                    <a:shade val="100000"/>
                  </a:schemeClr>
                </a:gs>
                <a:gs pos="100000">
                  <a:schemeClr val="accent1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Лист1!$A$2:$A$28</c:f>
              <c:strCache>
                <c:ptCount val="27"/>
                <c:pt idx="0">
                  <c:v>Світлична Ю.</c:v>
                </c:pt>
                <c:pt idx="1">
                  <c:v>Коломойський І.</c:v>
                </c:pt>
                <c:pt idx="2">
                  <c:v>Медведчук В.</c:v>
                </c:pt>
                <c:pt idx="3">
                  <c:v>Тарута С.</c:v>
                </c:pt>
                <c:pt idx="4">
                  <c:v>Ахметов Р.</c:v>
                </c:pt>
                <c:pt idx="5">
                  <c:v>Полторак С.</c:v>
                </c:pt>
                <c:pt idx="6">
                  <c:v>Парубій А.</c:v>
                </c:pt>
                <c:pt idx="7">
                  <c:v>Рищук Є.</c:v>
                </c:pt>
                <c:pt idx="8">
                  <c:v>Гордієв А.</c:v>
                </c:pt>
                <c:pt idx="9">
                  <c:v>Кива І.</c:v>
                </c:pt>
                <c:pt idx="10">
                  <c:v>Рабінович В.</c:v>
                </c:pt>
                <c:pt idx="11">
                  <c:v>Клімкін П.</c:v>
                </c:pt>
                <c:pt idx="12">
                  <c:v>Зеленский В. </c:v>
                </c:pt>
                <c:pt idx="13">
                  <c:v>Аваков А.</c:v>
                </c:pt>
                <c:pt idx="14">
                  <c:v>Бойко Ю.</c:v>
                </c:pt>
                <c:pt idx="15">
                  <c:v>Гандзюк К.</c:v>
                </c:pt>
                <c:pt idx="16">
                  <c:v>Петренко П.</c:v>
                </c:pt>
                <c:pt idx="17">
                  <c:v>Гриценко А. </c:v>
                </c:pt>
                <c:pt idx="18">
                  <c:v>Вілкул О.</c:v>
                </c:pt>
                <c:pt idx="19">
                  <c:v>Ляшко О.</c:v>
                </c:pt>
                <c:pt idx="20">
                  <c:v>Луценко Ю.</c:v>
                </c:pt>
                <c:pt idx="21">
                  <c:v>Мосійчук І.</c:v>
                </c:pt>
                <c:pt idx="22">
                  <c:v>Гройсман В.</c:v>
                </c:pt>
                <c:pt idx="23">
                  <c:v>Тимошенко Юл.</c:v>
                </c:pt>
                <c:pt idx="24">
                  <c:v>Супрун У.</c:v>
                </c:pt>
                <c:pt idx="25">
                  <c:v>Мангер В.</c:v>
                </c:pt>
                <c:pt idx="26">
                  <c:v>Порошенко О.</c:v>
                </c:pt>
              </c:strCache>
            </c:strRef>
          </c:cat>
          <c:val>
            <c:numRef>
              <c:f>Лист1!$B$2:$B$28</c:f>
              <c:numCache>
                <c:formatCode>0.0%</c:formatCode>
                <c:ptCount val="27"/>
                <c:pt idx="0">
                  <c:v>5.0000000000000001E-3</c:v>
                </c:pt>
                <c:pt idx="1">
                  <c:v>5.0000000000000001E-3</c:v>
                </c:pt>
                <c:pt idx="2">
                  <c:v>5.0000000000000001E-3</c:v>
                </c:pt>
                <c:pt idx="3">
                  <c:v>5.0000000000000001E-3</c:v>
                </c:pt>
                <c:pt idx="4">
                  <c:v>7.0000000000000001E-3</c:v>
                </c:pt>
                <c:pt idx="5">
                  <c:v>7.0000000000000001E-3</c:v>
                </c:pt>
                <c:pt idx="6">
                  <c:v>7.0000000000000001E-3</c:v>
                </c:pt>
                <c:pt idx="7">
                  <c:v>8.9999999999999993E-3</c:v>
                </c:pt>
                <c:pt idx="8">
                  <c:v>8.9999999999999993E-3</c:v>
                </c:pt>
                <c:pt idx="9">
                  <c:v>8.9999999999999993E-3</c:v>
                </c:pt>
                <c:pt idx="10">
                  <c:v>8.9999999999999993E-3</c:v>
                </c:pt>
                <c:pt idx="11">
                  <c:v>1.2999999999999999E-2</c:v>
                </c:pt>
                <c:pt idx="12">
                  <c:v>1.6E-2</c:v>
                </c:pt>
                <c:pt idx="13">
                  <c:v>1.6E-2</c:v>
                </c:pt>
                <c:pt idx="14">
                  <c:v>1.7999999999999999E-2</c:v>
                </c:pt>
                <c:pt idx="15">
                  <c:v>0.02</c:v>
                </c:pt>
                <c:pt idx="16">
                  <c:v>0.02</c:v>
                </c:pt>
                <c:pt idx="17">
                  <c:v>2.4E-2</c:v>
                </c:pt>
                <c:pt idx="18">
                  <c:v>2.7E-2</c:v>
                </c:pt>
                <c:pt idx="19">
                  <c:v>2.9000000000000001E-2</c:v>
                </c:pt>
                <c:pt idx="20">
                  <c:v>2.9000000000000001E-2</c:v>
                </c:pt>
                <c:pt idx="21">
                  <c:v>4.5999999999999999E-2</c:v>
                </c:pt>
                <c:pt idx="22">
                  <c:v>4.5999999999999999E-2</c:v>
                </c:pt>
                <c:pt idx="23">
                  <c:v>4.7E-2</c:v>
                </c:pt>
                <c:pt idx="24">
                  <c:v>5.5E-2</c:v>
                </c:pt>
                <c:pt idx="25">
                  <c:v>6.4000000000000001E-2</c:v>
                </c:pt>
                <c:pt idx="26">
                  <c:v>9.2999999999999999E-2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056-4D6C-940D-59EFA70BC02D}"/>
            </c:ext>
          </c:extLst>
        </c:ser>
        <c:dLbls>
          <c:dLblPos val="inEnd"/>
          <c:showLegendKey val="0"/>
          <c:showVal val="1"/>
          <c:showCatName val="0"/>
          <c:showSerName val="0"/>
          <c:showPercent val="0"/>
          <c:showBubbleSize val="0"/>
        </c:dLbls>
        <c:gapWidth val="115"/>
        <c:overlap val="-20"/>
        <c:axId val="1098393776"/>
        <c:axId val="1098396272"/>
      </c:barChart>
      <c:catAx>
        <c:axId val="1098393776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ahoma" panose="020B0604030504040204" pitchFamily="34" charset="0"/>
                <a:ea typeface="+mn-ea"/>
                <a:cs typeface="+mn-cs"/>
              </a:defRPr>
            </a:pPr>
            <a:endParaRPr lang="ru-RU"/>
          </a:p>
        </c:txPr>
        <c:crossAx val="1098396272"/>
        <c:crosses val="autoZero"/>
        <c:auto val="1"/>
        <c:lblAlgn val="ctr"/>
        <c:lblOffset val="100"/>
        <c:tickLblSkip val="1"/>
        <c:noMultiLvlLbl val="0"/>
      </c:catAx>
      <c:valAx>
        <c:axId val="1098396272"/>
        <c:scaling>
          <c:orientation val="minMax"/>
        </c:scaling>
        <c:delete val="1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%" sourceLinked="1"/>
        <c:majorTickMark val="none"/>
        <c:minorTickMark val="none"/>
        <c:tickLblPos val="nextTo"/>
        <c:crossAx val="109839377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2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8598881885969124"/>
          <c:y val="4.1195005041730827E-2"/>
          <c:w val="0.78583431223609623"/>
          <c:h val="0.92606927128018757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satMod val="103000"/>
                    <a:lumMod val="102000"/>
                    <a:tint val="94000"/>
                  </a:schemeClr>
                </a:gs>
                <a:gs pos="50000">
                  <a:schemeClr val="accent1">
                    <a:satMod val="110000"/>
                    <a:lumMod val="100000"/>
                    <a:shade val="100000"/>
                  </a:schemeClr>
                </a:gs>
                <a:gs pos="100000">
                  <a:schemeClr val="accent1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2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>
                      <a:solidFill>
                        <a:schemeClr val="tx2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Лист1!$A$2:$A$50</c:f>
              <c:strCache>
                <c:ptCount val="48"/>
                <c:pt idx="0">
                  <c:v>Данилов О.</c:v>
                </c:pt>
                <c:pt idx="1">
                  <c:v>Ляшко В.</c:v>
                </c:pt>
                <c:pt idx="2">
                  <c:v>Шмигаль Д.</c:v>
                </c:pt>
                <c:pt idx="3">
                  <c:v>Степанов М.</c:v>
                </c:pt>
                <c:pt idx="4">
                  <c:v>Гетманцев Д.</c:v>
                </c:pt>
                <c:pt idx="5">
                  <c:v>Бойчук А.</c:v>
                </c:pt>
                <c:pt idx="6">
                  <c:v>Венедіктова І.</c:v>
                </c:pt>
                <c:pt idx="7">
                  <c:v>Порошенко П.</c:v>
                </c:pt>
                <c:pt idx="8">
                  <c:v>Дехтяренко А.</c:v>
                </c:pt>
                <c:pt idx="9">
                  <c:v>Железняк Я.</c:v>
                </c:pt>
                <c:pt idx="10">
                  <c:v>Бойко Ю.</c:v>
                </c:pt>
                <c:pt idx="11">
                  <c:v>Николенко О.</c:v>
                </c:pt>
                <c:pt idx="12">
                  <c:v>Зеленський В.</c:v>
                </c:pt>
                <c:pt idx="13">
                  <c:v>Гончаренко О.</c:v>
                </c:pt>
                <c:pt idx="14">
                  <c:v>Тимошенко Ю.</c:v>
                </c:pt>
                <c:pt idx="15">
                  <c:v>Кондратюк О.</c:v>
                </c:pt>
                <c:pt idx="16">
                  <c:v>Монастирський Д.</c:v>
                </c:pt>
                <c:pt idx="17">
                  <c:v>Корнієнко О.</c:v>
                </c:pt>
                <c:pt idx="18">
                  <c:v>Геращенко А.</c:v>
                </c:pt>
                <c:pt idx="19">
                  <c:v>Осадчук С.</c:v>
                </c:pt>
                <c:pt idx="20">
                  <c:v>Устинова О.</c:v>
                </c:pt>
                <c:pt idx="21">
                  <c:v>Кулеба Д.</c:v>
                </c:pt>
                <c:pt idx="22">
                  <c:v>Кулеба М. </c:v>
                </c:pt>
                <c:pt idx="23">
                  <c:v>Чернишов О.</c:v>
                </c:pt>
                <c:pt idx="24">
                  <c:v>Аваков А.</c:v>
                </c:pt>
                <c:pt idx="25">
                  <c:v>Іонова М.</c:v>
                </c:pt>
                <c:pt idx="26">
                  <c:v>Зоріна Я.</c:v>
                </c:pt>
                <c:pt idx="27">
                  <c:v>Марчук Є.</c:v>
                </c:pt>
                <c:pt idx="28">
                  <c:v>Разумков Д.</c:v>
                </c:pt>
                <c:pt idx="29">
                  <c:v>Кравчук Є.</c:v>
                </c:pt>
                <c:pt idx="30">
                  <c:v>Бужанський М.</c:v>
                </c:pt>
                <c:pt idx="31">
                  <c:v>Рабинович В.</c:v>
                </c:pt>
                <c:pt idx="32">
                  <c:v>Рудик К</c:v>
                </c:pt>
                <c:pt idx="33">
                  <c:v>Рахманін С.</c:v>
                </c:pt>
                <c:pt idx="34">
                  <c:v>Квітка М.</c:v>
                </c:pt>
                <c:pt idx="35">
                  <c:v>Марченко О.</c:v>
                </c:pt>
                <c:pt idx="36">
                  <c:v>Іванкевич В.</c:v>
                </c:pt>
                <c:pt idx="37">
                  <c:v>Кузьменко Ю.</c:v>
                </c:pt>
                <c:pt idx="38">
                  <c:v>Вітренко Ю</c:v>
                </c:pt>
                <c:pt idx="39">
                  <c:v>Рудикк С.</c:v>
                </c:pt>
                <c:pt idx="40">
                  <c:v>Жупанин А.</c:v>
                </c:pt>
                <c:pt idx="41">
                  <c:v>Федоров М.</c:v>
                </c:pt>
                <c:pt idx="42">
                  <c:v>Підласа Р.</c:v>
                </c:pt>
                <c:pt idx="43">
                  <c:v>Єрмак А.</c:v>
                </c:pt>
                <c:pt idx="44">
                  <c:v>Королевська Н.</c:v>
                </c:pt>
                <c:pt idx="45">
                  <c:v>Льовочкін С</c:v>
                </c:pt>
                <c:pt idx="46">
                  <c:v>Арестович О</c:v>
                </c:pt>
                <c:pt idx="47">
                  <c:v>Потураєв.М.</c:v>
                </c:pt>
              </c:strCache>
            </c:strRef>
          </c:cat>
          <c:val>
            <c:numRef>
              <c:f>Лист1!$B$2:$B$50</c:f>
              <c:numCache>
                <c:formatCode>General</c:formatCode>
                <c:ptCount val="49"/>
                <c:pt idx="0">
                  <c:v>338</c:v>
                </c:pt>
                <c:pt idx="1">
                  <c:v>202</c:v>
                </c:pt>
                <c:pt idx="2">
                  <c:v>178</c:v>
                </c:pt>
                <c:pt idx="3">
                  <c:v>173</c:v>
                </c:pt>
                <c:pt idx="4">
                  <c:v>161</c:v>
                </c:pt>
                <c:pt idx="5">
                  <c:v>156</c:v>
                </c:pt>
                <c:pt idx="6">
                  <c:v>135</c:v>
                </c:pt>
                <c:pt idx="7">
                  <c:v>127</c:v>
                </c:pt>
                <c:pt idx="8">
                  <c:v>118</c:v>
                </c:pt>
                <c:pt idx="9">
                  <c:v>107</c:v>
                </c:pt>
                <c:pt idx="10">
                  <c:v>104</c:v>
                </c:pt>
                <c:pt idx="11">
                  <c:v>93</c:v>
                </c:pt>
                <c:pt idx="12">
                  <c:v>91</c:v>
                </c:pt>
                <c:pt idx="13">
                  <c:v>90</c:v>
                </c:pt>
                <c:pt idx="14">
                  <c:v>86</c:v>
                </c:pt>
                <c:pt idx="15">
                  <c:v>86</c:v>
                </c:pt>
                <c:pt idx="16">
                  <c:v>78</c:v>
                </c:pt>
                <c:pt idx="17">
                  <c:v>74</c:v>
                </c:pt>
                <c:pt idx="18">
                  <c:v>71</c:v>
                </c:pt>
                <c:pt idx="19">
                  <c:v>69</c:v>
                </c:pt>
                <c:pt idx="20">
                  <c:v>62</c:v>
                </c:pt>
                <c:pt idx="21">
                  <c:v>59</c:v>
                </c:pt>
                <c:pt idx="22">
                  <c:v>57</c:v>
                </c:pt>
                <c:pt idx="23">
                  <c:v>56</c:v>
                </c:pt>
                <c:pt idx="24">
                  <c:v>53</c:v>
                </c:pt>
                <c:pt idx="25">
                  <c:v>51</c:v>
                </c:pt>
                <c:pt idx="26">
                  <c:v>51</c:v>
                </c:pt>
                <c:pt idx="27">
                  <c:v>45</c:v>
                </c:pt>
                <c:pt idx="28">
                  <c:v>45</c:v>
                </c:pt>
                <c:pt idx="29">
                  <c:v>44</c:v>
                </c:pt>
                <c:pt idx="30">
                  <c:v>40</c:v>
                </c:pt>
                <c:pt idx="31">
                  <c:v>37</c:v>
                </c:pt>
                <c:pt idx="32">
                  <c:v>37</c:v>
                </c:pt>
                <c:pt idx="33">
                  <c:v>36</c:v>
                </c:pt>
                <c:pt idx="34">
                  <c:v>35</c:v>
                </c:pt>
                <c:pt idx="35">
                  <c:v>34</c:v>
                </c:pt>
                <c:pt idx="36">
                  <c:v>33</c:v>
                </c:pt>
                <c:pt idx="37">
                  <c:v>33</c:v>
                </c:pt>
                <c:pt idx="38">
                  <c:v>33</c:v>
                </c:pt>
                <c:pt idx="39">
                  <c:v>33</c:v>
                </c:pt>
                <c:pt idx="40">
                  <c:v>32</c:v>
                </c:pt>
                <c:pt idx="41">
                  <c:v>31</c:v>
                </c:pt>
                <c:pt idx="42">
                  <c:v>31</c:v>
                </c:pt>
                <c:pt idx="43">
                  <c:v>30</c:v>
                </c:pt>
                <c:pt idx="44">
                  <c:v>30</c:v>
                </c:pt>
                <c:pt idx="45">
                  <c:v>30</c:v>
                </c:pt>
                <c:pt idx="46">
                  <c:v>29</c:v>
                </c:pt>
                <c:pt idx="47">
                  <c:v>28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ED3-4A2E-AF6C-FD01B1D80E54}"/>
            </c:ext>
          </c:extLst>
        </c:ser>
        <c:dLbls>
          <c:dLblPos val="inEnd"/>
          <c:showLegendKey val="0"/>
          <c:showVal val="1"/>
          <c:showCatName val="0"/>
          <c:showSerName val="0"/>
          <c:showPercent val="0"/>
          <c:showBubbleSize val="0"/>
        </c:dLbls>
        <c:gapWidth val="100"/>
        <c:axId val="2136995872"/>
        <c:axId val="2136978816"/>
      </c:barChart>
      <c:catAx>
        <c:axId val="2136995872"/>
        <c:scaling>
          <c:orientation val="minMax"/>
        </c:scaling>
        <c:delete val="0"/>
        <c:axPos val="l"/>
        <c:numFmt formatCode="General" sourceLinked="0"/>
        <c:majorTickMark val="none"/>
        <c:minorTickMark val="none"/>
        <c:tickLblPos val="nextTo"/>
        <c:spPr>
          <a:noFill/>
          <a:ln w="9525" cap="flat" cmpd="sng" algn="ctr">
            <a:solidFill>
              <a:schemeClr val="tx2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2136978816"/>
        <c:crosses val="autoZero"/>
        <c:auto val="1"/>
        <c:lblAlgn val="ctr"/>
        <c:lblOffset val="100"/>
        <c:tickLblSkip val="1"/>
        <c:noMultiLvlLbl val="0"/>
      </c:catAx>
      <c:valAx>
        <c:axId val="2136978816"/>
        <c:scaling>
          <c:orientation val="minMax"/>
          <c:max val="350"/>
        </c:scaling>
        <c:delete val="1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  <a:alpha val="21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crossAx val="2136995872"/>
        <c:crosses val="autoZero"/>
        <c:crossBetween val="midCat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2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1" i="0" u="none" strike="noStrike" kern="1200" cap="all" spc="0" normalizeH="0" baseline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pPr>
            <a:r>
              <a:rPr lang="ru-RU" sz="1400" b="1" u="none" spc="0" dirty="0" err="1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Розподіл</a:t>
            </a:r>
            <a:r>
              <a:rPr lang="ru-RU" sz="1400" b="1" u="none" spc="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sz="1400" b="1" u="none" spc="0" dirty="0" err="1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уваги</a:t>
            </a:r>
            <a:r>
              <a:rPr lang="ru-RU" sz="1400" b="1" u="none" spc="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до </a:t>
            </a:r>
            <a:r>
              <a:rPr lang="ru-RU" sz="1400" b="1" u="none" spc="0" dirty="0" err="1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політиків</a:t>
            </a:r>
            <a:endParaRPr lang="ru-RU" sz="1400" b="1" u="none" spc="0" dirty="0">
              <a:solidFill>
                <a:srgbClr val="00206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c:rich>
      </c:tx>
      <c:layout>
        <c:manualLayout>
          <c:xMode val="edge"/>
          <c:yMode val="edge"/>
          <c:x val="0.28716178142624926"/>
          <c:y val="0.1421361702336427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cap="all" spc="0" normalizeH="0" baseline="0">
              <a:solidFill>
                <a:srgbClr val="00206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defRPr>
          </a:pPr>
          <a:endParaRPr lang="ru-RU"/>
        </a:p>
      </c:txPr>
    </c:title>
    <c:autoTitleDeleted val="0"/>
    <c:plotArea>
      <c:layout>
        <c:manualLayout>
          <c:layoutTarget val="inner"/>
          <c:xMode val="edge"/>
          <c:yMode val="edge"/>
          <c:x val="0.20476555980555605"/>
          <c:y val="0.2382802659905385"/>
          <c:w val="0.62518260083297961"/>
          <c:h val="0.52174405288563053"/>
        </c:manualLayout>
      </c:layout>
      <c:barChart>
        <c:barDir val="col"/>
        <c:grouping val="percent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монобільшість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Лист1!$A$2:$A$10</c:f>
              <c:strCache>
                <c:ptCount val="9"/>
                <c:pt idx="0">
                  <c:v>UA:Перший</c:v>
                </c:pt>
                <c:pt idx="1">
                  <c:v>1+1</c:v>
                </c:pt>
                <c:pt idx="2">
                  <c:v>Інтер</c:v>
                </c:pt>
                <c:pt idx="3">
                  <c:v>ICTV</c:v>
                </c:pt>
                <c:pt idx="4">
                  <c:v>СТБ</c:v>
                </c:pt>
                <c:pt idx="5">
                  <c:v>Україна</c:v>
                </c:pt>
                <c:pt idx="6">
                  <c:v>5-й канал</c:v>
                </c:pt>
                <c:pt idx="8">
                  <c:v>в цілому</c:v>
                </c:pt>
              </c:strCache>
            </c:strRef>
          </c:cat>
          <c:val>
            <c:numRef>
              <c:f>Лист1!$B$2:$B$10</c:f>
              <c:numCache>
                <c:formatCode>0%</c:formatCode>
                <c:ptCount val="9"/>
                <c:pt idx="0">
                  <c:v>0.34</c:v>
                </c:pt>
                <c:pt idx="1">
                  <c:v>0.57999999999999996</c:v>
                </c:pt>
                <c:pt idx="2">
                  <c:v>0.47</c:v>
                </c:pt>
                <c:pt idx="3">
                  <c:v>0.49</c:v>
                </c:pt>
                <c:pt idx="4">
                  <c:v>0.46</c:v>
                </c:pt>
                <c:pt idx="5">
                  <c:v>0.46</c:v>
                </c:pt>
                <c:pt idx="6">
                  <c:v>0.43</c:v>
                </c:pt>
                <c:pt idx="8">
                  <c:v>0.46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A3E-4D57-8B24-B9F0AF60BEA6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демократична опозиція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Лист1!$A$2:$A$10</c:f>
              <c:strCache>
                <c:ptCount val="9"/>
                <c:pt idx="0">
                  <c:v>UA:Перший</c:v>
                </c:pt>
                <c:pt idx="1">
                  <c:v>1+1</c:v>
                </c:pt>
                <c:pt idx="2">
                  <c:v>Інтер</c:v>
                </c:pt>
                <c:pt idx="3">
                  <c:v>ICTV</c:v>
                </c:pt>
                <c:pt idx="4">
                  <c:v>СТБ</c:v>
                </c:pt>
                <c:pt idx="5">
                  <c:v>Україна</c:v>
                </c:pt>
                <c:pt idx="6">
                  <c:v>5-й канал</c:v>
                </c:pt>
                <c:pt idx="8">
                  <c:v>в цілому</c:v>
                </c:pt>
              </c:strCache>
            </c:strRef>
          </c:cat>
          <c:val>
            <c:numRef>
              <c:f>Лист1!$C$2:$C$10</c:f>
              <c:numCache>
                <c:formatCode>General</c:formatCode>
                <c:ptCount val="9"/>
                <c:pt idx="0" formatCode="0%">
                  <c:v>0.19</c:v>
                </c:pt>
                <c:pt idx="2" formatCode="0%">
                  <c:v>0.19</c:v>
                </c:pt>
                <c:pt idx="3" formatCode="0%">
                  <c:v>0.21</c:v>
                </c:pt>
                <c:pt idx="4" formatCode="0%">
                  <c:v>0.2</c:v>
                </c:pt>
                <c:pt idx="5" formatCode="0%">
                  <c:v>0.12</c:v>
                </c:pt>
                <c:pt idx="6" formatCode="0%">
                  <c:v>0.14000000000000001</c:v>
                </c:pt>
                <c:pt idx="8" formatCode="0%">
                  <c:v>0.15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CA3E-4D57-8B24-B9F0AF60BEA6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опозиція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Лист1!$A$2:$A$10</c:f>
              <c:strCache>
                <c:ptCount val="9"/>
                <c:pt idx="0">
                  <c:v>UA:Перший</c:v>
                </c:pt>
                <c:pt idx="1">
                  <c:v>1+1</c:v>
                </c:pt>
                <c:pt idx="2">
                  <c:v>Інтер</c:v>
                </c:pt>
                <c:pt idx="3">
                  <c:v>ICTV</c:v>
                </c:pt>
                <c:pt idx="4">
                  <c:v>СТБ</c:v>
                </c:pt>
                <c:pt idx="5">
                  <c:v>Україна</c:v>
                </c:pt>
                <c:pt idx="6">
                  <c:v>5-й канал</c:v>
                </c:pt>
                <c:pt idx="8">
                  <c:v>в цілому</c:v>
                </c:pt>
              </c:strCache>
            </c:strRef>
          </c:cat>
          <c:val>
            <c:numRef>
              <c:f>Лист1!$D$2:$D$10</c:f>
              <c:numCache>
                <c:formatCode>0%</c:formatCode>
                <c:ptCount val="9"/>
                <c:pt idx="0">
                  <c:v>0.08</c:v>
                </c:pt>
                <c:pt idx="1">
                  <c:v>7.0000000000000007E-2</c:v>
                </c:pt>
                <c:pt idx="2">
                  <c:v>0.1</c:v>
                </c:pt>
                <c:pt idx="3">
                  <c:v>0.03</c:v>
                </c:pt>
                <c:pt idx="4">
                  <c:v>0.02</c:v>
                </c:pt>
                <c:pt idx="5">
                  <c:v>0.04</c:v>
                </c:pt>
                <c:pt idx="6">
                  <c:v>0.12</c:v>
                </c:pt>
                <c:pt idx="8">
                  <c:v>7.0000000000000007E-2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CA3E-4D57-8B24-B9F0AF60BEA6}"/>
            </c:ext>
          </c:extLst>
        </c:ser>
        <c:ser>
          <c:idx val="3"/>
          <c:order val="3"/>
          <c:tx>
            <c:strRef>
              <c:f>Лист1!$E$1</c:f>
              <c:strCache>
                <c:ptCount val="1"/>
                <c:pt idx="0">
                  <c:v>за ситуацією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Лист1!$A$2:$A$10</c:f>
              <c:strCache>
                <c:ptCount val="9"/>
                <c:pt idx="0">
                  <c:v>UA:Перший</c:v>
                </c:pt>
                <c:pt idx="1">
                  <c:v>1+1</c:v>
                </c:pt>
                <c:pt idx="2">
                  <c:v>Інтер</c:v>
                </c:pt>
                <c:pt idx="3">
                  <c:v>ICTV</c:v>
                </c:pt>
                <c:pt idx="4">
                  <c:v>СТБ</c:v>
                </c:pt>
                <c:pt idx="5">
                  <c:v>Україна</c:v>
                </c:pt>
                <c:pt idx="6">
                  <c:v>5-й канал</c:v>
                </c:pt>
                <c:pt idx="8">
                  <c:v>в цілому</c:v>
                </c:pt>
              </c:strCache>
            </c:strRef>
          </c:cat>
          <c:val>
            <c:numRef>
              <c:f>Лист1!$E$2:$E$10</c:f>
              <c:numCache>
                <c:formatCode>0%</c:formatCode>
                <c:ptCount val="9"/>
                <c:pt idx="0">
                  <c:v>0.02</c:v>
                </c:pt>
                <c:pt idx="1">
                  <c:v>0.02</c:v>
                </c:pt>
                <c:pt idx="3">
                  <c:v>0.02</c:v>
                </c:pt>
                <c:pt idx="4">
                  <c:v>0.02</c:v>
                </c:pt>
                <c:pt idx="5">
                  <c:v>0.01</c:v>
                </c:pt>
                <c:pt idx="8">
                  <c:v>0.01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CA3E-4D57-8B24-B9F0AF60BEA6}"/>
            </c:ext>
          </c:extLst>
        </c:ser>
        <c:ser>
          <c:idx val="4"/>
          <c:order val="4"/>
          <c:tx>
            <c:strRef>
              <c:f>Лист1!$F$1</c:f>
              <c:strCache>
                <c:ptCount val="1"/>
                <c:pt idx="0">
                  <c:v>інші</c:v>
                </c:pt>
              </c:strCache>
            </c:strRef>
          </c:tx>
          <c:spPr>
            <a:solidFill>
              <a:schemeClr val="accent3">
                <a:lumMod val="60000"/>
              </a:schemeClr>
            </a:solidFill>
            <a:ln>
              <a:noFill/>
            </a:ln>
            <a:effectLst/>
          </c:spPr>
          <c:invertIfNegative val="0"/>
          <c:dLbls>
            <c:numFmt formatCode="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Лист1!$A$2:$A$10</c:f>
              <c:strCache>
                <c:ptCount val="9"/>
                <c:pt idx="0">
                  <c:v>UA:Перший</c:v>
                </c:pt>
                <c:pt idx="1">
                  <c:v>1+1</c:v>
                </c:pt>
                <c:pt idx="2">
                  <c:v>Інтер</c:v>
                </c:pt>
                <c:pt idx="3">
                  <c:v>ICTV</c:v>
                </c:pt>
                <c:pt idx="4">
                  <c:v>СТБ</c:v>
                </c:pt>
                <c:pt idx="5">
                  <c:v>Україна</c:v>
                </c:pt>
                <c:pt idx="6">
                  <c:v>5-й канал</c:v>
                </c:pt>
                <c:pt idx="8">
                  <c:v>в цілому</c:v>
                </c:pt>
              </c:strCache>
            </c:strRef>
          </c:cat>
          <c:val>
            <c:numRef>
              <c:f>Лист1!$F$2:$F$10</c:f>
              <c:numCache>
                <c:formatCode>0%</c:formatCode>
                <c:ptCount val="9"/>
                <c:pt idx="0">
                  <c:v>0.37</c:v>
                </c:pt>
                <c:pt idx="1">
                  <c:v>0.33</c:v>
                </c:pt>
                <c:pt idx="2">
                  <c:v>0.24</c:v>
                </c:pt>
                <c:pt idx="3">
                  <c:v>0.25</c:v>
                </c:pt>
                <c:pt idx="4">
                  <c:v>0.3</c:v>
                </c:pt>
                <c:pt idx="5">
                  <c:v>0.37</c:v>
                </c:pt>
                <c:pt idx="6">
                  <c:v>0.31</c:v>
                </c:pt>
                <c:pt idx="8">
                  <c:v>0.31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CA3E-4D57-8B24-B9F0AF60BEA6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79"/>
        <c:overlap val="100"/>
        <c:axId val="467244592"/>
        <c:axId val="467231696"/>
      </c:barChart>
      <c:catAx>
        <c:axId val="467244592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0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5400000" spcFirstLastPara="1" vertOverflow="ellipsis" wrap="square" anchor="ctr" anchorCtr="1"/>
          <a:lstStyle/>
          <a:p>
            <a:pPr>
              <a:defRPr sz="1000" b="0" i="0" u="none" strike="noStrike" kern="1200" cap="all" spc="12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Tahoma" panose="020B0604030504040204" pitchFamily="34" charset="0"/>
                <a:ea typeface="+mn-ea"/>
                <a:cs typeface="+mn-cs"/>
              </a:defRPr>
            </a:pPr>
            <a:endParaRPr lang="ru-RU"/>
          </a:p>
        </c:txPr>
        <c:crossAx val="467231696"/>
        <c:crosses val="autoZero"/>
        <c:auto val="1"/>
        <c:lblAlgn val="ctr"/>
        <c:lblOffset val="100"/>
        <c:noMultiLvlLbl val="0"/>
      </c:catAx>
      <c:valAx>
        <c:axId val="467231696"/>
        <c:scaling>
          <c:orientation val="minMax"/>
        </c:scaling>
        <c:delete val="1"/>
        <c:axPos val="l"/>
        <c:numFmt formatCode="0%" sourceLinked="1"/>
        <c:majorTickMark val="none"/>
        <c:minorTickMark val="none"/>
        <c:tickLblPos val="nextTo"/>
        <c:crossAx val="4672445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"/>
          <c:y val="0.34946025039309669"/>
          <c:w val="0.19374348234983013"/>
          <c:h val="0.36057375791736229"/>
        </c:manualLayout>
      </c:layout>
      <c:overlay val="1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defRPr>
          </a:pPr>
          <a:endParaRPr lang="ru-RU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3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1" i="0" u="none" strike="noStrike" kern="1200" cap="all" spc="0" normalizeH="0" baseline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pPr>
            <a:r>
              <a:rPr lang="ru-RU" sz="1400" b="1" u="none" spc="0" dirty="0" err="1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Розподіл</a:t>
            </a:r>
            <a:r>
              <a:rPr lang="ru-RU" sz="1400" b="1" u="none" spc="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sz="1400" b="1" u="none" spc="0" dirty="0" err="1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синхрону</a:t>
            </a:r>
            <a:r>
              <a:rPr lang="ru-RU" sz="1400" b="1" u="none" spc="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sz="1400" b="1" u="none" spc="0" dirty="0" err="1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політиків</a:t>
            </a:r>
            <a:endParaRPr lang="ru-RU" sz="1400" b="1" u="none" spc="0" dirty="0">
              <a:solidFill>
                <a:srgbClr val="00206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c:rich>
      </c:tx>
      <c:layout>
        <c:manualLayout>
          <c:xMode val="edge"/>
          <c:yMode val="edge"/>
          <c:x val="0.13716047728105249"/>
          <c:y val="0.13255051761580666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cap="all" spc="0" normalizeH="0" baseline="0">
              <a:solidFill>
                <a:srgbClr val="00206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defRPr>
          </a:pPr>
          <a:endParaRPr lang="ru-RU"/>
        </a:p>
      </c:txPr>
    </c:title>
    <c:autoTitleDeleted val="0"/>
    <c:plotArea>
      <c:layout>
        <c:manualLayout>
          <c:layoutTarget val="inner"/>
          <c:xMode val="edge"/>
          <c:yMode val="edge"/>
          <c:x val="0.12351485339357443"/>
          <c:y val="0.22390178706378444"/>
          <c:w val="0.59184897768960265"/>
          <c:h val="0.52174405288563053"/>
        </c:manualLayout>
      </c:layout>
      <c:barChart>
        <c:barDir val="col"/>
        <c:grouping val="percent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монобільшість</c:v>
                </c:pt>
              </c:strCache>
            </c:strRef>
          </c:tx>
          <c:spPr>
            <a:solidFill>
              <a:schemeClr val="accent1">
                <a:shade val="53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Лист1!$A$2:$A$10</c:f>
              <c:strCache>
                <c:ptCount val="9"/>
                <c:pt idx="0">
                  <c:v>UA:Перший</c:v>
                </c:pt>
                <c:pt idx="1">
                  <c:v>1+1</c:v>
                </c:pt>
                <c:pt idx="2">
                  <c:v>Інтер</c:v>
                </c:pt>
                <c:pt idx="3">
                  <c:v>ICTV</c:v>
                </c:pt>
                <c:pt idx="4">
                  <c:v>СТБ</c:v>
                </c:pt>
                <c:pt idx="5">
                  <c:v>Україна</c:v>
                </c:pt>
                <c:pt idx="6">
                  <c:v>5-й канал</c:v>
                </c:pt>
                <c:pt idx="8">
                  <c:v>в цілому</c:v>
                </c:pt>
              </c:strCache>
            </c:strRef>
          </c:cat>
          <c:val>
            <c:numRef>
              <c:f>Лист1!$B$2:$B$10</c:f>
              <c:numCache>
                <c:formatCode>0%</c:formatCode>
                <c:ptCount val="9"/>
                <c:pt idx="0">
                  <c:v>0.41</c:v>
                </c:pt>
                <c:pt idx="1">
                  <c:v>0.46</c:v>
                </c:pt>
                <c:pt idx="2">
                  <c:v>0.4</c:v>
                </c:pt>
                <c:pt idx="3">
                  <c:v>0.62</c:v>
                </c:pt>
                <c:pt idx="4">
                  <c:v>0.34</c:v>
                </c:pt>
                <c:pt idx="5">
                  <c:v>0.55000000000000004</c:v>
                </c:pt>
                <c:pt idx="6">
                  <c:v>0.36</c:v>
                </c:pt>
                <c:pt idx="8">
                  <c:v>0.45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A3E-4D57-8B24-B9F0AF60BEA6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демократична опозиція</c:v>
                </c:pt>
              </c:strCache>
            </c:strRef>
          </c:tx>
          <c:spPr>
            <a:solidFill>
              <a:schemeClr val="accent1">
                <a:shade val="76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Лист1!$A$2:$A$10</c:f>
              <c:strCache>
                <c:ptCount val="9"/>
                <c:pt idx="0">
                  <c:v>UA:Перший</c:v>
                </c:pt>
                <c:pt idx="1">
                  <c:v>1+1</c:v>
                </c:pt>
                <c:pt idx="2">
                  <c:v>Інтер</c:v>
                </c:pt>
                <c:pt idx="3">
                  <c:v>ICTV</c:v>
                </c:pt>
                <c:pt idx="4">
                  <c:v>СТБ</c:v>
                </c:pt>
                <c:pt idx="5">
                  <c:v>Україна</c:v>
                </c:pt>
                <c:pt idx="6">
                  <c:v>5-й канал</c:v>
                </c:pt>
                <c:pt idx="8">
                  <c:v>в цілому</c:v>
                </c:pt>
              </c:strCache>
            </c:strRef>
          </c:cat>
          <c:val>
            <c:numRef>
              <c:f>Лист1!$C$2:$C$10</c:f>
              <c:numCache>
                <c:formatCode>General</c:formatCode>
                <c:ptCount val="9"/>
                <c:pt idx="0" formatCode="0%">
                  <c:v>0.15</c:v>
                </c:pt>
                <c:pt idx="2" formatCode="0%">
                  <c:v>0.2</c:v>
                </c:pt>
                <c:pt idx="3" formatCode="0%">
                  <c:v>0.22</c:v>
                </c:pt>
                <c:pt idx="4" formatCode="0%">
                  <c:v>0.31</c:v>
                </c:pt>
                <c:pt idx="5" formatCode="0%">
                  <c:v>0.17</c:v>
                </c:pt>
                <c:pt idx="6" formatCode="0%">
                  <c:v>0.15</c:v>
                </c:pt>
                <c:pt idx="8" formatCode="0%">
                  <c:v>0.18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CA3E-4D57-8B24-B9F0AF60BEA6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опозиція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Лист1!$A$2:$A$10</c:f>
              <c:strCache>
                <c:ptCount val="9"/>
                <c:pt idx="0">
                  <c:v>UA:Перший</c:v>
                </c:pt>
                <c:pt idx="1">
                  <c:v>1+1</c:v>
                </c:pt>
                <c:pt idx="2">
                  <c:v>Інтер</c:v>
                </c:pt>
                <c:pt idx="3">
                  <c:v>ICTV</c:v>
                </c:pt>
                <c:pt idx="4">
                  <c:v>СТБ</c:v>
                </c:pt>
                <c:pt idx="5">
                  <c:v>Україна</c:v>
                </c:pt>
                <c:pt idx="6">
                  <c:v>5-й канал</c:v>
                </c:pt>
                <c:pt idx="8">
                  <c:v>в цілому</c:v>
                </c:pt>
              </c:strCache>
            </c:strRef>
          </c:cat>
          <c:val>
            <c:numRef>
              <c:f>Лист1!$D$2:$D$10</c:f>
              <c:numCache>
                <c:formatCode>General</c:formatCode>
                <c:ptCount val="9"/>
                <c:pt idx="0" formatCode="0%">
                  <c:v>0.03</c:v>
                </c:pt>
                <c:pt idx="2" formatCode="0%">
                  <c:v>0.19</c:v>
                </c:pt>
                <c:pt idx="8" formatCode="0%">
                  <c:v>0.05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CA3E-4D57-8B24-B9F0AF60BEA6}"/>
            </c:ext>
          </c:extLst>
        </c:ser>
        <c:ser>
          <c:idx val="3"/>
          <c:order val="3"/>
          <c:tx>
            <c:strRef>
              <c:f>Лист1!$E$1</c:f>
              <c:strCache>
                <c:ptCount val="1"/>
                <c:pt idx="0">
                  <c:v>за ситуацією</c:v>
                </c:pt>
              </c:strCache>
            </c:strRef>
          </c:tx>
          <c:spPr>
            <a:solidFill>
              <a:schemeClr val="accent1">
                <a:tint val="77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Лист1!$A$2:$A$10</c:f>
              <c:strCache>
                <c:ptCount val="9"/>
                <c:pt idx="0">
                  <c:v>UA:Перший</c:v>
                </c:pt>
                <c:pt idx="1">
                  <c:v>1+1</c:v>
                </c:pt>
                <c:pt idx="2">
                  <c:v>Інтер</c:v>
                </c:pt>
                <c:pt idx="3">
                  <c:v>ICTV</c:v>
                </c:pt>
                <c:pt idx="4">
                  <c:v>СТБ</c:v>
                </c:pt>
                <c:pt idx="5">
                  <c:v>Україна</c:v>
                </c:pt>
                <c:pt idx="6">
                  <c:v>5-й канал</c:v>
                </c:pt>
                <c:pt idx="8">
                  <c:v>в цілому</c:v>
                </c:pt>
              </c:strCache>
            </c:strRef>
          </c:cat>
          <c:val>
            <c:numRef>
              <c:f>Лист1!$E$2:$E$10</c:f>
              <c:numCache>
                <c:formatCode>General</c:formatCode>
                <c:ptCount val="9"/>
                <c:pt idx="0" formatCode="0%">
                  <c:v>0.04</c:v>
                </c:pt>
                <c:pt idx="5" formatCode="0%">
                  <c:v>0.02</c:v>
                </c:pt>
                <c:pt idx="8" formatCode="0%">
                  <c:v>0.01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CA3E-4D57-8B24-B9F0AF60BEA6}"/>
            </c:ext>
          </c:extLst>
        </c:ser>
        <c:ser>
          <c:idx val="4"/>
          <c:order val="4"/>
          <c:tx>
            <c:strRef>
              <c:f>Лист1!$F$1</c:f>
              <c:strCache>
                <c:ptCount val="1"/>
                <c:pt idx="0">
                  <c:v>інші</c:v>
                </c:pt>
              </c:strCache>
            </c:strRef>
          </c:tx>
          <c:spPr>
            <a:solidFill>
              <a:schemeClr val="accent1">
                <a:tint val="54000"/>
              </a:schemeClr>
            </a:solidFill>
            <a:ln>
              <a:noFill/>
            </a:ln>
            <a:effectLst/>
          </c:spPr>
          <c:invertIfNegative val="0"/>
          <c:dLbls>
            <c:numFmt formatCode="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Лист1!$A$2:$A$10</c:f>
              <c:strCache>
                <c:ptCount val="9"/>
                <c:pt idx="0">
                  <c:v>UA:Перший</c:v>
                </c:pt>
                <c:pt idx="1">
                  <c:v>1+1</c:v>
                </c:pt>
                <c:pt idx="2">
                  <c:v>Інтер</c:v>
                </c:pt>
                <c:pt idx="3">
                  <c:v>ICTV</c:v>
                </c:pt>
                <c:pt idx="4">
                  <c:v>СТБ</c:v>
                </c:pt>
                <c:pt idx="5">
                  <c:v>Україна</c:v>
                </c:pt>
                <c:pt idx="6">
                  <c:v>5-й канал</c:v>
                </c:pt>
                <c:pt idx="8">
                  <c:v>в цілому</c:v>
                </c:pt>
              </c:strCache>
            </c:strRef>
          </c:cat>
          <c:val>
            <c:numRef>
              <c:f>Лист1!$F$2:$F$10</c:f>
              <c:numCache>
                <c:formatCode>0%</c:formatCode>
                <c:ptCount val="9"/>
                <c:pt idx="0">
                  <c:v>0.37</c:v>
                </c:pt>
                <c:pt idx="1">
                  <c:v>0.54</c:v>
                </c:pt>
                <c:pt idx="2">
                  <c:v>0.21</c:v>
                </c:pt>
                <c:pt idx="3">
                  <c:v>0.16</c:v>
                </c:pt>
                <c:pt idx="4">
                  <c:v>0.35</c:v>
                </c:pt>
                <c:pt idx="5">
                  <c:v>0.26</c:v>
                </c:pt>
                <c:pt idx="6">
                  <c:v>0.49</c:v>
                </c:pt>
                <c:pt idx="8">
                  <c:v>0.31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CA3E-4D57-8B24-B9F0AF60BEA6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79"/>
        <c:overlap val="100"/>
        <c:axId val="467244592"/>
        <c:axId val="467231696"/>
      </c:barChart>
      <c:catAx>
        <c:axId val="467244592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0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5400000" spcFirstLastPara="1" vertOverflow="ellipsis" wrap="square" anchor="ctr" anchorCtr="1"/>
          <a:lstStyle/>
          <a:p>
            <a:pPr>
              <a:defRPr sz="1000" b="0" i="0" u="none" strike="noStrike" kern="1200" cap="all" spc="12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Tahoma" panose="020B0604030504040204" pitchFamily="34" charset="0"/>
                <a:ea typeface="+mn-ea"/>
                <a:cs typeface="+mn-cs"/>
              </a:defRPr>
            </a:pPr>
            <a:endParaRPr lang="ru-RU"/>
          </a:p>
        </c:txPr>
        <c:crossAx val="467231696"/>
        <c:crosses val="autoZero"/>
        <c:auto val="1"/>
        <c:lblAlgn val="ctr"/>
        <c:lblOffset val="100"/>
        <c:noMultiLvlLbl val="0"/>
      </c:catAx>
      <c:valAx>
        <c:axId val="467231696"/>
        <c:scaling>
          <c:orientation val="minMax"/>
        </c:scaling>
        <c:delete val="1"/>
        <c:axPos val="l"/>
        <c:numFmt formatCode="0%" sourceLinked="1"/>
        <c:majorTickMark val="none"/>
        <c:minorTickMark val="none"/>
        <c:tickLblPos val="nextTo"/>
        <c:crossAx val="4672445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73958927136341568"/>
          <c:y val="0.34946025039309669"/>
          <c:w val="0.20669503852313675"/>
          <c:h val="0.35817734476290325"/>
        </c:manualLayout>
      </c:layout>
      <c:overlay val="1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defRPr>
          </a:pPr>
          <a:endParaRPr lang="ru-RU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1">
  <a:schemeClr val="accent1"/>
  <a:schemeClr val="accent3"/>
  <a:schemeClr val="accent5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withinLinear" id="14">
  <a:schemeClr val="accent1"/>
</cs:colorStyle>
</file>

<file path=ppt/charts/colors3.xml><?xml version="1.0" encoding="utf-8"?>
<cs:colorStyle xmlns:cs="http://schemas.microsoft.com/office/drawing/2012/chartStyle" xmlns:a="http://schemas.openxmlformats.org/drawingml/2006/main" meth="withinLinear" id="14">
  <a:schemeClr val="accent1"/>
</cs:colorStyle>
</file>

<file path=ppt/charts/colors4.xml><?xml version="1.0" encoding="utf-8"?>
<cs:colorStyle xmlns:cs="http://schemas.microsoft.com/office/drawing/2012/chartStyle" xmlns:a="http://schemas.openxmlformats.org/drawingml/2006/main" meth="withinLinearReversed" id="21">
  <a:schemeClr val="accent1"/>
</cs:colorStyle>
</file>

<file path=ppt/charts/colors5.xml><?xml version="1.0" encoding="utf-8"?>
<cs:colorStyle xmlns:cs="http://schemas.microsoft.com/office/drawing/2012/chartStyle" xmlns:a="http://schemas.openxmlformats.org/drawingml/2006/main" meth="withinLinear" id="14">
  <a:schemeClr val="accent1"/>
</cs:colorStyle>
</file>

<file path=ppt/charts/colors6.xml><?xml version="1.0" encoding="utf-8"?>
<cs:colorStyle xmlns:cs="http://schemas.microsoft.com/office/drawing/2012/chartStyle" xmlns:a="http://schemas.openxmlformats.org/drawingml/2006/main" meth="cycle" id="11">
  <a:schemeClr val="accent1"/>
  <a:schemeClr val="accent3"/>
  <a:schemeClr val="accent5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1">
  <a:schemeClr val="accent1"/>
  <a:schemeClr val="accent3"/>
  <a:schemeClr val="accent5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1">
  <a:schemeClr val="accent1"/>
  <a:schemeClr val="accent3"/>
  <a:schemeClr val="accent5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1">
  <a:schemeClr val="accent1"/>
  <a:schemeClr val="accent3"/>
  <a:schemeClr val="accent5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1">
  <a:schemeClr val="accent1"/>
  <a:schemeClr val="accent3"/>
  <a:schemeClr val="accent5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1">
  <a:schemeClr val="accent1"/>
  <a:schemeClr val="accent3"/>
  <a:schemeClr val="accent5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1">
  <a:schemeClr val="accent1"/>
  <a:schemeClr val="accent3"/>
  <a:schemeClr val="accent5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1">
  <a:schemeClr val="accent1"/>
  <a:schemeClr val="accent3"/>
  <a:schemeClr val="accent5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4.xml><?xml version="1.0" encoding="utf-8"?>
<cs:colorStyle xmlns:cs="http://schemas.microsoft.com/office/drawing/2012/chartStyle" xmlns:a="http://schemas.openxmlformats.org/drawingml/2006/main" meth="cycle" id="11">
  <a:schemeClr val="accent1"/>
  <a:schemeClr val="accent3"/>
  <a:schemeClr val="accent5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5.xml><?xml version="1.0" encoding="utf-8"?>
<cs:colorStyle xmlns:cs="http://schemas.microsoft.com/office/drawing/2012/chartStyle" xmlns:a="http://schemas.openxmlformats.org/drawingml/2006/main" meth="cycle" id="11">
  <a:schemeClr val="accent1"/>
  <a:schemeClr val="accent3"/>
  <a:schemeClr val="accent5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6.xml><?xml version="1.0" encoding="utf-8"?>
<cs:colorStyle xmlns:cs="http://schemas.microsoft.com/office/drawing/2012/chartStyle" xmlns:a="http://schemas.openxmlformats.org/drawingml/2006/main" meth="cycle" id="11">
  <a:schemeClr val="accent1"/>
  <a:schemeClr val="accent3"/>
  <a:schemeClr val="accent5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7.xml><?xml version="1.0" encoding="utf-8"?>
<cs:colorStyle xmlns:cs="http://schemas.microsoft.com/office/drawing/2012/chartStyle" xmlns:a="http://schemas.openxmlformats.org/drawingml/2006/main" meth="cycle" id="11">
  <a:schemeClr val="accent1"/>
  <a:schemeClr val="accent3"/>
  <a:schemeClr val="accent5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8.xml><?xml version="1.0" encoding="utf-8"?>
<cs:colorStyle xmlns:cs="http://schemas.microsoft.com/office/drawing/2012/chartStyle" xmlns:a="http://schemas.openxmlformats.org/drawingml/2006/main" meth="cycle" id="11">
  <a:schemeClr val="accent1"/>
  <a:schemeClr val="accent3"/>
  <a:schemeClr val="accent5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9.xml><?xml version="1.0" encoding="utf-8"?>
<cs:colorStyle xmlns:cs="http://schemas.microsoft.com/office/drawing/2012/chartStyle" xmlns:a="http://schemas.openxmlformats.org/drawingml/2006/main" meth="cycle" id="11">
  <a:schemeClr val="accent1"/>
  <a:schemeClr val="accent3"/>
  <a:schemeClr val="accent5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3.xml><?xml version="1.0" encoding="utf-8"?>
<cs:colorStyle xmlns:cs="http://schemas.microsoft.com/office/drawing/2012/chartStyle" xmlns:a="http://schemas.openxmlformats.org/drawingml/2006/main" meth="cycle" id="11">
  <a:schemeClr val="accent1"/>
  <a:schemeClr val="accent3"/>
  <a:schemeClr val="accent5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4.xml><?xml version="1.0" encoding="utf-8"?>
<cs:colorStyle xmlns:cs="http://schemas.microsoft.com/office/drawing/2012/chartStyle" xmlns:a="http://schemas.openxmlformats.org/drawingml/2006/main" meth="withinLinear" id="14">
  <a:schemeClr val="accent1"/>
</cs:colorStyle>
</file>

<file path=ppt/charts/style1.xml><?xml version="1.0" encoding="utf-8"?>
<cs:chartStyle xmlns:cs="http://schemas.microsoft.com/office/drawing/2012/chartStyle" xmlns:a="http://schemas.openxmlformats.org/drawingml/2006/main" id="102">
  <cs:axisTitle>
    <cs:lnRef idx="0"/>
    <cs:fillRef idx="0"/>
    <cs:effectRef idx="0"/>
    <cs:fontRef idx="minor">
      <a:schemeClr val="tx1"/>
    </cs:fontRef>
    <cs:defRPr sz="1000" b="1" kern="1200"/>
  </cs:axisTitle>
  <cs:category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categoryAxis>
  <cs:chartArea mods="allowNoFillOverride allowNoLineOverride">
    <cs:lnRef idx="1">
      <a:schemeClr val="tx1">
        <a:tint val="75000"/>
      </a:schemeClr>
    </cs:lnRef>
    <cs:fillRef idx="1">
      <a:schemeClr val="bg1"/>
    </cs:fillRef>
    <cs:effectRef idx="0"/>
    <cs:fontRef idx="minor">
      <a:schemeClr val="tx1"/>
    </cs:fontRef>
    <cs:spPr>
      <a:ln>
        <a:round/>
      </a:ln>
    </cs:spPr>
    <cs:defRPr sz="1000" kern="1200"/>
  </cs:chartArea>
  <cs:dataLabel>
    <cs:lnRef idx="0"/>
    <cs:fillRef idx="0"/>
    <cs:effectRef idx="0"/>
    <cs:fontRef idx="minor">
      <a:schemeClr val="tx1"/>
    </cs:fontRef>
    <cs:defRPr sz="1000" kern="1200"/>
  </cs:dataLabel>
  <cs:dataLabelCallout>
    <cs:lnRef idx="0"/>
    <cs:fillRef idx="0"/>
    <cs:effectRef idx="0"/>
    <cs:fontRef idx="minor">
      <a:schemeClr val="dk1"/>
    </cs:fontRef>
    <cs:spPr>
      <a:solidFill>
        <a:schemeClr val="lt1"/>
      </a:solidFill>
      <a:ln>
        <a:solidFill>
          <a:schemeClr val="dk1">
            <a:lumMod val="65000"/>
            <a:lumOff val="35000"/>
          </a:schemeClr>
        </a:solidFill>
      </a:ln>
    </cs:spPr>
    <cs:defRPr sz="1000" kern="1200"/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1">
      <cs:styleClr val="auto"/>
    </cs:lnRef>
    <cs:lineWidthScale>3</cs:lineWidthScale>
    <cs:fillRef idx="0"/>
    <cs:effectRef idx="0"/>
    <cs:fontRef idx="minor">
      <a:schemeClr val="tx1"/>
    </cs:fontRef>
    <cs:spPr>
      <a:ln cap="rnd">
        <a:round/>
      </a:ln>
    </cs:spPr>
  </cs:dataPointLine>
  <cs:dataPointMarker>
    <cs:lnRef idx="1">
      <cs:styleClr val="auto"/>
    </cs:lnRef>
    <cs:fillRef idx="1">
      <cs:styleClr val="auto"/>
    </cs:fillRef>
    <cs:effectRef idx="0"/>
    <cs:fontRef idx="minor">
      <a:schemeClr val="tx1"/>
    </cs:fontRef>
    <cs:spPr>
      <a:ln>
        <a:round/>
      </a:ln>
    </cs:spPr>
  </cs:dataPointMarker>
  <cs:dataPointMarkerLayout/>
  <cs:dataPointWireframe>
    <cs:lnRef idx="1">
      <cs:styleClr val="auto"/>
    </cs:lnRef>
    <cs:fillRef idx="0"/>
    <cs:effectRef idx="0"/>
    <cs:fontRef idx="minor">
      <a:schemeClr val="tx1"/>
    </cs:fontRef>
    <cs:spPr>
      <a:ln>
        <a:round/>
      </a:ln>
    </cs:spPr>
  </cs:dataPointWireframe>
  <cs:dataTable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dataTable>
  <cs:downBar>
    <cs:lnRef idx="1">
      <a:schemeClr val="tx1"/>
    </cs:lnRef>
    <cs:fillRef idx="1">
      <a:schemeClr val="dk1">
        <a:tint val="95000"/>
      </a:schemeClr>
    </cs:fillRef>
    <cs:effectRef idx="0"/>
    <cs:fontRef idx="minor">
      <a:schemeClr val="tx1"/>
    </cs:fontRef>
    <cs:spPr>
      <a:ln>
        <a:round/>
      </a:ln>
    </cs:spPr>
  </cs:downBar>
  <cs:drop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dropLine>
  <cs:errorBar>
    <cs:lnRef idx="1">
      <a:schemeClr val="tx1"/>
    </cs:lnRef>
    <cs:fillRef idx="1">
      <a:schemeClr val="tx1"/>
    </cs:fillRef>
    <cs:effectRef idx="0"/>
    <cs:fontRef idx="minor">
      <a:schemeClr val="tx1"/>
    </cs:fontRef>
    <cs:spPr>
      <a:ln>
        <a:round/>
      </a:ln>
    </cs:spPr>
  </cs:errorBar>
  <cs:flo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floor>
  <cs:gridlineMaj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gridlineMajor>
  <cs:gridlineMinor>
    <cs:lnRef idx="1">
      <a:schemeClr val="tx1">
        <a:tint val="50000"/>
      </a:schemeClr>
    </cs:lnRef>
    <cs:fillRef idx="0"/>
    <cs:effectRef idx="0"/>
    <cs:fontRef idx="minor">
      <a:schemeClr val="tx1"/>
    </cs:fontRef>
    <cs:spPr>
      <a:ln>
        <a:round/>
      </a:ln>
    </cs:spPr>
  </cs:gridlineMinor>
  <cs:hiLo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hiLoLine>
  <cs:leader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leaderLine>
  <cs:legend>
    <cs:lnRef idx="0"/>
    <cs:fillRef idx="0"/>
    <cs:effectRef idx="0"/>
    <cs:fontRef idx="minor">
      <a:schemeClr val="tx1"/>
    </cs:fontRef>
    <cs:defRPr sz="1000" kern="1200"/>
  </cs:legend>
  <cs:plotArea mods="allowNoFillOverride allowNoLineOverride">
    <cs:lnRef idx="0"/>
    <cs:fillRef idx="1">
      <a:schemeClr val="bg1"/>
    </cs:fillRef>
    <cs:effectRef idx="0"/>
    <cs:fontRef idx="minor">
      <a:schemeClr val="tx1"/>
    </cs:fontRef>
  </cs:plotArea>
  <cs:plotArea3D>
    <cs:lnRef idx="0"/>
    <cs:fillRef idx="0"/>
    <cs:effectRef idx="0"/>
    <cs:fontRef idx="minor">
      <a:schemeClr val="tx1"/>
    </cs:fontRef>
  </cs:plotArea3D>
  <cs:series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seriesAxis>
  <cs:series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seriesLine>
  <cs:title>
    <cs:lnRef idx="0"/>
    <cs:fillRef idx="0"/>
    <cs:effectRef idx="0"/>
    <cs:fontRef idx="minor">
      <a:schemeClr val="tx1"/>
    </cs:fontRef>
    <cs:defRPr sz="1800" b="1" kern="1200"/>
  </cs:title>
  <cs:trendline>
    <cs:lnRef idx="1">
      <a:schemeClr val="tx1"/>
    </cs:lnRef>
    <cs:fillRef idx="0"/>
    <cs:effectRef idx="0"/>
    <cs:fontRef idx="minor">
      <a:schemeClr val="tx1"/>
    </cs:fontRef>
    <cs:spPr>
      <a:ln cap="rnd">
        <a:round/>
      </a:ln>
    </cs:spPr>
  </cs:trendline>
  <cs:trendlineLabel>
    <cs:lnRef idx="0"/>
    <cs:fillRef idx="0"/>
    <cs:effectRef idx="0"/>
    <cs:fontRef idx="minor">
      <a:schemeClr val="tx1"/>
    </cs:fontRef>
    <cs:defRPr sz="1000" kern="1200"/>
  </cs:trendlineLabel>
  <cs:upBar>
    <cs:lnRef idx="1">
      <a:schemeClr val="tx1"/>
    </cs:lnRef>
    <cs:fillRef idx="1">
      <a:schemeClr val="dk1">
        <a:tint val="5000"/>
      </a:schemeClr>
    </cs:fillRef>
    <cs:effectRef idx="0"/>
    <cs:fontRef idx="minor">
      <a:schemeClr val="tx1"/>
    </cs:fontRef>
    <cs:spPr>
      <a:ln>
        <a:round/>
      </a:ln>
    </cs:spPr>
  </cs:upBar>
  <cs:value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valueAxis>
  <cs:wall>
    <cs:lnRef idx="0"/>
    <cs:fillRef idx="0"/>
    <cs:effectRef idx="0"/>
    <cs:fontRef idx="minor">
      <a:schemeClr val="tx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98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64" kern="1200" cap="all" spc="120" normalizeH="0" baseline="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lt1"/>
    </cs:fontRef>
    <cs:defRPr sz="1197" b="0" i="0" u="none" strike="noStrike" kern="1200" baseline="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22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phClr"/>
        </a:solidFill>
        <a:round/>
      </a:ln>
    </cs:spPr>
  </cs:dataPointMarker>
  <cs:dataPointMarkerLayout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15000"/>
            <a:lumOff val="8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cap="all" spc="12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064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4.xml><?xml version="1.0" encoding="utf-8"?>
<cs:chartStyle xmlns:cs="http://schemas.microsoft.com/office/drawing/2012/chartStyle" xmlns:a="http://schemas.openxmlformats.org/drawingml/2006/main" id="298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64" kern="1200" cap="all" spc="120" normalizeH="0" baseline="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lt1"/>
    </cs:fontRef>
    <cs:defRPr sz="1197" b="0" i="0" u="none" strike="noStrike" kern="1200" baseline="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22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phClr"/>
        </a:solidFill>
        <a:round/>
      </a:ln>
    </cs:spPr>
  </cs:dataPointMarker>
  <cs:dataPointMarkerLayout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15000"/>
            <a:lumOff val="8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cap="all" spc="12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064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5.xml><?xml version="1.0" encoding="utf-8"?>
<cs:chartStyle xmlns:cs="http://schemas.microsoft.com/office/drawing/2012/chartStyle" xmlns:a="http://schemas.openxmlformats.org/drawingml/2006/main" id="298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64" kern="1200" cap="all" spc="120" normalizeH="0" baseline="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lt1"/>
    </cs:fontRef>
    <cs:defRPr sz="1197" b="0" i="0" u="none" strike="noStrike" kern="1200" baseline="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22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phClr"/>
        </a:solidFill>
        <a:round/>
      </a:ln>
    </cs:spPr>
  </cs:dataPointMarker>
  <cs:dataPointMarkerLayout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15000"/>
            <a:lumOff val="8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cap="all" spc="12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064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6.xml><?xml version="1.0" encoding="utf-8"?>
<cs:chartStyle xmlns:cs="http://schemas.microsoft.com/office/drawing/2012/chartStyle" xmlns:a="http://schemas.openxmlformats.org/drawingml/2006/main" id="348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tx1"/>
    </cs:fontRef>
  </cs:dataPoint>
  <cs:dataPoint3D>
    <cs:lnRef idx="0"/>
    <cs:fillRef idx="3">
      <cs:styleClr val="auto"/>
    </cs:fillRef>
    <cs:effectRef idx="3"/>
    <cs:fontRef idx="minor">
      <a:schemeClr val="tx1"/>
    </cs:fontRef>
  </cs:dataPoint3D>
  <cs:dataPointLine>
    <cs:lnRef idx="0">
      <cs:styleClr val="auto"/>
    </cs:lnRef>
    <cs:fillRef idx="3"/>
    <cs:effectRef idx="3"/>
    <cs:fontRef idx="minor">
      <a:schemeClr val="tx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tx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lt1"/>
    </cs:fontRef>
  </cs:wall>
</cs:chartStyle>
</file>

<file path=ppt/charts/style7.xml><?xml version="1.0" encoding="utf-8"?>
<cs:chartStyle xmlns:cs="http://schemas.microsoft.com/office/drawing/2012/chartStyle" xmlns:a="http://schemas.openxmlformats.org/drawingml/2006/main" id="298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64" kern="1200" cap="all" spc="120" normalizeH="0" baseline="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lt1"/>
    </cs:fontRef>
    <cs:defRPr sz="1197" b="0" i="0" u="none" strike="noStrike" kern="1200" baseline="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22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phClr"/>
        </a:solidFill>
        <a:round/>
      </a:ln>
    </cs:spPr>
  </cs:dataPointMarker>
  <cs:dataPointMarkerLayout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15000"/>
            <a:lumOff val="8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cap="all" spc="12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064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8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98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64" kern="1200" cap="all" spc="120" normalizeH="0" baseline="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lt1"/>
    </cs:fontRef>
    <cs:defRPr sz="1197" b="0" i="0" u="none" strike="noStrike" kern="1200" baseline="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22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phClr"/>
        </a:solidFill>
        <a:round/>
      </a:ln>
    </cs:spPr>
  </cs:dataPointMarker>
  <cs:dataPointMarkerLayout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15000"/>
            <a:lumOff val="8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cap="all" spc="12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064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10.xml><?xml version="1.0" encoding="utf-8"?>
<cs:chartStyle xmlns:cs="http://schemas.microsoft.com/office/drawing/2012/chartStyle" xmlns:a="http://schemas.openxmlformats.org/drawingml/2006/main" id="298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64" kern="1200" cap="all" spc="120" normalizeH="0" baseline="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lt1"/>
    </cs:fontRef>
    <cs:defRPr sz="1197" b="0" i="0" u="none" strike="noStrike" kern="1200" baseline="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22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phClr"/>
        </a:solidFill>
        <a:round/>
      </a:ln>
    </cs:spPr>
  </cs:dataPointMarker>
  <cs:dataPointMarkerLayout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15000"/>
            <a:lumOff val="8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cap="all" spc="12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064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11.xml><?xml version="1.0" encoding="utf-8"?>
<cs:chartStyle xmlns:cs="http://schemas.microsoft.com/office/drawing/2012/chartStyle" xmlns:a="http://schemas.openxmlformats.org/drawingml/2006/main" id="298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64" kern="1200" cap="all" spc="120" normalizeH="0" baseline="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lt1"/>
    </cs:fontRef>
    <cs:defRPr sz="1197" b="0" i="0" u="none" strike="noStrike" kern="1200" baseline="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22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phClr"/>
        </a:solidFill>
        <a:round/>
      </a:ln>
    </cs:spPr>
  </cs:dataPointMarker>
  <cs:dataPointMarkerLayout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15000"/>
            <a:lumOff val="8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cap="all" spc="12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064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12.xml><?xml version="1.0" encoding="utf-8"?>
<cs:chartStyle xmlns:cs="http://schemas.microsoft.com/office/drawing/2012/chartStyle" xmlns:a="http://schemas.openxmlformats.org/drawingml/2006/main" id="298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64" kern="1200" cap="all" spc="120" normalizeH="0" baseline="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lt1"/>
    </cs:fontRef>
    <cs:defRPr sz="1197" b="0" i="0" u="none" strike="noStrike" kern="1200" baseline="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22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phClr"/>
        </a:solidFill>
        <a:round/>
      </a:ln>
    </cs:spPr>
  </cs:dataPointMarker>
  <cs:dataPointMarkerLayout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15000"/>
            <a:lumOff val="8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cap="all" spc="12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064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13.xml><?xml version="1.0" encoding="utf-8"?>
<cs:chartStyle xmlns:cs="http://schemas.microsoft.com/office/drawing/2012/chartStyle" xmlns:a="http://schemas.openxmlformats.org/drawingml/2006/main" id="298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64" kern="1200" cap="all" spc="120" normalizeH="0" baseline="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lt1"/>
    </cs:fontRef>
    <cs:defRPr sz="1197" b="0" i="0" u="none" strike="noStrike" kern="1200" baseline="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22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phClr"/>
        </a:solidFill>
        <a:round/>
      </a:ln>
    </cs:spPr>
  </cs:dataPointMarker>
  <cs:dataPointMarkerLayout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15000"/>
            <a:lumOff val="8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cap="all" spc="12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064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14.xml><?xml version="1.0" encoding="utf-8"?>
<cs:chartStyle xmlns:cs="http://schemas.microsoft.com/office/drawing/2012/chartStyle" xmlns:a="http://schemas.openxmlformats.org/drawingml/2006/main" id="298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64" kern="1200" cap="all" spc="120" normalizeH="0" baseline="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lt1"/>
    </cs:fontRef>
    <cs:defRPr sz="1197" b="0" i="0" u="none" strike="noStrike" kern="1200" baseline="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22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phClr"/>
        </a:solidFill>
        <a:round/>
      </a:ln>
    </cs:spPr>
  </cs:dataPointMarker>
  <cs:dataPointMarkerLayout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15000"/>
            <a:lumOff val="8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cap="all" spc="12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064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15.xml><?xml version="1.0" encoding="utf-8"?>
<cs:chartStyle xmlns:cs="http://schemas.microsoft.com/office/drawing/2012/chartStyle" xmlns:a="http://schemas.openxmlformats.org/drawingml/2006/main" id="298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64" kern="1200" cap="all" spc="120" normalizeH="0" baseline="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lt1"/>
    </cs:fontRef>
    <cs:defRPr sz="1197" b="0" i="0" u="none" strike="noStrike" kern="1200" baseline="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22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phClr"/>
        </a:solidFill>
        <a:round/>
      </a:ln>
    </cs:spPr>
  </cs:dataPointMarker>
  <cs:dataPointMarkerLayout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15000"/>
            <a:lumOff val="8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cap="all" spc="12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064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16.xml><?xml version="1.0" encoding="utf-8"?>
<cs:chartStyle xmlns:cs="http://schemas.microsoft.com/office/drawing/2012/chartStyle" xmlns:a="http://schemas.openxmlformats.org/drawingml/2006/main" id="298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64" kern="1200" cap="all" spc="120" normalizeH="0" baseline="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lt1"/>
    </cs:fontRef>
    <cs:defRPr sz="1197" b="0" i="0" u="none" strike="noStrike" kern="1200" baseline="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22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phClr"/>
        </a:solidFill>
        <a:round/>
      </a:ln>
    </cs:spPr>
  </cs:dataPointMarker>
  <cs:dataPointMarkerLayout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15000"/>
            <a:lumOff val="8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cap="all" spc="12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064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17.xml><?xml version="1.0" encoding="utf-8"?>
<cs:chartStyle xmlns:cs="http://schemas.microsoft.com/office/drawing/2012/chartStyle" xmlns:a="http://schemas.openxmlformats.org/drawingml/2006/main" id="34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tx1"/>
    </cs:fontRef>
  </cs:dataPoint>
  <cs:dataPoint3D>
    <cs:lnRef idx="0"/>
    <cs:fillRef idx="3">
      <cs:styleClr val="auto"/>
    </cs:fillRef>
    <cs:effectRef idx="3"/>
    <cs:fontRef idx="minor">
      <a:schemeClr val="tx1"/>
    </cs:fontRef>
  </cs:dataPoint3D>
  <cs:dataPointLine>
    <cs:lnRef idx="0">
      <cs:styleClr val="auto"/>
    </cs:lnRef>
    <cs:fillRef idx="3"/>
    <cs:effectRef idx="3"/>
    <cs:fontRef idx="minor">
      <a:schemeClr val="tx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tx1"/>
    </cs:fontRef>
    <cs:spPr>
      <a:ln w="9525">
        <a:solidFill>
          <a:schemeClr val="phClr"/>
        </a:solidFill>
        <a:round/>
      </a:ln>
    </cs:spPr>
  </cs:dataPointMarker>
  <cs:dataPointMarkerLayout size="5"/>
  <cs:dataPointWireframe>
    <cs:lnRef idx="0">
      <cs:styleClr val="auto"/>
    </cs:lnRef>
    <cs:fillRef idx="3"/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lt1"/>
    </cs:fontRef>
  </cs:wall>
</cs:chartStyle>
</file>

<file path=ppt/charts/style18.xml><?xml version="1.0" encoding="utf-8"?>
<cs:chartStyle xmlns:cs="http://schemas.microsoft.com/office/drawing/2012/chartStyle" xmlns:a="http://schemas.openxmlformats.org/drawingml/2006/main" id="298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64" kern="1200" cap="all" spc="120" normalizeH="0" baseline="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lt1"/>
    </cs:fontRef>
    <cs:defRPr sz="1197" b="0" i="0" u="none" strike="noStrike" kern="1200" baseline="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22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phClr"/>
        </a:solidFill>
        <a:round/>
      </a:ln>
    </cs:spPr>
  </cs:dataPointMarker>
  <cs:dataPointMarkerLayout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15000"/>
            <a:lumOff val="8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cap="all" spc="12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064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19.xml><?xml version="1.0" encoding="utf-8"?>
<cs:chartStyle xmlns:cs="http://schemas.microsoft.com/office/drawing/2012/chartStyle" xmlns:a="http://schemas.openxmlformats.org/drawingml/2006/main" id="220">
  <cs:axisTitle>
    <cs:lnRef idx="0"/>
    <cs:fillRef idx="0"/>
    <cs:effectRef idx="0"/>
    <cs:fontRef idx="minor">
      <a:schemeClr val="tx2"/>
    </cs:fontRef>
    <cs:defRPr sz="1197" b="1" kern="1200"/>
  </cs:axisTitle>
  <cs:category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2"/>
    </cs:fontRef>
    <cs:defRPr sz="1197" kern="1200"/>
  </cs:dataLabel>
  <cs:dataLabelCallout>
    <cs:lnRef idx="0"/>
    <cs:fillRef idx="0"/>
    <cs:effectRef idx="0"/>
    <cs:fontRef idx="minor">
      <a:schemeClr val="dk2">
        <a:lumMod val="7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2"/>
    <cs:fontRef idx="minor">
      <a:schemeClr val="tx2"/>
    </cs:fontRef>
  </cs:dataPoint>
  <cs:dataPoint3D>
    <cs:lnRef idx="0"/>
    <cs:fillRef idx="3">
      <cs:styleClr val="auto"/>
    </cs:fillRef>
    <cs:effectRef idx="2"/>
    <cs:fontRef idx="minor">
      <a:schemeClr val="tx2"/>
    </cs:fontRef>
  </cs:dataPoint3D>
  <cs:dataPointLine>
    <cs:lnRef idx="0">
      <cs:styleClr val="auto"/>
    </cs:lnRef>
    <cs:fillRef idx="3"/>
    <cs:effectRef idx="2"/>
    <cs:fontRef idx="minor">
      <a:schemeClr val="tx2"/>
    </cs:fontRef>
    <cs:spPr>
      <a:ln w="31750" cap="rnd">
        <a:solidFill>
          <a:schemeClr val="phClr"/>
        </a:solidFill>
        <a:round/>
      </a:ln>
    </cs:spPr>
  </cs:dataPointLine>
  <cs:dataPointMarker>
    <cs:lnRef idx="0"/>
    <cs:fillRef idx="3">
      <cs:styleClr val="auto"/>
    </cs:fillRef>
    <cs:effectRef idx="2"/>
    <cs:fontRef idx="minor">
      <a:schemeClr val="tx2"/>
    </cs:fontRef>
    <cs:spPr>
      <a:ln w="12700">
        <a:solidFill>
          <a:schemeClr val="lt2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2"/>
    <cs:fontRef idx="minor">
      <a:schemeClr val="tx2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2"/>
    </cs:fontRef>
    <cs:spPr>
      <a:ln w="9525">
        <a:solidFill>
          <a:schemeClr val="tx2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2"/>
    </cs:fontRef>
    <cs:spPr>
      <a:ln w="9525">
        <a:solidFill>
          <a:schemeClr val="tx2">
            <a:lumMod val="75000"/>
          </a:schemeClr>
        </a:solidFill>
        <a:round/>
      </a:ln>
    </cs:spPr>
  </cs:errorBar>
  <cs:floor>
    <cs:lnRef idx="0"/>
    <cs:fillRef idx="0"/>
    <cs:effectRef idx="0"/>
    <cs:fontRef idx="minor">
      <a:schemeClr val="tx2"/>
    </cs:fontRef>
  </cs:floor>
  <cs:gridlineMajor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2"/>
    </cs:fontRef>
    <cs:spPr>
      <a:ln>
        <a:solidFill>
          <a:schemeClr val="tx2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2"/>
    </cs:fontRef>
    <cs:defRPr sz="1197" kern="1200"/>
  </cs:legend>
  <cs:plotArea>
    <cs:lnRef idx="0"/>
    <cs:fillRef idx="0"/>
    <cs:effectRef idx="0"/>
    <cs:fontRef idx="minor">
      <a:schemeClr val="tx2"/>
    </cs:fontRef>
  </cs:plotArea>
  <cs:plotArea3D>
    <cs:lnRef idx="0"/>
    <cs:fillRef idx="0"/>
    <cs:effectRef idx="0"/>
    <cs:fontRef idx="minor">
      <a:schemeClr val="tx2"/>
    </cs:fontRef>
  </cs:plotArea3D>
  <cs:series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2"/>
    </cs:fontRef>
    <cs:defRPr sz="2128" b="1" kern="1200"/>
  </cs:title>
  <cs:trendline>
    <cs:lnRef idx="0">
      <cs:styleClr val="auto"/>
    </cs:lnRef>
    <cs:fillRef idx="0"/>
    <cs:effectRef idx="0"/>
    <cs:fontRef idx="minor">
      <a:schemeClr val="tx2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2"/>
    </cs:fontRef>
    <cs:defRPr sz="1197" kern="1200"/>
  </cs:trendlineLabel>
  <cs:upBar>
    <cs:lnRef idx="0"/>
    <cs:fillRef idx="0"/>
    <cs:effectRef idx="0"/>
    <cs:fontRef idx="minor">
      <a:schemeClr val="tx2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2"/>
    </cs:fontRef>
    <cs:defRPr sz="1197" kern="1200"/>
  </cs:valueAxis>
  <cs:wall>
    <cs:lnRef idx="0"/>
    <cs:fillRef idx="0"/>
    <cs:effectRef idx="0"/>
    <cs:fontRef idx="minor">
      <a:schemeClr val="tx2"/>
    </cs:fontRef>
  </cs:wall>
</cs:chartStyle>
</file>

<file path=ppt/charts/style20.xml><?xml version="1.0" encoding="utf-8"?>
<cs:chartStyle xmlns:cs="http://schemas.microsoft.com/office/drawing/2012/chartStyle" xmlns:a="http://schemas.openxmlformats.org/drawingml/2006/main" id="34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tx1"/>
    </cs:fontRef>
  </cs:dataPoint>
  <cs:dataPoint3D>
    <cs:lnRef idx="0"/>
    <cs:fillRef idx="3">
      <cs:styleClr val="auto"/>
    </cs:fillRef>
    <cs:effectRef idx="3"/>
    <cs:fontRef idx="minor">
      <a:schemeClr val="tx1"/>
    </cs:fontRef>
  </cs:dataPoint3D>
  <cs:dataPointLine>
    <cs:lnRef idx="0">
      <cs:styleClr val="auto"/>
    </cs:lnRef>
    <cs:fillRef idx="3"/>
    <cs:effectRef idx="3"/>
    <cs:fontRef idx="minor">
      <a:schemeClr val="tx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tx1"/>
    </cs:fontRef>
    <cs:spPr>
      <a:ln w="9525">
        <a:solidFill>
          <a:schemeClr val="phClr"/>
        </a:solidFill>
        <a:round/>
      </a:ln>
    </cs:spPr>
  </cs:dataPointMarker>
  <cs:dataPointMarkerLayout size="5"/>
  <cs:dataPointWireframe>
    <cs:lnRef idx="0">
      <cs:styleClr val="auto"/>
    </cs:lnRef>
    <cs:fillRef idx="3"/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lt1"/>
    </cs:fontRef>
  </cs:wall>
</cs:chartStyle>
</file>

<file path=ppt/charts/style21.xml><?xml version="1.0" encoding="utf-8"?>
<cs:chartStyle xmlns:cs="http://schemas.microsoft.com/office/drawing/2012/chartStyle" xmlns:a="http://schemas.openxmlformats.org/drawingml/2006/main" id="34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tx1"/>
    </cs:fontRef>
  </cs:dataPoint>
  <cs:dataPoint3D>
    <cs:lnRef idx="0"/>
    <cs:fillRef idx="3">
      <cs:styleClr val="auto"/>
    </cs:fillRef>
    <cs:effectRef idx="3"/>
    <cs:fontRef idx="minor">
      <a:schemeClr val="tx1"/>
    </cs:fontRef>
  </cs:dataPoint3D>
  <cs:dataPointLine>
    <cs:lnRef idx="0">
      <cs:styleClr val="auto"/>
    </cs:lnRef>
    <cs:fillRef idx="3"/>
    <cs:effectRef idx="3"/>
    <cs:fontRef idx="minor">
      <a:schemeClr val="tx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tx1"/>
    </cs:fontRef>
    <cs:spPr>
      <a:ln w="9525">
        <a:solidFill>
          <a:schemeClr val="phClr"/>
        </a:solidFill>
        <a:round/>
      </a:ln>
    </cs:spPr>
  </cs:dataPointMarker>
  <cs:dataPointMarkerLayout size="5"/>
  <cs:dataPointWireframe>
    <cs:lnRef idx="0">
      <cs:styleClr val="auto"/>
    </cs:lnRef>
    <cs:fillRef idx="3"/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lt1"/>
    </cs:fontRef>
  </cs:wall>
</cs:chartStyle>
</file>

<file path=ppt/charts/style22.xml><?xml version="1.0" encoding="utf-8"?>
<cs:chartStyle xmlns:cs="http://schemas.microsoft.com/office/drawing/2012/chartStyle" xmlns:a="http://schemas.openxmlformats.org/drawingml/2006/main" id="220">
  <cs:axisTitle>
    <cs:lnRef idx="0"/>
    <cs:fillRef idx="0"/>
    <cs:effectRef idx="0"/>
    <cs:fontRef idx="minor">
      <a:schemeClr val="tx2"/>
    </cs:fontRef>
    <cs:defRPr sz="1197" b="1" kern="1200"/>
  </cs:axisTitle>
  <cs:category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2"/>
    </cs:fontRef>
    <cs:defRPr sz="1197" kern="1200"/>
  </cs:dataLabel>
  <cs:dataLabelCallout>
    <cs:lnRef idx="0"/>
    <cs:fillRef idx="0"/>
    <cs:effectRef idx="0"/>
    <cs:fontRef idx="minor">
      <a:schemeClr val="dk2">
        <a:lumMod val="7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2"/>
    <cs:fontRef idx="minor">
      <a:schemeClr val="tx2"/>
    </cs:fontRef>
  </cs:dataPoint>
  <cs:dataPoint3D>
    <cs:lnRef idx="0"/>
    <cs:fillRef idx="3">
      <cs:styleClr val="auto"/>
    </cs:fillRef>
    <cs:effectRef idx="2"/>
    <cs:fontRef idx="minor">
      <a:schemeClr val="tx2"/>
    </cs:fontRef>
  </cs:dataPoint3D>
  <cs:dataPointLine>
    <cs:lnRef idx="0">
      <cs:styleClr val="auto"/>
    </cs:lnRef>
    <cs:fillRef idx="3"/>
    <cs:effectRef idx="2"/>
    <cs:fontRef idx="minor">
      <a:schemeClr val="tx2"/>
    </cs:fontRef>
    <cs:spPr>
      <a:ln w="31750" cap="rnd">
        <a:solidFill>
          <a:schemeClr val="phClr"/>
        </a:solidFill>
        <a:round/>
      </a:ln>
    </cs:spPr>
  </cs:dataPointLine>
  <cs:dataPointMarker>
    <cs:lnRef idx="0"/>
    <cs:fillRef idx="3">
      <cs:styleClr val="auto"/>
    </cs:fillRef>
    <cs:effectRef idx="2"/>
    <cs:fontRef idx="minor">
      <a:schemeClr val="tx2"/>
    </cs:fontRef>
    <cs:spPr>
      <a:ln w="12700">
        <a:solidFill>
          <a:schemeClr val="lt2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2"/>
    <cs:fontRef idx="minor">
      <a:schemeClr val="tx2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2"/>
    </cs:fontRef>
    <cs:spPr>
      <a:ln w="9525">
        <a:solidFill>
          <a:schemeClr val="tx2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2"/>
    </cs:fontRef>
    <cs:spPr>
      <a:ln w="9525">
        <a:solidFill>
          <a:schemeClr val="tx2">
            <a:lumMod val="75000"/>
          </a:schemeClr>
        </a:solidFill>
        <a:round/>
      </a:ln>
    </cs:spPr>
  </cs:errorBar>
  <cs:floor>
    <cs:lnRef idx="0"/>
    <cs:fillRef idx="0"/>
    <cs:effectRef idx="0"/>
    <cs:fontRef idx="minor">
      <a:schemeClr val="tx2"/>
    </cs:fontRef>
  </cs:floor>
  <cs:gridlineMajor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2"/>
    </cs:fontRef>
    <cs:spPr>
      <a:ln>
        <a:solidFill>
          <a:schemeClr val="tx2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2"/>
    </cs:fontRef>
    <cs:defRPr sz="1197" kern="1200"/>
  </cs:legend>
  <cs:plotArea>
    <cs:lnRef idx="0"/>
    <cs:fillRef idx="0"/>
    <cs:effectRef idx="0"/>
    <cs:fontRef idx="minor">
      <a:schemeClr val="tx2"/>
    </cs:fontRef>
  </cs:plotArea>
  <cs:plotArea3D>
    <cs:lnRef idx="0"/>
    <cs:fillRef idx="0"/>
    <cs:effectRef idx="0"/>
    <cs:fontRef idx="minor">
      <a:schemeClr val="tx2"/>
    </cs:fontRef>
  </cs:plotArea3D>
  <cs:series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2"/>
    </cs:fontRef>
    <cs:defRPr sz="2128" b="1" kern="1200"/>
  </cs:title>
  <cs:trendline>
    <cs:lnRef idx="0">
      <cs:styleClr val="auto"/>
    </cs:lnRef>
    <cs:fillRef idx="0"/>
    <cs:effectRef idx="0"/>
    <cs:fontRef idx="minor">
      <a:schemeClr val="tx2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2"/>
    </cs:fontRef>
    <cs:defRPr sz="1197" kern="1200"/>
  </cs:trendlineLabel>
  <cs:upBar>
    <cs:lnRef idx="0"/>
    <cs:fillRef idx="0"/>
    <cs:effectRef idx="0"/>
    <cs:fontRef idx="minor">
      <a:schemeClr val="tx2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2"/>
    </cs:fontRef>
    <cs:defRPr sz="1197" kern="1200"/>
  </cs:valueAxis>
  <cs:wall>
    <cs:lnRef idx="0"/>
    <cs:fillRef idx="0"/>
    <cs:effectRef idx="0"/>
    <cs:fontRef idx="minor">
      <a:schemeClr val="tx2"/>
    </cs:fontRef>
  </cs:wall>
</cs:chartStyle>
</file>

<file path=ppt/charts/style23.xml><?xml version="1.0" encoding="utf-8"?>
<cs:chartStyle xmlns:cs="http://schemas.microsoft.com/office/drawing/2012/chartStyle" xmlns:a="http://schemas.openxmlformats.org/drawingml/2006/main" id="298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64" kern="1200" cap="all" spc="120" normalizeH="0" baseline="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lt1"/>
    </cs:fontRef>
    <cs:defRPr sz="1197" b="0" i="0" u="none" strike="noStrike" kern="1200" baseline="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22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phClr"/>
        </a:solidFill>
        <a:round/>
      </a:ln>
    </cs:spPr>
  </cs:dataPointMarker>
  <cs:dataPointMarkerLayout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15000"/>
            <a:lumOff val="8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cap="all" spc="12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064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24.xml><?xml version="1.0" encoding="utf-8"?>
<cs:chartStyle xmlns:cs="http://schemas.microsoft.com/office/drawing/2012/chartStyle" xmlns:a="http://schemas.openxmlformats.org/drawingml/2006/main" id="298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64" kern="1200" cap="all" spc="120" normalizeH="0" baseline="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lt1"/>
    </cs:fontRef>
    <cs:defRPr sz="1197" b="0" i="0" u="none" strike="noStrike" kern="1200" baseline="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22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phClr"/>
        </a:solidFill>
        <a:round/>
      </a:ln>
    </cs:spPr>
  </cs:dataPointMarker>
  <cs:dataPointMarkerLayout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15000"/>
            <a:lumOff val="8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cap="all" spc="12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064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CD9A4CE-B844-4E72-9274-EF7D9786DE8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  <a:endParaRPr lang="ru-UA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D5999293-CAEE-44AC-9EE4-BD956EA7D0F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ru-UA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95D21853-9A19-4C21-89EE-ABD4819BCF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928F24-FCE8-46F2-B528-B0FA845C2A12}" type="datetimeFigureOut">
              <a:rPr lang="ru-UA" smtClean="0"/>
              <a:t>03/22/2021</a:t>
            </a:fld>
            <a:endParaRPr lang="ru-UA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A6D438C2-9109-4FCF-94DB-972398C4C2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D15AB037-3336-4777-9707-313A50F03B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01D6CA-22DA-41A7-BE13-A23E674417E0}" type="slidenum">
              <a:rPr lang="ru-UA" smtClean="0"/>
              <a:t>‹#›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32042317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FC25AE6-4EEB-488E-9A88-7F20822316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ru-UA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ED18F86-EF64-4099-99AD-1972C1679DB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UA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7F4C17AA-7AB5-4AB5-BA48-4A36ED0901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928F24-FCE8-46F2-B528-B0FA845C2A12}" type="datetimeFigureOut">
              <a:rPr lang="ru-UA" smtClean="0"/>
              <a:t>03/22/2021</a:t>
            </a:fld>
            <a:endParaRPr lang="ru-UA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EB457B6A-E6AA-483D-9D9A-920A08D5B0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CEA18E7B-495E-4D25-978D-8FBF8AE8A3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01D6CA-22DA-41A7-BE13-A23E674417E0}" type="slidenum">
              <a:rPr lang="ru-UA" smtClean="0"/>
              <a:t>‹#›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19059086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7EDDF89-2F5C-4CDB-83B8-9641145DB2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  <a:endParaRPr lang="ru-UA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964E838A-449E-47F9-9E5C-D9DBF193587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EC23A880-740D-411E-B55E-BF7A1ED0E2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928F24-FCE8-46F2-B528-B0FA845C2A12}" type="datetimeFigureOut">
              <a:rPr lang="ru-UA" smtClean="0"/>
              <a:t>03/22/2021</a:t>
            </a:fld>
            <a:endParaRPr lang="ru-UA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E9CD5674-350A-4390-BC8F-ED86B9E90B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DEED43DF-94C1-4E08-9474-3EB46FA20C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01D6CA-22DA-41A7-BE13-A23E674417E0}" type="slidenum">
              <a:rPr lang="ru-UA" smtClean="0"/>
              <a:t>‹#›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34541420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C668EC1-DD00-4255-B5F3-CD77D21BA8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ru-UA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643399A-E872-45CF-9069-74E08F850A0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UA"/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1A7746D8-ACD9-49FF-8441-F58E9D021B5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UA"/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B7175862-B161-4066-9B9F-E629B51351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928F24-FCE8-46F2-B528-B0FA845C2A12}" type="datetimeFigureOut">
              <a:rPr lang="ru-UA" smtClean="0"/>
              <a:t>03/22/2021</a:t>
            </a:fld>
            <a:endParaRPr lang="ru-UA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43301CCE-66B0-428A-8912-6DC578DDDF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BBAD5FB5-892C-4C7D-8DEF-5136EC4C4B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01D6CA-22DA-41A7-BE13-A23E674417E0}" type="slidenum">
              <a:rPr lang="ru-UA" smtClean="0"/>
              <a:t>‹#›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41038343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4D3BE36-AE1E-40CC-8EFA-C2D2CA0855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ru-UA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0BEF829E-5E75-40DA-BDBA-BDC1EBD541F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69150BFA-2629-4905-A13D-FECD17B3F85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UA"/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78466475-C0D2-4FA7-853D-C6ACC17518A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B853FD66-31A3-4C77-8BE5-AE295ABF400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UA"/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A3C5F218-16C9-4B59-8367-6AE3581886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928F24-FCE8-46F2-B528-B0FA845C2A12}" type="datetimeFigureOut">
              <a:rPr lang="ru-UA" smtClean="0"/>
              <a:t>03/22/2021</a:t>
            </a:fld>
            <a:endParaRPr lang="ru-UA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70BB7074-0259-4BCD-9B68-F89E8EBDBD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84B2C08D-D9D3-46FA-95F7-AC7F61310E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01D6CA-22DA-41A7-BE13-A23E674417E0}" type="slidenum">
              <a:rPr lang="ru-UA" smtClean="0"/>
              <a:t>‹#›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26733376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A05CF56-A621-4719-92B9-D292A70D5C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ru-UA"/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4C98FC7E-E408-4A95-B39E-6C9A318241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928F24-FCE8-46F2-B528-B0FA845C2A12}" type="datetimeFigureOut">
              <a:rPr lang="ru-UA" smtClean="0"/>
              <a:t>03/22/2021</a:t>
            </a:fld>
            <a:endParaRPr lang="ru-UA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26E37E79-14F8-406F-B844-65B80E517B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01FD6E6D-58DB-4C0F-8104-5BF655E52B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01D6CA-22DA-41A7-BE13-A23E674417E0}" type="slidenum">
              <a:rPr lang="ru-UA" smtClean="0"/>
              <a:t>‹#›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36073552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C4B18E99-437B-4EBF-8F5F-F13DBECE1B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928F24-FCE8-46F2-B528-B0FA845C2A12}" type="datetimeFigureOut">
              <a:rPr lang="ru-UA" smtClean="0"/>
              <a:t>03/22/2021</a:t>
            </a:fld>
            <a:endParaRPr lang="ru-UA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5C316084-E19C-4A7F-8D62-FDE73BDC2B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90CF850C-6AFF-4B17-B991-1CFB93D7AC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01D6CA-22DA-41A7-BE13-A23E674417E0}" type="slidenum">
              <a:rPr lang="ru-UA" smtClean="0"/>
              <a:t>‹#›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8332133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C35E5AC-55E4-4762-8B7E-F1FB7566A5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ru-UA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07C46953-9617-4DB2-91E9-4BD9A327751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UA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DF06DCE2-D0B5-430C-96E8-CEC3EF92469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DEBB04F6-3032-4906-8AE4-1AC13E5832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928F24-FCE8-46F2-B528-B0FA845C2A12}" type="datetimeFigureOut">
              <a:rPr lang="ru-UA" smtClean="0"/>
              <a:t>03/22/2021</a:t>
            </a:fld>
            <a:endParaRPr lang="ru-UA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A8BC523D-B212-4239-9E7A-15CC4DCF1A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E2556BC8-4584-4400-A44A-CB5606891E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01D6CA-22DA-41A7-BE13-A23E674417E0}" type="slidenum">
              <a:rPr lang="ru-UA" smtClean="0"/>
              <a:t>‹#›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19339716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8A1D8FB-0FE6-4E68-8C4A-816F20807B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ru-UA"/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E7421894-C135-4046-9FD2-A3ACA78B7E5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UA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BACA56C4-0464-4060-9CA5-089EBEEC48D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7373AABD-446B-4F84-88AD-48C4DC8A72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928F24-FCE8-46F2-B528-B0FA845C2A12}" type="datetimeFigureOut">
              <a:rPr lang="ru-UA" smtClean="0"/>
              <a:t>03/22/2021</a:t>
            </a:fld>
            <a:endParaRPr lang="ru-UA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8C25B1CA-82FF-48C9-BE5D-3C68936F10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5191C90F-99AB-4FAC-A4A1-249C1BDEEE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01D6CA-22DA-41A7-BE13-A23E674417E0}" type="slidenum">
              <a:rPr lang="ru-UA" smtClean="0"/>
              <a:t>‹#›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19663867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8AFF87B-8EEC-4230-938A-E5D8CA8592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ru-UA"/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EB7C70C5-5B0F-48A2-96F5-45474C49DCF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UA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B745E402-57E3-458B-8E7F-316F345C75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928F24-FCE8-46F2-B528-B0FA845C2A12}" type="datetimeFigureOut">
              <a:rPr lang="ru-UA" smtClean="0"/>
              <a:t>03/22/2021</a:t>
            </a:fld>
            <a:endParaRPr lang="ru-UA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1AEC4F1-E7B7-4AC0-83E2-D0083BE522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C90D1806-88A6-40A4-BCFF-A2DAEEE6A5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01D6CA-22DA-41A7-BE13-A23E674417E0}" type="slidenum">
              <a:rPr lang="ru-UA" smtClean="0"/>
              <a:t>‹#›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29122105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97FE4AC2-D589-4393-AF7A-0DD2613051A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ru-UA"/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480E7C1A-F9CA-40F5-AB4C-B51AF517C25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UA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C09773E-DD27-40F2-A9EA-80CBA3044E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928F24-FCE8-46F2-B528-B0FA845C2A12}" type="datetimeFigureOut">
              <a:rPr lang="ru-UA" smtClean="0"/>
              <a:t>03/22/2021</a:t>
            </a:fld>
            <a:endParaRPr lang="ru-UA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3523129-71CC-4EDF-839B-DF203F1640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BF5E5986-9A3C-4F58-8C92-E3A4FBAE1B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01D6CA-22DA-41A7-BE13-A23E674417E0}" type="slidenum">
              <a:rPr lang="ru-UA" smtClean="0"/>
              <a:t>‹#›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3671468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5478EDB-81C8-4022-B1B3-4443E74274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ru-UA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6648947F-7869-49C6-BE3E-5C9A57EB4C4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UA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A6F6F26F-0585-4B34-9FF0-E6AD8CF962F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4928F24-FCE8-46F2-B528-B0FA845C2A12}" type="datetimeFigureOut">
              <a:rPr lang="ru-UA" smtClean="0"/>
              <a:t>03/22/2021</a:t>
            </a:fld>
            <a:endParaRPr lang="ru-UA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5F3007C4-0361-41AF-9A7D-43663464B69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UA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5E837F99-D324-4F42-87E3-43F22E37E6E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01D6CA-22DA-41A7-BE13-A23E674417E0}" type="slidenum">
              <a:rPr lang="ru-UA" smtClean="0"/>
              <a:t>‹#›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12760200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U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svg"/><Relationship Id="rId5" Type="http://schemas.openxmlformats.org/officeDocument/2006/relationships/image" Target="../media/image3.png"/><Relationship Id="rId4" Type="http://schemas.openxmlformats.org/officeDocument/2006/relationships/image" Target="../media/image3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emf"/><Relationship Id="rId3" Type="http://schemas.openxmlformats.org/officeDocument/2006/relationships/image" Target="../media/image5.png"/><Relationship Id="rId7" Type="http://schemas.openxmlformats.org/officeDocument/2006/relationships/image" Target="../media/image9.emf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emf"/><Relationship Id="rId5" Type="http://schemas.openxmlformats.org/officeDocument/2006/relationships/image" Target="../media/image7.emf"/><Relationship Id="rId4" Type="http://schemas.openxmlformats.org/officeDocument/2006/relationships/image" Target="../media/image6.emf"/><Relationship Id="rId9" Type="http://schemas.openxmlformats.org/officeDocument/2006/relationships/image" Target="../media/image11.emf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5" Type="http://schemas.openxmlformats.org/officeDocument/2006/relationships/chart" Target="../charts/chart1.xml"/><Relationship Id="rId4" Type="http://schemas.openxmlformats.org/officeDocument/2006/relationships/image" Target="../media/image13.e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emf"/><Relationship Id="rId5" Type="http://schemas.openxmlformats.org/officeDocument/2006/relationships/image" Target="../media/image15.emf"/><Relationship Id="rId4" Type="http://schemas.openxmlformats.org/officeDocument/2006/relationships/chart" Target="../charts/chart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8.xm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emf"/><Relationship Id="rId4" Type="http://schemas.openxmlformats.org/officeDocument/2006/relationships/chart" Target="../charts/chart9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0.xm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1.xm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2.xm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3.xm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4.xm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15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6.xm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0.emf"/><Relationship Id="rId4" Type="http://schemas.openxmlformats.org/officeDocument/2006/relationships/image" Target="../media/image19.emf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7.xm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18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9.xm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0.xm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2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2.xm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23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4.xm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5.xm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emf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pn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emf"/><Relationship Id="rId3" Type="http://schemas.openxmlformats.org/officeDocument/2006/relationships/chart" Target="../charts/chart26.xml"/><Relationship Id="rId7" Type="http://schemas.openxmlformats.org/officeDocument/2006/relationships/image" Target="../media/image28.emf"/><Relationship Id="rId12" Type="http://schemas.openxmlformats.org/officeDocument/2006/relationships/image" Target="../media/image33.emf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emf"/><Relationship Id="rId11" Type="http://schemas.openxmlformats.org/officeDocument/2006/relationships/image" Target="../media/image32.emf"/><Relationship Id="rId5" Type="http://schemas.openxmlformats.org/officeDocument/2006/relationships/image" Target="../media/image26.emf"/><Relationship Id="rId10" Type="http://schemas.openxmlformats.org/officeDocument/2006/relationships/image" Target="../media/image31.emf"/><Relationship Id="rId4" Type="http://schemas.openxmlformats.org/officeDocument/2006/relationships/image" Target="../media/image25.emf"/><Relationship Id="rId9" Type="http://schemas.openxmlformats.org/officeDocument/2006/relationships/image" Target="../media/image30.emf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7.xm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13" Type="http://schemas.openxmlformats.org/officeDocument/2006/relationships/image" Target="../media/image43.png"/><Relationship Id="rId3" Type="http://schemas.openxmlformats.org/officeDocument/2006/relationships/chart" Target="../charts/chart28.xml"/><Relationship Id="rId7" Type="http://schemas.openxmlformats.org/officeDocument/2006/relationships/image" Target="../media/image37.png"/><Relationship Id="rId12" Type="http://schemas.openxmlformats.org/officeDocument/2006/relationships/image" Target="../media/image42.emf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6.png"/><Relationship Id="rId11" Type="http://schemas.openxmlformats.org/officeDocument/2006/relationships/image" Target="../media/image41.emf"/><Relationship Id="rId5" Type="http://schemas.openxmlformats.org/officeDocument/2006/relationships/image" Target="../media/image35.png"/><Relationship Id="rId10" Type="http://schemas.openxmlformats.org/officeDocument/2006/relationships/image" Target="../media/image40.emf"/><Relationship Id="rId4" Type="http://schemas.openxmlformats.org/officeDocument/2006/relationships/image" Target="../media/image34.emf"/><Relationship Id="rId9" Type="http://schemas.openxmlformats.org/officeDocument/2006/relationships/image" Target="../media/image39.emf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9.xm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30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svg"/><Relationship Id="rId5" Type="http://schemas.openxmlformats.org/officeDocument/2006/relationships/image" Target="../media/image3.png"/><Relationship Id="rId4" Type="http://schemas.openxmlformats.org/officeDocument/2006/relationships/image" Target="../media/image3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A771F11-015B-4833-887C-8488BDD6D95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705932" y="1315106"/>
            <a:ext cx="8486068" cy="2387600"/>
          </a:xfrm>
        </p:spPr>
        <p:txBody>
          <a:bodyPr/>
          <a:lstStyle/>
          <a:p>
            <a:r>
              <a:rPr lang="ru-UA" sz="1800" b="0" i="0" u="none" strike="noStrike" baseline="0" dirty="0">
                <a:solidFill>
                  <a:srgbClr val="000000"/>
                </a:solidFill>
                <a:latin typeface="Tahoma" panose="020B0604030504040204" pitchFamily="34" charset="0"/>
              </a:rPr>
              <a:t/>
            </a:r>
            <a:br>
              <a:rPr lang="ru-UA" sz="1800" b="0" i="0" u="none" strike="noStrike" baseline="0" dirty="0">
                <a:solidFill>
                  <a:srgbClr val="000000"/>
                </a:solidFill>
                <a:latin typeface="Tahoma" panose="020B0604030504040204" pitchFamily="34" charset="0"/>
              </a:rPr>
            </a:br>
            <a:r>
              <a:rPr lang="ru-UA" sz="1800" b="0" i="0" u="none" strike="noStrike" baseline="0" dirty="0">
                <a:latin typeface="Tahoma" panose="020B0604030504040204" pitchFamily="34" charset="0"/>
              </a:rPr>
              <a:t/>
            </a:r>
            <a:br>
              <a:rPr lang="ru-UA" sz="1800" b="0" i="0" u="none" strike="noStrike" baseline="0" dirty="0">
                <a:latin typeface="Tahoma" panose="020B0604030504040204" pitchFamily="34" charset="0"/>
              </a:rPr>
            </a:br>
            <a:r>
              <a:rPr lang="ru-RU" sz="1800" b="0" i="0" u="none" strike="noStrike" baseline="0" dirty="0">
                <a:latin typeface="Tahoma" panose="020B0604030504040204" pitchFamily="34" charset="0"/>
              </a:rPr>
              <a:t> </a:t>
            </a:r>
            <a:r>
              <a:rPr lang="ru-RU" sz="4000" b="1" i="0" u="none" strike="noStrike" baseline="0" dirty="0">
                <a:solidFill>
                  <a:srgbClr val="002060"/>
                </a:solidFill>
                <a:latin typeface="Tahoma" panose="020B0604030504040204" pitchFamily="34" charset="0"/>
              </a:rPr>
              <a:t>МОНІТОРИНГ </a:t>
            </a:r>
            <a:br>
              <a:rPr lang="ru-RU" sz="4000" b="1" i="0" u="none" strike="noStrike" baseline="0" dirty="0">
                <a:solidFill>
                  <a:srgbClr val="002060"/>
                </a:solidFill>
                <a:latin typeface="Tahoma" panose="020B0604030504040204" pitchFamily="34" charset="0"/>
              </a:rPr>
            </a:br>
            <a:r>
              <a:rPr lang="ru-RU" sz="4000" b="1" i="0" u="none" strike="noStrike" baseline="0" dirty="0">
                <a:solidFill>
                  <a:srgbClr val="002060"/>
                </a:solidFill>
                <a:latin typeface="Tahoma" panose="020B0604030504040204" pitchFamily="34" charset="0"/>
              </a:rPr>
              <a:t>ПОЛІТИЧНИХ НОВИН</a:t>
            </a:r>
            <a:endParaRPr lang="ru-UA" sz="4000" b="1" dirty="0">
              <a:solidFill>
                <a:srgbClr val="002060"/>
              </a:solidFill>
            </a:endParaRP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C5F5213D-A97D-4BF8-923A-A2846356313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846229" y="3702706"/>
            <a:ext cx="7686960" cy="1655762"/>
          </a:xfrm>
        </p:spPr>
        <p:txBody>
          <a:bodyPr>
            <a:normAutofit fontScale="85000" lnSpcReduction="10000"/>
          </a:bodyPr>
          <a:lstStyle/>
          <a:p>
            <a:pPr algn="l"/>
            <a:endParaRPr lang="ru-UA" sz="1800" b="0" i="0" u="none" strike="noStrike" baseline="0" dirty="0">
              <a:solidFill>
                <a:srgbClr val="000000"/>
              </a:solidFill>
              <a:latin typeface="Tahoma" panose="020B0604030504040204" pitchFamily="34" charset="0"/>
            </a:endParaRPr>
          </a:p>
          <a:p>
            <a:r>
              <a:rPr lang="ru-RU" sz="3100" b="1" i="0" u="none" strike="noStrike" baseline="0" dirty="0">
                <a:latin typeface="Tahoma" panose="020B0604030504040204" pitchFamily="34" charset="0"/>
              </a:rPr>
              <a:t>ОСНОВНІ РЕЗУЛЬТАТИ</a:t>
            </a:r>
          </a:p>
          <a:p>
            <a:r>
              <a:rPr lang="ru-RU" sz="2500" b="0" i="0" u="none" strike="noStrike" baseline="0" dirty="0">
                <a:latin typeface="Tahoma" panose="020B0604030504040204" pitchFamily="34" charset="0"/>
              </a:rPr>
              <a:t> </a:t>
            </a:r>
            <a:r>
              <a:rPr lang="ru-RU" sz="2500" b="0" i="0" u="none" strike="noStrike" baseline="0" dirty="0" err="1">
                <a:latin typeface="Tahoma" panose="020B0604030504040204" pitchFamily="34" charset="0"/>
              </a:rPr>
              <a:t>Академія</a:t>
            </a:r>
            <a:r>
              <a:rPr lang="ru-RU" sz="2500" b="0" i="0" u="none" strike="noStrike" baseline="0" dirty="0">
                <a:latin typeface="Tahoma" panose="020B0604030504040204" pitchFamily="34" charset="0"/>
              </a:rPr>
              <a:t> </a:t>
            </a:r>
            <a:r>
              <a:rPr lang="ru-RU" sz="2500" dirty="0" err="1">
                <a:latin typeface="Tahoma" panose="020B0604030504040204" pitchFamily="34" charset="0"/>
              </a:rPr>
              <a:t>у</a:t>
            </a:r>
            <a:r>
              <a:rPr lang="ru-RU" sz="2500" b="0" i="0" u="none" strike="noStrike" baseline="0" dirty="0" err="1" smtClean="0">
                <a:latin typeface="Tahoma" panose="020B0604030504040204" pitchFamily="34" charset="0"/>
              </a:rPr>
              <a:t>країнської</a:t>
            </a:r>
            <a:r>
              <a:rPr lang="ru-RU" sz="2500" b="0" i="0" u="none" strike="noStrike" baseline="0" dirty="0" smtClean="0">
                <a:latin typeface="Tahoma" panose="020B0604030504040204" pitchFamily="34" charset="0"/>
              </a:rPr>
              <a:t> </a:t>
            </a:r>
            <a:r>
              <a:rPr lang="ru-RU" sz="2500" dirty="0" err="1">
                <a:latin typeface="Tahoma" panose="020B0604030504040204" pitchFamily="34" charset="0"/>
              </a:rPr>
              <a:t>п</a:t>
            </a:r>
            <a:r>
              <a:rPr lang="ru-RU" sz="2500" b="0" i="0" u="none" strike="noStrike" baseline="0" dirty="0" err="1" smtClean="0">
                <a:latin typeface="Tahoma" panose="020B0604030504040204" pitchFamily="34" charset="0"/>
              </a:rPr>
              <a:t>реси</a:t>
            </a:r>
            <a:r>
              <a:rPr lang="ru-RU" sz="2500" b="0" i="0" u="none" strike="noStrike" baseline="0" dirty="0" smtClean="0">
                <a:latin typeface="Tahoma" panose="020B0604030504040204" pitchFamily="34" charset="0"/>
              </a:rPr>
              <a:t> </a:t>
            </a:r>
            <a:endParaRPr lang="ru-RU" sz="2500" b="0" i="0" u="none" strike="noStrike" baseline="0" dirty="0">
              <a:latin typeface="Tahoma" panose="020B0604030504040204" pitchFamily="34" charset="0"/>
            </a:endParaRPr>
          </a:p>
          <a:p>
            <a:r>
              <a:rPr lang="ru-RU" sz="2500" b="0" i="0" u="none" strike="noStrike" baseline="0" dirty="0">
                <a:latin typeface="Tahoma" panose="020B0604030504040204" pitchFamily="34" charset="0"/>
              </a:rPr>
              <a:t>за </a:t>
            </a:r>
            <a:r>
              <a:rPr lang="ru-RU" sz="2500" b="0" i="0" u="none" strike="noStrike" baseline="0" dirty="0" err="1">
                <a:latin typeface="Tahoma" panose="020B0604030504040204" pitchFamily="34" charset="0"/>
              </a:rPr>
              <a:t>участі</a:t>
            </a:r>
            <a:r>
              <a:rPr lang="ru-RU" sz="2500" b="0" i="0" u="none" strike="noStrike" baseline="0" dirty="0">
                <a:latin typeface="Tahoma" panose="020B0604030504040204" pitchFamily="34" charset="0"/>
              </a:rPr>
              <a:t> </a:t>
            </a:r>
            <a:r>
              <a:rPr lang="ru-RU" sz="2500" b="0" i="0" u="none" strike="noStrike" baseline="0" dirty="0" err="1">
                <a:latin typeface="Tahoma" panose="020B0604030504040204" pitchFamily="34" charset="0"/>
              </a:rPr>
              <a:t>співробітників</a:t>
            </a:r>
            <a:r>
              <a:rPr lang="ru-RU" sz="2500" b="0" i="0" u="none" strike="noStrike" baseline="0" dirty="0">
                <a:latin typeface="Tahoma" panose="020B0604030504040204" pitchFamily="34" charset="0"/>
              </a:rPr>
              <a:t> </a:t>
            </a:r>
            <a:r>
              <a:rPr lang="ru-RU" sz="2500" b="0" i="0" u="none" strike="noStrike" baseline="0" dirty="0" err="1">
                <a:latin typeface="Tahoma" panose="020B0604030504040204" pitchFamily="34" charset="0"/>
              </a:rPr>
              <a:t>Інституту</a:t>
            </a:r>
            <a:r>
              <a:rPr lang="ru-RU" sz="2500" b="0" i="0" u="none" strike="noStrike" baseline="0" dirty="0">
                <a:latin typeface="Tahoma" panose="020B0604030504040204" pitchFamily="34" charset="0"/>
              </a:rPr>
              <a:t> </a:t>
            </a:r>
            <a:r>
              <a:rPr lang="ru-RU" sz="2500" b="0" i="0" u="none" strike="noStrike" baseline="0" dirty="0" err="1">
                <a:latin typeface="Tahoma" panose="020B0604030504040204" pitchFamily="34" charset="0"/>
              </a:rPr>
              <a:t>соціології</a:t>
            </a:r>
            <a:r>
              <a:rPr lang="ru-RU" sz="2500" b="0" i="0" u="none" strike="noStrike" baseline="0" dirty="0">
                <a:latin typeface="Tahoma" panose="020B0604030504040204" pitchFamily="34" charset="0"/>
              </a:rPr>
              <a:t> НАН </a:t>
            </a:r>
            <a:r>
              <a:rPr lang="ru-RU" sz="2500" b="0" i="0" u="none" strike="noStrike" baseline="0" dirty="0" err="1">
                <a:latin typeface="Tahoma" panose="020B0604030504040204" pitchFamily="34" charset="0"/>
              </a:rPr>
              <a:t>України</a:t>
            </a:r>
            <a:r>
              <a:rPr lang="ru-RU" sz="2500" b="0" i="0" u="none" strike="noStrike" baseline="0" dirty="0">
                <a:latin typeface="Tahoma" panose="020B0604030504040204" pitchFamily="34" charset="0"/>
              </a:rPr>
              <a:t>  </a:t>
            </a:r>
            <a:endParaRPr lang="ru-UA" sz="2500" b="1"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D8FC840B-59A4-441E-AC28-74F0314B78B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=""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133373" y="753990"/>
            <a:ext cx="3028028" cy="920895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75511638-7B4A-4C75-9917-8C8D82B4CDC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=""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9848675" y="845207"/>
            <a:ext cx="1507790" cy="69949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2D7BD221-4D96-437F-9AE7-045DAD23EDC9}"/>
              </a:ext>
            </a:extLst>
          </p:cNvPr>
          <p:cNvSpPr txBox="1"/>
          <p:nvPr/>
        </p:nvSpPr>
        <p:spPr>
          <a:xfrm>
            <a:off x="7622594" y="6043773"/>
            <a:ext cx="70403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b="1" dirty="0"/>
              <a:t>2021</a:t>
            </a:r>
            <a:endParaRPr lang="ru-UA" sz="2000" b="1" dirty="0"/>
          </a:p>
        </p:txBody>
      </p:sp>
    </p:spTree>
    <p:extLst>
      <p:ext uri="{BB962C8B-B14F-4D97-AF65-F5344CB8AC3E}">
        <p14:creationId xmlns:p14="http://schemas.microsoft.com/office/powerpoint/2010/main" val="395276399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68F13A0-FBC1-4D01-B06D-C3446BB19C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3420" y="370040"/>
            <a:ext cx="11353800" cy="530024"/>
          </a:xfrm>
        </p:spPr>
        <p:txBody>
          <a:bodyPr>
            <a:normAutofit fontScale="90000"/>
          </a:bodyPr>
          <a:lstStyle/>
          <a:p>
            <a:r>
              <a:rPr lang="ru-RU" sz="3600" b="1" i="0" u="none" strike="noStrike" baseline="0" dirty="0">
                <a:solidFill>
                  <a:schemeClr val="bg1"/>
                </a:solidFill>
                <a:latin typeface="Tahoma" panose="020B0604030504040204" pitchFamily="34" charset="0"/>
              </a:rPr>
              <a:t>МОНІТОРИНГ</a:t>
            </a:r>
            <a:r>
              <a:rPr lang="en-US" sz="3600" b="1" i="0" u="none" strike="noStrike" baseline="0" dirty="0">
                <a:solidFill>
                  <a:schemeClr val="bg1"/>
                </a:solidFill>
                <a:latin typeface="Tahoma" panose="020B0604030504040204" pitchFamily="34" charset="0"/>
              </a:rPr>
              <a:t> </a:t>
            </a:r>
            <a:r>
              <a:rPr lang="ru-RU" sz="3600" b="1" i="0" u="none" strike="noStrike" baseline="0" dirty="0">
                <a:solidFill>
                  <a:schemeClr val="bg1"/>
                </a:solidFill>
                <a:latin typeface="Tahoma" panose="020B0604030504040204" pitchFamily="34" charset="0"/>
              </a:rPr>
              <a:t>ПОЛІТИЧНИХ НОВИН</a:t>
            </a:r>
            <a:r>
              <a:rPr lang="en-US" sz="3600" b="1" i="0" u="none" strike="noStrike" baseline="0" dirty="0">
                <a:solidFill>
                  <a:schemeClr val="bg1"/>
                </a:solidFill>
                <a:latin typeface="Tahoma" panose="020B0604030504040204" pitchFamily="34" charset="0"/>
              </a:rPr>
              <a:t> </a:t>
            </a:r>
            <a:r>
              <a:rPr lang="uk-UA" sz="3600" b="1" i="0" u="none" strike="noStrike" baseline="0" dirty="0">
                <a:solidFill>
                  <a:schemeClr val="bg1"/>
                </a:solidFill>
                <a:latin typeface="Tahoma" panose="020B0604030504040204" pitchFamily="34" charset="0"/>
              </a:rPr>
              <a:t>		</a:t>
            </a:r>
            <a:endParaRPr lang="ru-UA" sz="1600" dirty="0">
              <a:solidFill>
                <a:schemeClr val="bg1"/>
              </a:solidFill>
            </a:endParaRPr>
          </a:p>
        </p:txBody>
      </p:sp>
      <p:pic>
        <p:nvPicPr>
          <p:cNvPr id="7" name="Объект 6">
            <a:extLst>
              <a:ext uri="{FF2B5EF4-FFF2-40B4-BE49-F238E27FC236}">
                <a16:creationId xmlns:a16="http://schemas.microsoft.com/office/drawing/2014/main" id="{7C3ECF26-9197-495F-A58E-ED62DBAE184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3"/>
          <a:srcRect b="-668"/>
          <a:stretch/>
        </p:blipFill>
        <p:spPr>
          <a:xfrm>
            <a:off x="412954" y="1102385"/>
            <a:ext cx="1640264" cy="1109362"/>
          </a:xfr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4D014315-1660-4131-92D7-96B09D87F936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6262"/>
          <a:stretch/>
        </p:blipFill>
        <p:spPr>
          <a:xfrm>
            <a:off x="412954" y="2531075"/>
            <a:ext cx="1644448" cy="1079030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603F3931-72FD-40F1-AD18-81620136E575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0352" t="1407" r="4744" b="2461"/>
          <a:stretch/>
        </p:blipFill>
        <p:spPr>
          <a:xfrm>
            <a:off x="956374" y="5002168"/>
            <a:ext cx="1803449" cy="1017913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C0EF991E-61D2-4C59-A4B3-DA2ADB3685D3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10690" r="8400"/>
          <a:stretch/>
        </p:blipFill>
        <p:spPr>
          <a:xfrm>
            <a:off x="412954" y="5858783"/>
            <a:ext cx="1445145" cy="999217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4E4E5906-9A7F-42C8-BB36-314C4B36444D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7355" r="7355"/>
          <a:stretch/>
        </p:blipFill>
        <p:spPr>
          <a:xfrm>
            <a:off x="412954" y="4162237"/>
            <a:ext cx="1544886" cy="1017915"/>
          </a:xfrm>
          <a:prstGeom prst="rect">
            <a:avLst/>
          </a:prstGeom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61EE1285-6594-4650-A856-488DD9C28B5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135526" y="1798730"/>
            <a:ext cx="1652813" cy="873438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C50F56F9-3FC8-4DB1-8361-C72178B71182}"/>
              </a:ext>
            </a:extLst>
          </p:cNvPr>
          <p:cNvPicPr>
            <a:picLocks noChangeAspect="1"/>
          </p:cNvPicPr>
          <p:nvPr/>
        </p:nvPicPr>
        <p:blipFill rotWithShape="1">
          <a:blip r:embed="rId9"/>
          <a:srcRect b="-3492"/>
          <a:stretch/>
        </p:blipFill>
        <p:spPr>
          <a:xfrm>
            <a:off x="1135526" y="3303394"/>
            <a:ext cx="1652813" cy="1039056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E3163232-162F-4D9B-8042-1FAB8F52BA75}"/>
              </a:ext>
            </a:extLst>
          </p:cNvPr>
          <p:cNvSpPr txBox="1"/>
          <p:nvPr/>
        </p:nvSpPr>
        <p:spPr>
          <a:xfrm>
            <a:off x="3099577" y="2799868"/>
            <a:ext cx="8259854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000" b="0" i="0" u="none" strike="noStrike" baseline="0" dirty="0" err="1">
                <a:latin typeface="Tahoma" panose="020B0604030504040204" pitchFamily="34" charset="0"/>
              </a:rPr>
              <a:t>Здійснення</a:t>
            </a:r>
            <a:r>
              <a:rPr lang="ru-RU" sz="2000" b="0" i="0" u="none" strike="noStrike" baseline="0" dirty="0">
                <a:latin typeface="Tahoma" panose="020B0604030504040204" pitchFamily="34" charset="0"/>
              </a:rPr>
              <a:t> </a:t>
            </a:r>
            <a:r>
              <a:rPr lang="ru-RU" sz="2000" b="0" i="0" u="none" strike="noStrike" baseline="0" dirty="0" err="1">
                <a:latin typeface="Tahoma" panose="020B0604030504040204" pitchFamily="34" charset="0"/>
              </a:rPr>
              <a:t>даного</a:t>
            </a:r>
            <a:r>
              <a:rPr lang="ru-RU" sz="2000" b="0" i="0" u="none" strike="noStrike" baseline="0" dirty="0">
                <a:latin typeface="Tahoma" panose="020B0604030504040204" pitchFamily="34" charset="0"/>
              </a:rPr>
              <a:t> </a:t>
            </a:r>
            <a:r>
              <a:rPr lang="ru-RU" sz="2000" b="0" i="0" u="none" strike="noStrike" baseline="0" dirty="0" err="1">
                <a:latin typeface="Tahoma" panose="020B0604030504040204" pitchFamily="34" charset="0"/>
              </a:rPr>
              <a:t>дослідження</a:t>
            </a:r>
            <a:r>
              <a:rPr lang="ru-RU" sz="2000" b="0" i="0" u="none" strike="noStrike" baseline="0" dirty="0">
                <a:latin typeface="Tahoma" panose="020B0604030504040204" pitchFamily="34" charset="0"/>
              </a:rPr>
              <a:t> стало </a:t>
            </a:r>
            <a:r>
              <a:rPr lang="ru-RU" sz="2000" b="0" i="0" u="none" strike="noStrike" baseline="0" dirty="0" err="1">
                <a:latin typeface="Tahoma" panose="020B0604030504040204" pitchFamily="34" charset="0"/>
              </a:rPr>
              <a:t>можливим</a:t>
            </a:r>
            <a:r>
              <a:rPr lang="ru-RU" sz="2000" b="0" i="0" u="none" strike="noStrike" baseline="0" dirty="0">
                <a:latin typeface="Tahoma" panose="020B0604030504040204" pitchFamily="34" charset="0"/>
              </a:rPr>
              <a:t> </a:t>
            </a:r>
            <a:r>
              <a:rPr lang="ru-RU" sz="2000" b="0" i="0" u="none" strike="noStrike" baseline="0" dirty="0" err="1">
                <a:latin typeface="Tahoma" panose="020B0604030504040204" pitchFamily="34" charset="0"/>
              </a:rPr>
              <a:t>завдяки</a:t>
            </a:r>
            <a:r>
              <a:rPr lang="ru-RU" sz="2000" b="0" i="0" u="none" strike="noStrike" baseline="0" dirty="0">
                <a:latin typeface="Tahoma" panose="020B0604030504040204" pitchFamily="34" charset="0"/>
              </a:rPr>
              <a:t> </a:t>
            </a:r>
            <a:r>
              <a:rPr lang="ru-RU" sz="2000" b="0" i="0" u="none" strike="noStrike" baseline="0" dirty="0" err="1">
                <a:latin typeface="Tahoma" panose="020B0604030504040204" pitchFamily="34" charset="0"/>
              </a:rPr>
              <a:t>фінансовій</a:t>
            </a:r>
            <a:r>
              <a:rPr lang="ru-RU" sz="2000" b="0" i="0" u="none" strike="noStrike" baseline="0" dirty="0">
                <a:latin typeface="Tahoma" panose="020B0604030504040204" pitchFamily="34" charset="0"/>
              </a:rPr>
              <a:t> </a:t>
            </a:r>
            <a:r>
              <a:rPr lang="ru-RU" sz="2000" b="0" i="0" u="none" strike="noStrike" baseline="0" dirty="0" err="1">
                <a:latin typeface="Tahoma" panose="020B0604030504040204" pitchFamily="34" charset="0"/>
              </a:rPr>
              <a:t>підтримці</a:t>
            </a:r>
            <a:r>
              <a:rPr lang="ru-RU" sz="2000" b="0" i="0" u="none" strike="noStrike" baseline="0" dirty="0">
                <a:latin typeface="Tahoma" panose="020B0604030504040204" pitchFamily="34" charset="0"/>
              </a:rPr>
              <a:t> </a:t>
            </a:r>
            <a:r>
              <a:rPr lang="ru-RU" sz="2000" b="0" i="0" u="none" strike="noStrike" baseline="0" dirty="0" err="1">
                <a:latin typeface="Tahoma" panose="020B0604030504040204" pitchFamily="34" charset="0"/>
              </a:rPr>
              <a:t>Представництва</a:t>
            </a:r>
            <a:r>
              <a:rPr lang="ru-RU" sz="2000" b="0" i="0" u="none" strike="noStrike" baseline="0" dirty="0">
                <a:latin typeface="Tahoma" panose="020B0604030504040204" pitchFamily="34" charset="0"/>
              </a:rPr>
              <a:t> </a:t>
            </a:r>
            <a:r>
              <a:rPr lang="ru-RU" sz="2000" b="0" i="0" u="none" strike="noStrike" baseline="0" dirty="0" smtClean="0">
                <a:latin typeface="Tahoma" panose="020B0604030504040204" pitchFamily="34" charset="0"/>
              </a:rPr>
              <a:t>«Фонду </a:t>
            </a:r>
            <a:r>
              <a:rPr lang="ru-RU" sz="2000" b="0" i="0" u="none" strike="noStrike" baseline="0" dirty="0" err="1">
                <a:latin typeface="Tahoma" panose="020B0604030504040204" pitchFamily="34" charset="0"/>
              </a:rPr>
              <a:t>Фрідріха</a:t>
            </a:r>
            <a:r>
              <a:rPr lang="ru-RU" sz="2000" b="0" i="0" u="none" strike="noStrike" baseline="0" dirty="0">
                <a:latin typeface="Tahoma" panose="020B0604030504040204" pitchFamily="34" charset="0"/>
              </a:rPr>
              <a:t> </a:t>
            </a:r>
            <a:r>
              <a:rPr lang="ru-RU" sz="2000" b="0" i="0" u="none" strike="noStrike" baseline="0" dirty="0" err="1">
                <a:latin typeface="Tahoma" panose="020B0604030504040204" pitchFamily="34" charset="0"/>
              </a:rPr>
              <a:t>Науманна</a:t>
            </a:r>
            <a:r>
              <a:rPr lang="ru-RU" sz="2000" b="0" i="0" u="none" strike="noStrike" baseline="0" dirty="0">
                <a:latin typeface="Tahoma" panose="020B0604030504040204" pitchFamily="34" charset="0"/>
              </a:rPr>
              <a:t> за </a:t>
            </a:r>
            <a:r>
              <a:rPr lang="ru-RU" sz="2000" dirty="0">
                <a:latin typeface="Tahoma" panose="020B0604030504040204" pitchFamily="34" charset="0"/>
              </a:rPr>
              <a:t>С</a:t>
            </a:r>
            <a:r>
              <a:rPr lang="ru-RU" sz="2000" b="0" i="0" u="none" strike="noStrike" baseline="0" dirty="0" smtClean="0">
                <a:latin typeface="Tahoma" panose="020B0604030504040204" pitchFamily="34" charset="0"/>
              </a:rPr>
              <a:t>вободу</a:t>
            </a:r>
            <a:r>
              <a:rPr lang="ru-RU" sz="2000" dirty="0" smtClean="0">
                <a:latin typeface="Tahoma" panose="020B0604030504040204" pitchFamily="34" charset="0"/>
              </a:rPr>
              <a:t>»</a:t>
            </a:r>
            <a:r>
              <a:rPr lang="ru-RU" sz="2000" b="0" i="0" u="none" strike="noStrike" baseline="0" dirty="0" smtClean="0">
                <a:latin typeface="Tahoma" panose="020B0604030504040204" pitchFamily="34" charset="0"/>
              </a:rPr>
              <a:t> </a:t>
            </a:r>
            <a:r>
              <a:rPr lang="ru-RU" sz="2000" b="0" i="0" u="none" strike="noStrike" baseline="0" dirty="0">
                <a:latin typeface="Tahoma" panose="020B0604030504040204" pitchFamily="34" charset="0"/>
              </a:rPr>
              <a:t>в </a:t>
            </a:r>
            <a:r>
              <a:rPr lang="ru-RU" sz="2000" b="0" i="0" u="none" strike="noStrike" baseline="0" dirty="0" err="1">
                <a:latin typeface="Tahoma" panose="020B0604030504040204" pitchFamily="34" charset="0"/>
              </a:rPr>
              <a:t>Україні</a:t>
            </a:r>
            <a:r>
              <a:rPr lang="ru-RU" sz="2000" b="0" i="0" u="none" strike="noStrike" baseline="0" dirty="0">
                <a:latin typeface="Tahoma" panose="020B0604030504040204" pitchFamily="34" charset="0"/>
              </a:rPr>
              <a:t> та </a:t>
            </a:r>
            <a:r>
              <a:rPr lang="ru-RU" sz="2000" b="0" i="0" u="none" strike="noStrike" baseline="0" dirty="0" err="1">
                <a:latin typeface="Tahoma" panose="020B0604030504040204" pitchFamily="34" charset="0"/>
              </a:rPr>
              <a:t>Білорусі</a:t>
            </a:r>
            <a:r>
              <a:rPr lang="ru-RU" sz="2000" b="0" i="0" u="none" strike="noStrike" baseline="0" dirty="0">
                <a:latin typeface="Tahoma" panose="020B0604030504040204" pitchFamily="34" charset="0"/>
              </a:rPr>
              <a:t> в рамках </a:t>
            </a:r>
            <a:r>
              <a:rPr lang="ru-RU" sz="2000" b="0" i="0" u="none" strike="noStrike" baseline="0" dirty="0" err="1" smtClean="0">
                <a:latin typeface="Tahoma" panose="020B0604030504040204" pitchFamily="34" charset="0"/>
              </a:rPr>
              <a:t>проєкту</a:t>
            </a:r>
            <a:r>
              <a:rPr lang="ru-RU" sz="2000" b="0" i="0" u="none" strike="noStrike" baseline="0" dirty="0" smtClean="0">
                <a:latin typeface="Tahoma" panose="020B0604030504040204" pitchFamily="34" charset="0"/>
              </a:rPr>
              <a:t> </a:t>
            </a:r>
            <a:r>
              <a:rPr lang="ru-RU" sz="2000" b="0" i="0" u="none" strike="noStrike" baseline="0" dirty="0">
                <a:latin typeface="Tahoma" panose="020B0604030504040204" pitchFamily="34" charset="0"/>
              </a:rPr>
              <a:t>«</a:t>
            </a:r>
            <a:r>
              <a:rPr lang="ru-RU" sz="2000" b="0" i="0" u="none" strike="noStrike" baseline="0" dirty="0" err="1">
                <a:latin typeface="Tahoma" panose="020B0604030504040204" pitchFamily="34" charset="0"/>
              </a:rPr>
              <a:t>Моніторинг</a:t>
            </a:r>
            <a:r>
              <a:rPr lang="ru-RU" sz="2000" b="0" i="0" u="none" strike="noStrike" baseline="0" dirty="0">
                <a:latin typeface="Tahoma" panose="020B0604030504040204" pitchFamily="34" charset="0"/>
              </a:rPr>
              <a:t> </a:t>
            </a:r>
            <a:r>
              <a:rPr lang="ru-RU" sz="2000" b="0" i="0" u="none" strike="noStrike" baseline="0" dirty="0" err="1">
                <a:latin typeface="Tahoma" panose="020B0604030504040204" pitchFamily="34" charset="0"/>
              </a:rPr>
              <a:t>політичних</a:t>
            </a:r>
            <a:r>
              <a:rPr lang="ru-RU" sz="2000" b="0" i="0" u="none" strike="noStrike" baseline="0" dirty="0">
                <a:latin typeface="Tahoma" panose="020B0604030504040204" pitchFamily="34" charset="0"/>
              </a:rPr>
              <a:t> новин», </a:t>
            </a:r>
            <a:r>
              <a:rPr lang="ru-RU" sz="2000" b="0" i="0" u="none" strike="noStrike" baseline="0" dirty="0" err="1">
                <a:latin typeface="Tahoma" panose="020B0604030504040204" pitchFamily="34" charset="0"/>
              </a:rPr>
              <a:t>який</a:t>
            </a:r>
            <a:r>
              <a:rPr lang="ru-RU" sz="2000" b="0" i="0" u="none" strike="noStrike" baseline="0" dirty="0">
                <a:latin typeface="Tahoma" panose="020B0604030504040204" pitchFamily="34" charset="0"/>
              </a:rPr>
              <a:t> </a:t>
            </a:r>
            <a:r>
              <a:rPr lang="ru-RU" sz="2000" b="0" i="0" u="none" strike="noStrike" baseline="0" dirty="0" err="1">
                <a:latin typeface="Tahoma" panose="020B0604030504040204" pitchFamily="34" charset="0"/>
              </a:rPr>
              <a:t>виконує</a:t>
            </a:r>
            <a:r>
              <a:rPr lang="ru-RU" sz="2000" b="0" i="0" u="none" strike="noStrike" baseline="0" dirty="0">
                <a:latin typeface="Tahoma" panose="020B0604030504040204" pitchFamily="34" charset="0"/>
              </a:rPr>
              <a:t> </a:t>
            </a:r>
            <a:r>
              <a:rPr lang="ru-RU" sz="2000" b="0" i="0" u="none" strike="noStrike" baseline="0" dirty="0" err="1">
                <a:latin typeface="Tahoma" panose="020B0604030504040204" pitchFamily="34" charset="0"/>
              </a:rPr>
              <a:t>Академія</a:t>
            </a:r>
            <a:r>
              <a:rPr lang="ru-RU" sz="2000" b="0" i="0" u="none" strike="noStrike" baseline="0" dirty="0">
                <a:latin typeface="Tahoma" panose="020B0604030504040204" pitchFamily="34" charset="0"/>
              </a:rPr>
              <a:t> </a:t>
            </a:r>
            <a:r>
              <a:rPr lang="ru-RU" sz="2000" dirty="0" err="1">
                <a:latin typeface="Tahoma" panose="020B0604030504040204" pitchFamily="34" charset="0"/>
              </a:rPr>
              <a:t>у</a:t>
            </a:r>
            <a:r>
              <a:rPr lang="ru-RU" sz="2000" b="0" i="0" u="none" strike="noStrike" baseline="0" dirty="0" err="1" smtClean="0">
                <a:latin typeface="Tahoma" panose="020B0604030504040204" pitchFamily="34" charset="0"/>
              </a:rPr>
              <a:t>країнської</a:t>
            </a:r>
            <a:r>
              <a:rPr lang="ru-RU" sz="2000" b="0" i="0" u="none" strike="noStrike" baseline="0" dirty="0" smtClean="0">
                <a:latin typeface="Tahoma" panose="020B0604030504040204" pitchFamily="34" charset="0"/>
              </a:rPr>
              <a:t> </a:t>
            </a:r>
            <a:r>
              <a:rPr lang="ru-RU" sz="2000" dirty="0" err="1">
                <a:latin typeface="Tahoma" panose="020B0604030504040204" pitchFamily="34" charset="0"/>
              </a:rPr>
              <a:t>п</a:t>
            </a:r>
            <a:r>
              <a:rPr lang="ru-RU" sz="2000" b="0" i="0" u="none" strike="noStrike" baseline="0" dirty="0" err="1" smtClean="0">
                <a:latin typeface="Tahoma" panose="020B0604030504040204" pitchFamily="34" charset="0"/>
              </a:rPr>
              <a:t>реси</a:t>
            </a:r>
            <a:r>
              <a:rPr lang="ru-RU" sz="2000" b="0" i="0" u="none" strike="noStrike" baseline="0" dirty="0" smtClean="0">
                <a:latin typeface="Tahoma" panose="020B0604030504040204" pitchFamily="34" charset="0"/>
              </a:rPr>
              <a:t> </a:t>
            </a:r>
            <a:endParaRPr lang="ru-RU" sz="2000" b="0" i="0" u="none" strike="noStrike" baseline="0" dirty="0">
              <a:latin typeface="Tahoma" panose="020B0604030504040204" pitchFamily="34" charset="0"/>
            </a:endParaRPr>
          </a:p>
          <a:p>
            <a:pPr algn="just"/>
            <a:endParaRPr lang="ru-RU" sz="2000" b="0" i="0" u="none" strike="noStrike" baseline="0" dirty="0">
              <a:latin typeface="Tahoma" panose="020B0604030504040204" pitchFamily="34" charset="0"/>
            </a:endParaRPr>
          </a:p>
          <a:p>
            <a:pPr algn="r"/>
            <a:r>
              <a:rPr lang="en-US" sz="2000" b="0" i="0" u="none" strike="noStrike" baseline="0" dirty="0" err="1">
                <a:latin typeface="Tahoma" panose="020B0604030504040204" pitchFamily="34" charset="0"/>
              </a:rPr>
              <a:t>Gefördert</a:t>
            </a:r>
            <a:r>
              <a:rPr lang="en-US" sz="2000" b="0" i="0" u="none" strike="noStrike" baseline="0" dirty="0">
                <a:latin typeface="Tahoma" panose="020B0604030504040204" pitchFamily="34" charset="0"/>
              </a:rPr>
              <a:t> dur</a:t>
            </a:r>
            <a:r>
              <a:rPr lang="ru-RU" sz="2000" b="0" i="0" u="none" strike="noStrike" baseline="0" dirty="0">
                <a:latin typeface="Tahoma" panose="020B0604030504040204" pitchFamily="34" charset="0"/>
              </a:rPr>
              <a:t>с</a:t>
            </a:r>
            <a:r>
              <a:rPr lang="en-US" sz="2000" b="0" i="0" u="none" strike="noStrike" baseline="0" dirty="0">
                <a:latin typeface="Tahoma" panose="020B0604030504040204" pitchFamily="34" charset="0"/>
              </a:rPr>
              <a:t>h die </a:t>
            </a:r>
            <a:r>
              <a:rPr lang="en-US" sz="2000" b="0" i="0" u="none" strike="noStrike" baseline="0" dirty="0" err="1">
                <a:latin typeface="Tahoma" panose="020B0604030504040204" pitchFamily="34" charset="0"/>
              </a:rPr>
              <a:t>Bundesrepublik</a:t>
            </a:r>
            <a:r>
              <a:rPr lang="en-US" sz="2000" b="0" i="0" u="none" strike="noStrike" baseline="0" dirty="0">
                <a:latin typeface="Tahoma" panose="020B0604030504040204" pitchFamily="34" charset="0"/>
              </a:rPr>
              <a:t> Deutschland </a:t>
            </a:r>
            <a:endParaRPr lang="uk-UA" sz="2000" b="0" i="0" u="none" strike="noStrike" baseline="0" dirty="0">
              <a:latin typeface="Tahoma" panose="020B0604030504040204" pitchFamily="34" charset="0"/>
            </a:endParaRPr>
          </a:p>
          <a:p>
            <a:pPr algn="r"/>
            <a:r>
              <a:rPr lang="ru-RU" sz="2000" b="0" i="0" u="none" strike="noStrike" baseline="0" dirty="0">
                <a:latin typeface="Tahoma" panose="020B0604030504040204" pitchFamily="34" charset="0"/>
              </a:rPr>
              <a:t>За </a:t>
            </a:r>
            <a:r>
              <a:rPr lang="ru-RU" sz="2000" b="0" i="0" u="none" strike="noStrike" baseline="0" dirty="0" err="1">
                <a:latin typeface="Tahoma" panose="020B0604030504040204" pitchFamily="34" charset="0"/>
              </a:rPr>
              <a:t>підтримки</a:t>
            </a:r>
            <a:r>
              <a:rPr lang="ru-RU" sz="2000" b="0" i="0" u="none" strike="noStrike" baseline="0" dirty="0">
                <a:latin typeface="Tahoma" panose="020B0604030504040204" pitchFamily="34" charset="0"/>
              </a:rPr>
              <a:t> </a:t>
            </a:r>
            <a:r>
              <a:rPr lang="ru-RU" sz="2000" b="0" i="0" u="none" strike="noStrike" baseline="0" dirty="0" err="1">
                <a:latin typeface="Tahoma" panose="020B0604030504040204" pitchFamily="34" charset="0"/>
              </a:rPr>
              <a:t>Федеративної</a:t>
            </a:r>
            <a:r>
              <a:rPr lang="ru-RU" sz="2000" b="0" i="0" u="none" strike="noStrike" baseline="0" dirty="0">
                <a:latin typeface="Tahoma" panose="020B0604030504040204" pitchFamily="34" charset="0"/>
              </a:rPr>
              <a:t> </a:t>
            </a:r>
            <a:r>
              <a:rPr lang="ru-RU" sz="2000" b="0" i="0" u="none" strike="noStrike" baseline="0" dirty="0" err="1">
                <a:latin typeface="Tahoma" panose="020B0604030504040204" pitchFamily="34" charset="0"/>
              </a:rPr>
              <a:t>Республіки</a:t>
            </a:r>
            <a:r>
              <a:rPr lang="ru-RU" sz="2000" b="0" i="0" u="none" strike="noStrike" baseline="0" dirty="0">
                <a:latin typeface="Tahoma" panose="020B0604030504040204" pitchFamily="34" charset="0"/>
              </a:rPr>
              <a:t> </a:t>
            </a:r>
            <a:r>
              <a:rPr lang="ru-RU" sz="2000" b="0" i="0" u="none" strike="noStrike" baseline="0" dirty="0" err="1">
                <a:latin typeface="Tahoma" panose="020B0604030504040204" pitchFamily="34" charset="0"/>
              </a:rPr>
              <a:t>Німеччина</a:t>
            </a:r>
            <a:endParaRPr lang="ru-UA" sz="2000" dirty="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85500B7E-FEE4-43AB-B0E9-C5B502F60534}"/>
              </a:ext>
            </a:extLst>
          </p:cNvPr>
          <p:cNvSpPr txBox="1"/>
          <p:nvPr/>
        </p:nvSpPr>
        <p:spPr>
          <a:xfrm>
            <a:off x="6457481" y="1622659"/>
            <a:ext cx="187423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4000" b="1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ЗМІСТ</a:t>
            </a:r>
            <a:endParaRPr lang="ru-UA" sz="4000" b="1" dirty="0">
              <a:solidFill>
                <a:srgbClr val="00206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FD2AF46-1D91-435E-A261-EA5C67B88E9E}"/>
              </a:ext>
            </a:extLst>
          </p:cNvPr>
          <p:cNvSpPr txBox="1"/>
          <p:nvPr/>
        </p:nvSpPr>
        <p:spPr>
          <a:xfrm>
            <a:off x="9124455" y="370040"/>
            <a:ext cx="2524125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US" sz="1400" b="1" i="0" u="none" strike="noStrike" baseline="0" dirty="0">
                <a:solidFill>
                  <a:schemeClr val="bg1"/>
                </a:solidFill>
                <a:latin typeface="Tahoma" panose="020B0604030504040204" pitchFamily="34" charset="0"/>
              </a:rPr>
              <a:t>15-20 </a:t>
            </a:r>
            <a:r>
              <a:rPr lang="uk-UA" sz="1400" b="1" i="0" u="none" strike="noStrike" baseline="0" dirty="0">
                <a:solidFill>
                  <a:schemeClr val="bg1"/>
                </a:solidFill>
                <a:latin typeface="Tahoma" panose="020B0604030504040204" pitchFamily="34" charset="0"/>
              </a:rPr>
              <a:t>лютого 2021</a:t>
            </a:r>
            <a:endParaRPr lang="ru-UA" sz="1400" dirty="0"/>
          </a:p>
        </p:txBody>
      </p:sp>
    </p:spTree>
    <p:extLst>
      <p:ext uri="{BB962C8B-B14F-4D97-AF65-F5344CB8AC3E}">
        <p14:creationId xmlns:p14="http://schemas.microsoft.com/office/powerpoint/2010/main" val="162693235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68F13A0-FBC1-4D01-B06D-C3446BB19C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3420" y="370040"/>
            <a:ext cx="11353800" cy="530024"/>
          </a:xfrm>
        </p:spPr>
        <p:txBody>
          <a:bodyPr>
            <a:normAutofit fontScale="90000"/>
          </a:bodyPr>
          <a:lstStyle/>
          <a:p>
            <a:r>
              <a:rPr lang="ru-RU" sz="3600" b="1" i="0" u="none" strike="noStrike" baseline="0" dirty="0">
                <a:solidFill>
                  <a:schemeClr val="bg1"/>
                </a:solidFill>
                <a:latin typeface="Tahoma" panose="020B0604030504040204" pitchFamily="34" charset="0"/>
              </a:rPr>
              <a:t>МОНІТОРИНГ</a:t>
            </a:r>
            <a:r>
              <a:rPr lang="en-US" sz="3600" b="1" i="0" u="none" strike="noStrike" baseline="0" dirty="0">
                <a:solidFill>
                  <a:schemeClr val="bg1"/>
                </a:solidFill>
                <a:latin typeface="Tahoma" panose="020B0604030504040204" pitchFamily="34" charset="0"/>
              </a:rPr>
              <a:t> </a:t>
            </a:r>
            <a:r>
              <a:rPr lang="ru-RU" sz="3600" b="1" i="0" u="none" strike="noStrike" baseline="0" dirty="0">
                <a:solidFill>
                  <a:schemeClr val="bg1"/>
                </a:solidFill>
                <a:latin typeface="Tahoma" panose="020B0604030504040204" pitchFamily="34" charset="0"/>
              </a:rPr>
              <a:t>ПОЛІТИЧНИХ НОВИН</a:t>
            </a:r>
            <a:r>
              <a:rPr lang="en-US" sz="3600" b="1" i="0" u="none" strike="noStrike" baseline="0" dirty="0">
                <a:solidFill>
                  <a:schemeClr val="bg1"/>
                </a:solidFill>
                <a:latin typeface="Tahoma" panose="020B0604030504040204" pitchFamily="34" charset="0"/>
              </a:rPr>
              <a:t> </a:t>
            </a:r>
            <a:r>
              <a:rPr lang="uk-UA" sz="3600" b="1" i="0" u="none" strike="noStrike" baseline="0" dirty="0">
                <a:solidFill>
                  <a:schemeClr val="bg1"/>
                </a:solidFill>
                <a:latin typeface="Tahoma" panose="020B0604030504040204" pitchFamily="34" charset="0"/>
              </a:rPr>
              <a:t>		</a:t>
            </a:r>
            <a:endParaRPr lang="ru-UA" sz="1600" dirty="0">
              <a:solidFill>
                <a:schemeClr val="bg1"/>
              </a:solidFill>
            </a:endParaRP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9154F517-9C75-4EBC-A4E0-D345C2515ED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1701" y="1268802"/>
            <a:ext cx="10989767" cy="4351338"/>
          </a:xfrm>
        </p:spPr>
        <p:txBody>
          <a:bodyPr>
            <a:normAutofit/>
          </a:bodyPr>
          <a:lstStyle/>
          <a:p>
            <a:pPr marL="3048000" indent="-3048000">
              <a:lnSpc>
                <a:spcPct val="150000"/>
              </a:lnSpc>
              <a:buNone/>
            </a:pPr>
            <a:r>
              <a:rPr lang="ru-RU" sz="2000" b="1" i="0" u="none" strike="noStrike" baseline="0" dirty="0">
                <a:solidFill>
                  <a:srgbClr val="002060"/>
                </a:solidFill>
                <a:latin typeface="Tahoma" panose="020B0604030504040204" pitchFamily="34" charset="0"/>
              </a:rPr>
              <a:t>МЕТА ДОСЛІДЖЕННЯ: </a:t>
            </a:r>
            <a:r>
              <a:rPr lang="ru-RU" sz="1800" i="0" u="none" strike="noStrike" baseline="0" dirty="0">
                <a:latin typeface="Tahoma" panose="020B0604030504040204" pitchFamily="34" charset="0"/>
              </a:rPr>
              <a:t>ВИЗНАЧЕННЯ СТАНУ Й ДИНАМІКИ ПОЛІТИЧНОГО ЗМІСТУ НОВИН УКРАЇНСЬКИХ ТЕЛЕКАНАЛІВ </a:t>
            </a:r>
          </a:p>
          <a:p>
            <a:pPr marL="3048000" indent="-3048000">
              <a:lnSpc>
                <a:spcPct val="150000"/>
              </a:lnSpc>
              <a:buNone/>
            </a:pPr>
            <a:r>
              <a:rPr lang="ru-RU" sz="2000" b="1" i="0" u="none" strike="noStrike" baseline="0" dirty="0">
                <a:solidFill>
                  <a:srgbClr val="002060"/>
                </a:solidFill>
                <a:latin typeface="Tahoma" panose="020B0604030504040204" pitchFamily="34" charset="0"/>
              </a:rPr>
              <a:t>ХВИЛІ МОНІТОРИНГУ ТЕЛЕНОВИН: </a:t>
            </a:r>
            <a:r>
              <a:rPr lang="ru-RU" sz="1800" i="0" u="none" strike="noStrike" baseline="0" dirty="0" err="1">
                <a:latin typeface="Tahoma" panose="020B0604030504040204" pitchFamily="34" charset="0"/>
              </a:rPr>
              <a:t>лютий</a:t>
            </a:r>
            <a:r>
              <a:rPr lang="ru-RU" sz="1800" i="0" u="none" strike="noStrike" baseline="0" dirty="0">
                <a:latin typeface="Tahoma" panose="020B0604030504040204" pitchFamily="34" charset="0"/>
              </a:rPr>
              <a:t> – </a:t>
            </a:r>
            <a:r>
              <a:rPr lang="ru-RU" sz="1800" i="0" u="none" strike="noStrike" baseline="0" dirty="0" err="1">
                <a:latin typeface="Tahoma" panose="020B0604030504040204" pitchFamily="34" charset="0"/>
              </a:rPr>
              <a:t>грудень</a:t>
            </a:r>
            <a:r>
              <a:rPr lang="ru-RU" sz="1800" i="0" u="none" strike="noStrike" baseline="0" dirty="0">
                <a:latin typeface="Tahoma" panose="020B0604030504040204" pitchFamily="34" charset="0"/>
              </a:rPr>
              <a:t> 2021 </a:t>
            </a:r>
            <a:endParaRPr lang="uk-UA" sz="1800" i="0" u="none" strike="noStrike" baseline="0" dirty="0">
              <a:latin typeface="Tahoma" panose="020B0604030504040204" pitchFamily="34" charset="0"/>
            </a:endParaRPr>
          </a:p>
          <a:p>
            <a:pPr marL="0" indent="0">
              <a:buNone/>
            </a:pPr>
            <a:r>
              <a:rPr lang="ru-RU" sz="1800" b="1" i="0" u="none" strike="noStrike" baseline="0" dirty="0">
                <a:solidFill>
                  <a:srgbClr val="002060"/>
                </a:solidFill>
                <a:latin typeface="Tahoma" panose="020B0604030504040204" pitchFamily="34" charset="0"/>
              </a:rPr>
              <a:t>ВИБІРКА: </a:t>
            </a:r>
          </a:p>
          <a:p>
            <a:pPr marL="0" indent="0">
              <a:buNone/>
            </a:pPr>
            <a:r>
              <a:rPr lang="ru-UA" sz="1800" b="0" i="0" u="none" strike="noStrike" baseline="0" dirty="0">
                <a:solidFill>
                  <a:srgbClr val="000000"/>
                </a:solidFill>
                <a:latin typeface="Tahoma" panose="020B0604030504040204" pitchFamily="34" charset="0"/>
              </a:rPr>
              <a:t>	</a:t>
            </a:r>
          </a:p>
          <a:p>
            <a:pPr marL="0" indent="0">
              <a:buNone/>
            </a:pPr>
            <a:endParaRPr lang="ru-RU" sz="1800" b="0" i="0" u="none" strike="noStrike" baseline="0" dirty="0">
              <a:latin typeface="Tahoma" panose="020B0604030504040204" pitchFamily="34" charset="0"/>
            </a:endParaRPr>
          </a:p>
        </p:txBody>
      </p:sp>
      <p:graphicFrame>
        <p:nvGraphicFramePr>
          <p:cNvPr id="6" name="Таблица 7">
            <a:extLst>
              <a:ext uri="{FF2B5EF4-FFF2-40B4-BE49-F238E27FC236}">
                <a16:creationId xmlns:a16="http://schemas.microsoft.com/office/drawing/2014/main" id="{61037380-E21C-4E71-9E5A-0CBB92A7DCB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403989"/>
              </p:ext>
            </p:extLst>
          </p:nvPr>
        </p:nvGraphicFramePr>
        <p:xfrm>
          <a:off x="1147916" y="3494499"/>
          <a:ext cx="5250426" cy="2382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25213">
                  <a:extLst>
                    <a:ext uri="{9D8B030D-6E8A-4147-A177-3AD203B41FA5}">
                      <a16:colId xmlns:a16="http://schemas.microsoft.com/office/drawing/2014/main" val="527613904"/>
                    </a:ext>
                  </a:extLst>
                </a:gridCol>
                <a:gridCol w="2625213">
                  <a:extLst>
                    <a:ext uri="{9D8B030D-6E8A-4147-A177-3AD203B41FA5}">
                      <a16:colId xmlns:a16="http://schemas.microsoft.com/office/drawing/2014/main" val="414760177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i="0" u="none" strike="noStrike" baseline="0" dirty="0">
                          <a:solidFill>
                            <a:srgbClr val="002060"/>
                          </a:solidFill>
                          <a:latin typeface="Tahoma" panose="020B0604030504040204" pitchFamily="34" charset="0"/>
                        </a:rPr>
                        <a:t>КАНАЛИ: </a:t>
                      </a: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uk-UA" dirty="0">
                          <a:solidFill>
                            <a:srgbClr val="002060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ПРОГРАМИ</a:t>
                      </a:r>
                      <a:r>
                        <a:rPr lang="en-US" dirty="0">
                          <a:solidFill>
                            <a:srgbClr val="002060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</a:t>
                      </a:r>
                      <a:r>
                        <a:rPr lang="uk-UA" dirty="0">
                          <a:solidFill>
                            <a:srgbClr val="002060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НОВИН</a:t>
                      </a:r>
                      <a:endParaRPr lang="ru-UA" dirty="0">
                        <a:solidFill>
                          <a:srgbClr val="002060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353810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ru-RU" sz="1800" b="0" dirty="0">
                          <a:solidFill>
                            <a:srgbClr val="000000"/>
                          </a:solidFill>
                          <a:latin typeface="Tahoma" panose="020B0604030504040204" pitchFamily="34" charset="0"/>
                        </a:rPr>
                        <a:t>1+1</a:t>
                      </a:r>
                    </a:p>
                    <a:p>
                      <a:pPr marL="0" indent="0" algn="ctr">
                        <a:buNone/>
                      </a:pPr>
                      <a:r>
                        <a:rPr lang="ru-RU" sz="1800" b="0" dirty="0" err="1">
                          <a:solidFill>
                            <a:srgbClr val="000000"/>
                          </a:solidFill>
                          <a:latin typeface="Tahoma" panose="020B0604030504040204" pitchFamily="34" charset="0"/>
                        </a:rPr>
                        <a:t>І</a:t>
                      </a:r>
                      <a:r>
                        <a:rPr lang="ru-RU" sz="1800" b="0" i="0" u="none" strike="noStrike" baseline="0" dirty="0" err="1">
                          <a:solidFill>
                            <a:srgbClr val="000000"/>
                          </a:solidFill>
                          <a:latin typeface="Tahoma" panose="020B0604030504040204" pitchFamily="34" charset="0"/>
                        </a:rPr>
                        <a:t>нтер</a:t>
                      </a:r>
                      <a:endParaRPr lang="ru-RU" sz="1800" b="0" i="0" u="none" strike="noStrike" baseline="0" dirty="0">
                        <a:solidFill>
                          <a:srgbClr val="000000"/>
                        </a:solidFill>
                        <a:latin typeface="Tahoma" panose="020B0604030504040204" pitchFamily="34" charset="0"/>
                      </a:endParaRPr>
                    </a:p>
                    <a:p>
                      <a:pPr marL="0" indent="0" algn="ctr">
                        <a:buNone/>
                      </a:pPr>
                      <a:r>
                        <a:rPr lang="ru-RU" sz="1800" b="0" dirty="0">
                          <a:solidFill>
                            <a:srgbClr val="000000"/>
                          </a:solidFill>
                          <a:latin typeface="Tahoma" panose="020B0604030504040204" pitchFamily="34" charset="0"/>
                        </a:rPr>
                        <a:t>5-й канал</a:t>
                      </a:r>
                    </a:p>
                    <a:p>
                      <a:pPr marL="0" indent="0" algn="ctr">
                        <a:buNone/>
                      </a:pPr>
                      <a:r>
                        <a:rPr lang="en-US" sz="1800" b="0" dirty="0">
                          <a:solidFill>
                            <a:srgbClr val="000000"/>
                          </a:solidFill>
                          <a:latin typeface="Tahoma" panose="020B0604030504040204" pitchFamily="34" charset="0"/>
                        </a:rPr>
                        <a:t>ICTV</a:t>
                      </a:r>
                    </a:p>
                    <a:p>
                      <a:pPr marL="0" indent="0" algn="ctr">
                        <a:buNone/>
                      </a:pPr>
                      <a:r>
                        <a:rPr lang="uk-UA" sz="1800" b="0" dirty="0">
                          <a:solidFill>
                            <a:srgbClr val="000000"/>
                          </a:solidFill>
                          <a:latin typeface="Tahoma" panose="020B0604030504040204" pitchFamily="34" charset="0"/>
                        </a:rPr>
                        <a:t>СТБ</a:t>
                      </a:r>
                    </a:p>
                    <a:p>
                      <a:pPr marL="0" indent="0" algn="ctr">
                        <a:buNone/>
                      </a:pPr>
                      <a:r>
                        <a:rPr lang="uk-UA" sz="1800" b="0" dirty="0">
                          <a:solidFill>
                            <a:srgbClr val="000000"/>
                          </a:solidFill>
                          <a:latin typeface="Tahoma" panose="020B0604030504040204" pitchFamily="34" charset="0"/>
                        </a:rPr>
                        <a:t>Україна</a:t>
                      </a:r>
                      <a:endParaRPr lang="en-US" sz="1800" b="0" dirty="0">
                        <a:solidFill>
                          <a:srgbClr val="000000"/>
                        </a:solidFill>
                        <a:latin typeface="Tahoma" panose="020B0604030504040204" pitchFamily="34" charset="0"/>
                      </a:endParaRPr>
                    </a:p>
                    <a:p>
                      <a:pPr marL="0" indent="0" algn="ctr">
                        <a:buNone/>
                      </a:pPr>
                      <a:r>
                        <a:rPr lang="en-US" sz="1800" b="0" dirty="0">
                          <a:solidFill>
                            <a:srgbClr val="000000"/>
                          </a:solidFill>
                          <a:latin typeface="Tahoma" panose="020B0604030504040204" pitchFamily="34" charset="0"/>
                        </a:rPr>
                        <a:t>UA</a:t>
                      </a:r>
                      <a:r>
                        <a:rPr lang="uk-UA" sz="1800" b="0" dirty="0">
                          <a:solidFill>
                            <a:srgbClr val="000000"/>
                          </a:solidFill>
                          <a:latin typeface="Tahoma" panose="020B0604030504040204" pitchFamily="34" charset="0"/>
                        </a:rPr>
                        <a:t>: Перший</a:t>
                      </a:r>
                      <a:endParaRPr lang="ru-RU" sz="1800" b="0" dirty="0">
                        <a:solidFill>
                          <a:srgbClr val="000000"/>
                        </a:solidFill>
                        <a:latin typeface="Tahoma" panose="020B0604030504040204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8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ТСН/ 19:30 </a:t>
                      </a:r>
                    </a:p>
                    <a:p>
                      <a:r>
                        <a:rPr lang="ru-RU" sz="1800" b="0" i="0" u="none" strike="noStrike" kern="1200" baseline="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Подробиці</a:t>
                      </a:r>
                      <a:r>
                        <a:rPr lang="ru-RU" sz="18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/ 20:00 </a:t>
                      </a:r>
                    </a:p>
                    <a:p>
                      <a:r>
                        <a:rPr lang="ru-RU" sz="18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Час новин/ 19:00 	</a:t>
                      </a:r>
                    </a:p>
                    <a:p>
                      <a:r>
                        <a:rPr lang="ru-RU" sz="1800" b="0" i="0" u="none" strike="noStrike" kern="1200" baseline="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Факти</a:t>
                      </a:r>
                      <a:r>
                        <a:rPr lang="ru-RU" sz="18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/ 18:45 </a:t>
                      </a:r>
                    </a:p>
                    <a:p>
                      <a:r>
                        <a:rPr lang="ru-RU" sz="1800" b="0" i="0" u="none" strike="noStrike" kern="1200" baseline="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Вікна</a:t>
                      </a:r>
                      <a:r>
                        <a:rPr lang="ru-RU" sz="18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/ 22:00 </a:t>
                      </a:r>
                    </a:p>
                    <a:p>
                      <a:r>
                        <a:rPr lang="ru-RU" sz="1800" b="0" i="0" u="none" strike="noStrike" kern="1200" baseline="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Сьогодні</a:t>
                      </a:r>
                      <a:r>
                        <a:rPr lang="ru-RU" sz="18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/19:00 </a:t>
                      </a:r>
                    </a:p>
                    <a:p>
                      <a:r>
                        <a:rPr lang="ru-RU" sz="1800" b="0" i="0" u="none" strike="noStrike" kern="1200" baseline="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Новини</a:t>
                      </a:r>
                      <a:r>
                        <a:rPr lang="ru-RU" sz="18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: 21:00</a:t>
                      </a:r>
                      <a:endParaRPr lang="ru-UA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38108827"/>
                  </a:ext>
                </a:extLst>
              </a:tr>
            </a:tbl>
          </a:graphicData>
        </a:graphic>
      </p:graphicFrame>
      <p:sp>
        <p:nvSpPr>
          <p:cNvPr id="8" name="TextBox 7">
            <a:extLst>
              <a:ext uri="{FF2B5EF4-FFF2-40B4-BE49-F238E27FC236}">
                <a16:creationId xmlns:a16="http://schemas.microsoft.com/office/drawing/2014/main" id="{62C01021-B4D1-4BB0-B13D-3C8B98EE74BA}"/>
              </a:ext>
            </a:extLst>
          </p:cNvPr>
          <p:cNvSpPr txBox="1"/>
          <p:nvPr/>
        </p:nvSpPr>
        <p:spPr>
          <a:xfrm>
            <a:off x="6587613" y="4685759"/>
            <a:ext cx="4955458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ru-RU" sz="1400" i="0" u="none" strike="noStrike" baseline="0" dirty="0">
                <a:latin typeface="Tahoma" panose="020B0604030504040204" pitchFamily="34" charset="0"/>
              </a:rPr>
              <a:t>одна </a:t>
            </a:r>
            <a:r>
              <a:rPr lang="ru-RU" sz="1400" i="0" u="none" strike="noStrike" baseline="0" dirty="0" err="1">
                <a:latin typeface="Tahoma" panose="020B0604030504040204" pitchFamily="34" charset="0"/>
              </a:rPr>
              <a:t>програма</a:t>
            </a:r>
            <a:r>
              <a:rPr lang="ru-RU" sz="1400" i="0" u="none" strike="noStrike" baseline="0" dirty="0">
                <a:latin typeface="Tahoma" panose="020B0604030504040204" pitchFamily="34" charset="0"/>
              </a:rPr>
              <a:t> новин у день, </a:t>
            </a:r>
            <a:r>
              <a:rPr lang="ru-RU" sz="1400" i="0" u="none" strike="noStrike" baseline="0" dirty="0" err="1">
                <a:latin typeface="Tahoma" panose="020B0604030504040204" pitchFamily="34" charset="0"/>
              </a:rPr>
              <a:t>prіme-tіme</a:t>
            </a:r>
            <a:r>
              <a:rPr lang="ru-RU" sz="1400" i="0" u="none" strike="noStrike" baseline="0" dirty="0">
                <a:latin typeface="Tahoma" panose="020B0604030504040204" pitchFamily="34" charset="0"/>
              </a:rPr>
              <a:t> 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ru-RU" sz="1400" i="0" u="none" strike="noStrike" baseline="0" dirty="0">
                <a:latin typeface="Tahoma" panose="020B0604030504040204" pitchFamily="34" charset="0"/>
              </a:rPr>
              <a:t>один </a:t>
            </a:r>
            <a:r>
              <a:rPr lang="ru-RU" sz="1400" i="0" u="none" strike="noStrike" baseline="0" dirty="0" err="1">
                <a:latin typeface="Tahoma" panose="020B0604030504040204" pitchFamily="34" charset="0"/>
              </a:rPr>
              <a:t>тиждень</a:t>
            </a:r>
            <a:r>
              <a:rPr lang="ru-RU" sz="1400" i="0" u="none" strike="noStrike" baseline="0" dirty="0">
                <a:latin typeface="Tahoma" panose="020B0604030504040204" pitchFamily="34" charset="0"/>
              </a:rPr>
              <a:t> в </a:t>
            </a:r>
            <a:r>
              <a:rPr lang="ru-RU" sz="1400" i="0" u="none" strike="noStrike" baseline="0" dirty="0" err="1">
                <a:latin typeface="Tahoma" panose="020B0604030504040204" pitchFamily="34" charset="0"/>
              </a:rPr>
              <a:t>місяць</a:t>
            </a:r>
            <a:r>
              <a:rPr lang="ru-RU" sz="1400" i="0" u="none" strike="noStrike" baseline="0" dirty="0">
                <a:latin typeface="Tahoma" panose="020B0604030504040204" pitchFamily="34" charset="0"/>
              </a:rPr>
              <a:t> 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ru-RU" sz="1400" i="0" u="none" strike="noStrike" baseline="0" dirty="0">
                <a:latin typeface="Tahoma" panose="020B0604030504040204" pitchFamily="34" charset="0"/>
              </a:rPr>
              <a:t>15 – 20 лютого 2021 </a:t>
            </a:r>
          </a:p>
          <a:p>
            <a:pPr marL="285750" indent="-285750" algn="l">
              <a:buFont typeface="Wingdings" panose="05000000000000000000" pitchFamily="2" charset="2"/>
              <a:buChar char="§"/>
            </a:pPr>
            <a:r>
              <a:rPr lang="ru-RU" sz="1400" i="0" u="none" strike="noStrike" baseline="0" dirty="0">
                <a:latin typeface="Tahoma" panose="020B0604030504040204" pitchFamily="34" charset="0"/>
              </a:rPr>
              <a:t>42 </a:t>
            </a:r>
            <a:r>
              <a:rPr lang="ru-RU" sz="1400" i="0" u="none" strike="noStrike" baseline="0" dirty="0" err="1">
                <a:latin typeface="Tahoma" panose="020B0604030504040204" pitchFamily="34" charset="0"/>
              </a:rPr>
              <a:t>випусків</a:t>
            </a:r>
            <a:r>
              <a:rPr lang="ru-RU" sz="1400" i="0" u="none" strike="noStrike" baseline="0" dirty="0">
                <a:latin typeface="Tahoma" panose="020B0604030504040204" pitchFamily="34" charset="0"/>
              </a:rPr>
              <a:t> новин/</a:t>
            </a:r>
            <a:r>
              <a:rPr lang="en-US" sz="1400" i="0" u="none" strike="noStrike" baseline="0" dirty="0">
                <a:latin typeface="Tahoma" panose="020B0604030504040204" pitchFamily="34" charset="0"/>
              </a:rPr>
              <a:t> </a:t>
            </a:r>
            <a:r>
              <a:rPr lang="ru-RU" sz="1400" i="0" u="none" strike="noStrike" baseline="0" dirty="0">
                <a:latin typeface="Tahoma" panose="020B0604030504040204" pitchFamily="34" charset="0"/>
              </a:rPr>
              <a:t>727 </a:t>
            </a:r>
            <a:r>
              <a:rPr lang="ru-RU" sz="1400" i="0" u="none" strike="noStrike" baseline="0" dirty="0" err="1">
                <a:latin typeface="Tahoma" panose="020B0604030504040204" pitchFamily="34" charset="0"/>
              </a:rPr>
              <a:t>повідомлення</a:t>
            </a:r>
            <a:r>
              <a:rPr lang="ru-RU" sz="1400" i="0" u="none" strike="noStrike" baseline="0" dirty="0">
                <a:latin typeface="Tahoma" panose="020B0604030504040204" pitchFamily="34" charset="0"/>
              </a:rPr>
              <a:t>/</a:t>
            </a:r>
            <a:r>
              <a:rPr lang="en-US" sz="1400" i="0" u="none" strike="noStrike" baseline="0" dirty="0">
                <a:latin typeface="Tahoma" panose="020B0604030504040204" pitchFamily="34" charset="0"/>
              </a:rPr>
              <a:t> </a:t>
            </a:r>
            <a:r>
              <a:rPr lang="ru-RU" sz="1400" i="0" u="none" strike="noStrike" baseline="0" dirty="0">
                <a:latin typeface="Tahoma" panose="020B0604030504040204" pitchFamily="34" charset="0"/>
              </a:rPr>
              <a:t>90520 сек (</a:t>
            </a:r>
            <a:r>
              <a:rPr lang="ru-RU" sz="1400" i="0" u="none" strike="noStrike" baseline="0" dirty="0" err="1">
                <a:latin typeface="Tahoma" panose="020B0604030504040204" pitchFamily="34" charset="0"/>
              </a:rPr>
              <a:t>новини</a:t>
            </a:r>
            <a:r>
              <a:rPr lang="ru-RU" sz="1400" i="0" u="none" strike="noStrike" baseline="0" dirty="0">
                <a:latin typeface="Tahoma" panose="020B0604030504040204" pitchFamily="34" charset="0"/>
              </a:rPr>
              <a:t> про </a:t>
            </a:r>
            <a:r>
              <a:rPr lang="ru-RU" sz="1400" i="0" u="none" strike="noStrike" baseline="0" dirty="0" err="1">
                <a:latin typeface="Tahoma" panose="020B0604030504040204" pitchFamily="34" charset="0"/>
              </a:rPr>
              <a:t>Україну</a:t>
            </a:r>
            <a:r>
              <a:rPr lang="ru-RU" sz="1400" i="0" u="none" strike="noStrike" baseline="0" dirty="0">
                <a:latin typeface="Tahoma" panose="020B0604030504040204" pitchFamily="34" charset="0"/>
              </a:rPr>
              <a:t> – 623</a:t>
            </a:r>
            <a:r>
              <a:rPr lang="uk-UA" sz="1400" dirty="0">
                <a:solidFill>
                  <a:srgbClr val="000000"/>
                </a:solidFill>
                <a:latin typeface="Tahoma" panose="020B0604030504040204" pitchFamily="34" charset="0"/>
              </a:rPr>
              <a:t> </a:t>
            </a:r>
            <a:r>
              <a:rPr lang="ru-RU" sz="1400" i="0" u="none" strike="noStrike" baseline="0" dirty="0" err="1">
                <a:latin typeface="Tahoma" panose="020B0604030504040204" pitchFamily="34" charset="0"/>
              </a:rPr>
              <a:t>повідомлення</a:t>
            </a:r>
            <a:r>
              <a:rPr lang="ru-RU" sz="1400" i="0" u="none" strike="noStrike" baseline="0" dirty="0">
                <a:latin typeface="Tahoma" panose="020B0604030504040204" pitchFamily="34" charset="0"/>
              </a:rPr>
              <a:t>/80645 сек) </a:t>
            </a:r>
            <a:endParaRPr lang="ru-UA" sz="1400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EC210BF-F7EB-462A-8E24-EA46F852A9AD}"/>
              </a:ext>
            </a:extLst>
          </p:cNvPr>
          <p:cNvSpPr txBox="1"/>
          <p:nvPr/>
        </p:nvSpPr>
        <p:spPr>
          <a:xfrm>
            <a:off x="9124455" y="370040"/>
            <a:ext cx="2524125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US" sz="1400" b="1" i="0" u="none" strike="noStrike" baseline="0" dirty="0">
                <a:solidFill>
                  <a:schemeClr val="bg1"/>
                </a:solidFill>
                <a:latin typeface="Tahoma" panose="020B0604030504040204" pitchFamily="34" charset="0"/>
              </a:rPr>
              <a:t>15-20 </a:t>
            </a:r>
            <a:r>
              <a:rPr lang="uk-UA" sz="1400" b="1" i="0" u="none" strike="noStrike" baseline="0" dirty="0">
                <a:solidFill>
                  <a:schemeClr val="bg1"/>
                </a:solidFill>
                <a:latin typeface="Tahoma" panose="020B0604030504040204" pitchFamily="34" charset="0"/>
              </a:rPr>
              <a:t>лютого 2021</a:t>
            </a:r>
            <a:endParaRPr lang="ru-UA" sz="1400" dirty="0"/>
          </a:p>
        </p:txBody>
      </p:sp>
    </p:spTree>
    <p:extLst>
      <p:ext uri="{BB962C8B-B14F-4D97-AF65-F5344CB8AC3E}">
        <p14:creationId xmlns:p14="http://schemas.microsoft.com/office/powerpoint/2010/main" val="270670885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68F13A0-FBC1-4D01-B06D-C3446BB19C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3420" y="370040"/>
            <a:ext cx="11353800" cy="530024"/>
          </a:xfrm>
        </p:spPr>
        <p:txBody>
          <a:bodyPr>
            <a:normAutofit fontScale="90000"/>
          </a:bodyPr>
          <a:lstStyle/>
          <a:p>
            <a:r>
              <a:rPr lang="ru-RU" sz="3600" b="1" i="0" u="none" strike="noStrike" baseline="0" dirty="0">
                <a:solidFill>
                  <a:schemeClr val="bg1"/>
                </a:solidFill>
                <a:latin typeface="Tahoma" panose="020B0604030504040204" pitchFamily="34" charset="0"/>
              </a:rPr>
              <a:t>МОНІТОРИНГ</a:t>
            </a:r>
            <a:r>
              <a:rPr lang="en-US" sz="3600" b="1" i="0" u="none" strike="noStrike" baseline="0" dirty="0">
                <a:solidFill>
                  <a:schemeClr val="bg1"/>
                </a:solidFill>
                <a:latin typeface="Tahoma" panose="020B0604030504040204" pitchFamily="34" charset="0"/>
              </a:rPr>
              <a:t> </a:t>
            </a:r>
            <a:r>
              <a:rPr lang="ru-RU" sz="3600" b="1" i="0" u="none" strike="noStrike" baseline="0" dirty="0">
                <a:solidFill>
                  <a:schemeClr val="bg1"/>
                </a:solidFill>
                <a:latin typeface="Tahoma" panose="020B0604030504040204" pitchFamily="34" charset="0"/>
              </a:rPr>
              <a:t>ПОЛІТИЧНИХ НОВИН</a:t>
            </a:r>
            <a:r>
              <a:rPr lang="en-US" sz="3600" b="1" i="0" u="none" strike="noStrike" baseline="0" dirty="0">
                <a:solidFill>
                  <a:schemeClr val="bg1"/>
                </a:solidFill>
                <a:latin typeface="Tahoma" panose="020B0604030504040204" pitchFamily="34" charset="0"/>
              </a:rPr>
              <a:t> </a:t>
            </a:r>
            <a:r>
              <a:rPr lang="uk-UA" sz="3600" b="1" i="0" u="none" strike="noStrike" baseline="0" dirty="0">
                <a:solidFill>
                  <a:schemeClr val="bg1"/>
                </a:solidFill>
                <a:latin typeface="Tahoma" panose="020B0604030504040204" pitchFamily="34" charset="0"/>
              </a:rPr>
              <a:t>		</a:t>
            </a:r>
            <a:endParaRPr lang="ru-UA" sz="1600" dirty="0">
              <a:solidFill>
                <a:schemeClr val="bg1"/>
              </a:solidFill>
            </a:endParaRP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9154F517-9C75-4EBC-A4E0-D345C2515ED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58814" y="1182515"/>
            <a:ext cx="10874374" cy="3794927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b="1" i="0" u="none" strike="noStrike" baseline="0" dirty="0">
                <a:solidFill>
                  <a:srgbClr val="002060"/>
                </a:solidFill>
                <a:latin typeface="Tahoma" panose="020B0604030504040204" pitchFamily="34" charset="0"/>
              </a:rPr>
              <a:t>МЕТОДОЛОГІЯ</a:t>
            </a:r>
            <a:r>
              <a:rPr lang="ru-RU" sz="1800" b="1" i="0" u="none" strike="noStrike" baseline="0" dirty="0">
                <a:latin typeface="Tahoma" panose="020B0604030504040204" pitchFamily="34" charset="0"/>
              </a:rPr>
              <a:t> </a:t>
            </a:r>
          </a:p>
          <a:p>
            <a:pPr marL="0" indent="0">
              <a:buNone/>
            </a:pPr>
            <a:r>
              <a:rPr lang="ru-RU" sz="2000" b="1" i="0" u="none" strike="noStrike" baseline="0" dirty="0">
                <a:solidFill>
                  <a:srgbClr val="002060"/>
                </a:solidFill>
                <a:latin typeface="Tahoma" panose="020B0604030504040204" pitchFamily="34" charset="0"/>
              </a:rPr>
              <a:t>ОСНОВНІ ПОКАЗНИКИ: </a:t>
            </a:r>
            <a:endParaRPr lang="ru-RU" sz="2000" b="0" i="0" u="none" strike="noStrike" baseline="0" dirty="0">
              <a:solidFill>
                <a:srgbClr val="002060"/>
              </a:solidFill>
              <a:latin typeface="Tahoma" panose="020B0604030504040204" pitchFamily="34" charset="0"/>
            </a:endParaRPr>
          </a:p>
          <a:p>
            <a:pPr marL="534988" indent="-268288">
              <a:buClr>
                <a:srgbClr val="002060"/>
              </a:buClr>
              <a:buFont typeface="Wingdings" panose="05000000000000000000" pitchFamily="2" charset="2"/>
              <a:buChar char="§"/>
            </a:pPr>
            <a:r>
              <a:rPr lang="ru-RU" sz="1800" i="0" u="none" strike="noStrike" baseline="0" dirty="0" err="1">
                <a:latin typeface="Tahoma" panose="020B0604030504040204" pitchFamily="34" charset="0"/>
              </a:rPr>
              <a:t>ступінь</a:t>
            </a:r>
            <a:r>
              <a:rPr lang="ru-RU" sz="1800" i="0" u="none" strike="noStrike" baseline="0" dirty="0">
                <a:latin typeface="Tahoma" panose="020B0604030504040204" pitchFamily="34" charset="0"/>
              </a:rPr>
              <a:t> </a:t>
            </a:r>
            <a:r>
              <a:rPr lang="ru-RU" sz="1800" i="0" u="none" strike="noStrike" baseline="0" dirty="0" err="1">
                <a:latin typeface="Tahoma" panose="020B0604030504040204" pitchFamily="34" charset="0"/>
              </a:rPr>
              <a:t>збалансованості</a:t>
            </a:r>
            <a:r>
              <a:rPr lang="ru-RU" sz="1800" i="0" u="none" strike="noStrike" baseline="0" dirty="0">
                <a:latin typeface="Tahoma" panose="020B0604030504040204" pitchFamily="34" charset="0"/>
              </a:rPr>
              <a:t> </a:t>
            </a:r>
            <a:r>
              <a:rPr lang="ru-RU" sz="1800" i="0" u="none" strike="noStrike" baseline="0" dirty="0" err="1">
                <a:latin typeface="Tahoma" panose="020B0604030504040204" pitchFamily="34" charset="0"/>
              </a:rPr>
              <a:t>інтерпретації</a:t>
            </a:r>
            <a:r>
              <a:rPr lang="ru-RU" sz="1800" i="0" u="none" strike="noStrike" baseline="0" dirty="0">
                <a:latin typeface="Tahoma" panose="020B0604030504040204" pitchFamily="34" charset="0"/>
              </a:rPr>
              <a:t> </a:t>
            </a:r>
            <a:r>
              <a:rPr lang="ru-RU" sz="1800" i="0" u="none" strike="noStrike" baseline="0" dirty="0" err="1">
                <a:latin typeface="Tahoma" panose="020B0604030504040204" pitchFamily="34" charset="0"/>
              </a:rPr>
              <a:t>подій</a:t>
            </a:r>
            <a:r>
              <a:rPr lang="ru-RU" sz="1800" i="0" u="none" strike="noStrike" baseline="0" dirty="0">
                <a:latin typeface="Tahoma" panose="020B0604030504040204" pitchFamily="34" charset="0"/>
              </a:rPr>
              <a:t> </a:t>
            </a:r>
          </a:p>
          <a:p>
            <a:pPr marL="534988" indent="-268288">
              <a:buClr>
                <a:srgbClr val="002060"/>
              </a:buClr>
              <a:buFont typeface="Wingdings" panose="05000000000000000000" pitchFamily="2" charset="2"/>
              <a:buChar char="§"/>
            </a:pPr>
            <a:r>
              <a:rPr lang="ru-RU" sz="1800" i="0" u="none" strike="noStrike" baseline="0" dirty="0">
                <a:latin typeface="Tahoma" panose="020B0604030504040204" pitchFamily="34" charset="0"/>
              </a:rPr>
              <a:t>рейтинг </a:t>
            </a:r>
            <a:r>
              <a:rPr lang="ru-RU" sz="1800" i="0" u="none" strike="noStrike" baseline="0" dirty="0" err="1">
                <a:latin typeface="Tahoma" panose="020B0604030504040204" pitchFamily="34" charset="0"/>
              </a:rPr>
              <a:t>уваги</a:t>
            </a:r>
            <a:r>
              <a:rPr lang="ru-RU" sz="1800" i="0" u="none" strike="noStrike" baseline="0" dirty="0">
                <a:latin typeface="Tahoma" panose="020B0604030504040204" pitchFamily="34" charset="0"/>
              </a:rPr>
              <a:t> до </a:t>
            </a:r>
            <a:r>
              <a:rPr lang="ru-RU" sz="1800" i="0" u="none" strike="noStrike" baseline="0" dirty="0" err="1">
                <a:latin typeface="Tahoma" panose="020B0604030504040204" pitchFamily="34" charset="0"/>
              </a:rPr>
              <a:t>політичних</a:t>
            </a:r>
            <a:r>
              <a:rPr lang="ru-RU" sz="1800" i="0" u="none" strike="noStrike" baseline="0" dirty="0">
                <a:latin typeface="Tahoma" panose="020B0604030504040204" pitchFamily="34" charset="0"/>
              </a:rPr>
              <a:t> </a:t>
            </a:r>
            <a:r>
              <a:rPr lang="ru-RU" sz="1800" i="0" u="none" strike="noStrike" baseline="0" dirty="0" err="1">
                <a:latin typeface="Tahoma" panose="020B0604030504040204" pitchFamily="34" charset="0"/>
              </a:rPr>
              <a:t>суб’єктів</a:t>
            </a:r>
            <a:r>
              <a:rPr lang="ru-RU" sz="1800" i="0" u="none" strike="noStrike" baseline="0" dirty="0">
                <a:latin typeface="Tahoma" panose="020B0604030504040204" pitchFamily="34" charset="0"/>
              </a:rPr>
              <a:t>/</a:t>
            </a:r>
            <a:r>
              <a:rPr lang="ru-RU" sz="1800" i="0" u="none" strike="noStrike" baseline="0" dirty="0" err="1">
                <a:latin typeface="Tahoma" panose="020B0604030504040204" pitchFamily="34" charset="0"/>
              </a:rPr>
              <a:t>оцінки</a:t>
            </a:r>
            <a:r>
              <a:rPr lang="ru-RU" sz="1800" i="0" u="none" strike="noStrike" baseline="0" dirty="0">
                <a:latin typeface="Tahoma" panose="020B0604030504040204" pitchFamily="34" charset="0"/>
              </a:rPr>
              <a:t> </a:t>
            </a:r>
            <a:r>
              <a:rPr lang="ru-RU" sz="1800" i="0" u="none" strike="noStrike" baseline="0" dirty="0" err="1">
                <a:latin typeface="Tahoma" panose="020B0604030504040204" pitchFamily="34" charset="0"/>
              </a:rPr>
              <a:t>політичних</a:t>
            </a:r>
            <a:r>
              <a:rPr lang="ru-RU" sz="1800" i="0" u="none" strike="noStrike" baseline="0" dirty="0">
                <a:latin typeface="Tahoma" panose="020B0604030504040204" pitchFamily="34" charset="0"/>
              </a:rPr>
              <a:t> </a:t>
            </a:r>
            <a:r>
              <a:rPr lang="ru-RU" sz="1800" i="0" u="none" strike="noStrike" baseline="0" dirty="0" err="1">
                <a:latin typeface="Tahoma" panose="020B0604030504040204" pitchFamily="34" charset="0"/>
              </a:rPr>
              <a:t>суб’єктів</a:t>
            </a:r>
            <a:r>
              <a:rPr lang="ru-RU" sz="1800" i="0" u="none" strike="noStrike" baseline="0" dirty="0">
                <a:latin typeface="Tahoma" panose="020B0604030504040204" pitchFamily="34" charset="0"/>
              </a:rPr>
              <a:t> </a:t>
            </a:r>
          </a:p>
          <a:p>
            <a:pPr marL="534988" indent="-268288">
              <a:buClr>
                <a:srgbClr val="002060"/>
              </a:buClr>
              <a:buFont typeface="Wingdings" panose="05000000000000000000" pitchFamily="2" charset="2"/>
              <a:buChar char="§"/>
            </a:pPr>
            <a:r>
              <a:rPr lang="ru-RU" sz="1800" i="0" u="none" strike="noStrike" baseline="0" dirty="0">
                <a:latin typeface="Tahoma" panose="020B0604030504040204" pitchFamily="34" charset="0"/>
              </a:rPr>
              <a:t>доступ </a:t>
            </a:r>
            <a:r>
              <a:rPr lang="ru-RU" sz="1800" i="0" u="none" strike="noStrike" baseline="0" dirty="0" err="1">
                <a:latin typeface="Tahoma" panose="020B0604030504040204" pitchFamily="34" charset="0"/>
              </a:rPr>
              <a:t>політиків</a:t>
            </a:r>
            <a:r>
              <a:rPr lang="ru-RU" sz="1800" i="0" u="none" strike="noStrike" baseline="0" dirty="0">
                <a:latin typeface="Tahoma" panose="020B0604030504040204" pitchFamily="34" charset="0"/>
              </a:rPr>
              <a:t> до </a:t>
            </a:r>
            <a:r>
              <a:rPr lang="ru-RU" sz="1800" i="0" u="none" strike="noStrike" baseline="0" dirty="0" err="1">
                <a:latin typeface="Tahoma" panose="020B0604030504040204" pitchFamily="34" charset="0"/>
              </a:rPr>
              <a:t>новинного</a:t>
            </a:r>
            <a:r>
              <a:rPr lang="ru-RU" sz="1800" i="0" u="none" strike="noStrike" baseline="0" dirty="0">
                <a:latin typeface="Tahoma" panose="020B0604030504040204" pitchFamily="34" charset="0"/>
              </a:rPr>
              <a:t> </a:t>
            </a:r>
            <a:r>
              <a:rPr lang="ru-RU" sz="1800" i="0" u="none" strike="noStrike" baseline="0" dirty="0" err="1">
                <a:latin typeface="Tahoma" panose="020B0604030504040204" pitchFamily="34" charset="0"/>
              </a:rPr>
              <a:t>ефіру</a:t>
            </a:r>
            <a:r>
              <a:rPr lang="ru-RU" sz="1800" i="0" u="none" strike="noStrike" baseline="0" dirty="0">
                <a:latin typeface="Tahoma" panose="020B0604030504040204" pitchFamily="34" charset="0"/>
              </a:rPr>
              <a:t> (</a:t>
            </a:r>
            <a:r>
              <a:rPr lang="ru-RU" sz="1800" i="0" u="none" strike="noStrike" baseline="0" dirty="0" err="1">
                <a:latin typeface="Tahoma" panose="020B0604030504040204" pitchFamily="34" charset="0"/>
              </a:rPr>
              <a:t>обсяг</a:t>
            </a:r>
            <a:r>
              <a:rPr lang="ru-RU" sz="1800" i="0" u="none" strike="noStrike" baseline="0" dirty="0">
                <a:latin typeface="Tahoma" panose="020B0604030504040204" pitchFamily="34" charset="0"/>
              </a:rPr>
              <a:t> </a:t>
            </a:r>
            <a:r>
              <a:rPr lang="ru-RU" sz="1800" i="0" u="none" strike="noStrike" baseline="0" dirty="0" err="1">
                <a:latin typeface="Tahoma" panose="020B0604030504040204" pitchFamily="34" charset="0"/>
              </a:rPr>
              <a:t>синхрону</a:t>
            </a:r>
            <a:r>
              <a:rPr lang="ru-RU" sz="1800" i="0" u="none" strike="noStrike" baseline="0" dirty="0">
                <a:latin typeface="Tahoma" panose="020B0604030504040204" pitchFamily="34" charset="0"/>
              </a:rPr>
              <a:t>) </a:t>
            </a:r>
          </a:p>
          <a:p>
            <a:pPr marL="534988" indent="-268288">
              <a:buClr>
                <a:srgbClr val="002060"/>
              </a:buClr>
              <a:buFont typeface="Wingdings" panose="05000000000000000000" pitchFamily="2" charset="2"/>
              <a:buChar char="§"/>
            </a:pPr>
            <a:r>
              <a:rPr lang="ru-RU" sz="1800" i="0" u="none" strike="noStrike" baseline="0" dirty="0">
                <a:latin typeface="Tahoma" panose="020B0604030504040204" pitchFamily="34" charset="0"/>
              </a:rPr>
              <a:t>типи </a:t>
            </a:r>
            <a:r>
              <a:rPr lang="ru-RU" sz="1800" i="0" u="none" strike="noStrike" baseline="0" dirty="0" err="1">
                <a:latin typeface="Tahoma" panose="020B0604030504040204" pitchFamily="34" charset="0"/>
              </a:rPr>
              <a:t>новинного</a:t>
            </a:r>
            <a:r>
              <a:rPr lang="ru-RU" sz="1800" i="0" u="none" strike="noStrike" baseline="0" dirty="0">
                <a:latin typeface="Tahoma" panose="020B0604030504040204" pitchFamily="34" charset="0"/>
              </a:rPr>
              <a:t> </a:t>
            </a:r>
            <a:r>
              <a:rPr lang="ru-RU" sz="1800" i="0" u="none" strike="noStrike" baseline="0" dirty="0" err="1">
                <a:latin typeface="Tahoma" panose="020B0604030504040204" pitchFamily="34" charset="0"/>
              </a:rPr>
              <a:t>віщання</a:t>
            </a:r>
            <a:r>
              <a:rPr lang="ru-RU" sz="1800" i="0" u="none" strike="noStrike" baseline="0" dirty="0">
                <a:latin typeface="Tahoma" panose="020B0604030504040204" pitchFamily="34" charset="0"/>
              </a:rPr>
              <a:t> </a:t>
            </a:r>
          </a:p>
          <a:p>
            <a:pPr marL="0" indent="0">
              <a:buNone/>
            </a:pPr>
            <a:r>
              <a:rPr lang="ru-RU" sz="2000" b="1" i="0" u="none" strike="noStrike" baseline="0" dirty="0">
                <a:solidFill>
                  <a:srgbClr val="002060"/>
                </a:solidFill>
                <a:latin typeface="Tahoma" panose="020B0604030504040204" pitchFamily="34" charset="0"/>
              </a:rPr>
              <a:t>МЕТОД:</a:t>
            </a:r>
            <a:r>
              <a:rPr lang="ru-RU" sz="1800" b="1" i="0" u="none" strike="noStrike" baseline="0" dirty="0">
                <a:latin typeface="Tahoma" panose="020B0604030504040204" pitchFamily="34" charset="0"/>
              </a:rPr>
              <a:t> </a:t>
            </a:r>
            <a:r>
              <a:rPr lang="ru-RU" sz="2000" b="1" i="0" u="none" strike="noStrike" baseline="0" dirty="0">
                <a:solidFill>
                  <a:srgbClr val="002060"/>
                </a:solidFill>
                <a:latin typeface="Tahoma" panose="020B0604030504040204" pitchFamily="34" charset="0"/>
              </a:rPr>
              <a:t>контент-</a:t>
            </a:r>
            <a:r>
              <a:rPr lang="ru-RU" sz="2000" b="1" i="0" u="none" strike="noStrike" baseline="0" dirty="0" err="1">
                <a:solidFill>
                  <a:srgbClr val="002060"/>
                </a:solidFill>
                <a:latin typeface="Tahoma" panose="020B0604030504040204" pitchFamily="34" charset="0"/>
              </a:rPr>
              <a:t>аналіз</a:t>
            </a:r>
            <a:r>
              <a:rPr lang="ru-RU" sz="2000" b="1" i="0" u="none" strike="noStrike" baseline="0" dirty="0">
                <a:solidFill>
                  <a:srgbClr val="002060"/>
                </a:solidFill>
                <a:latin typeface="Tahoma" panose="020B0604030504040204" pitchFamily="34" charset="0"/>
              </a:rPr>
              <a:t> </a:t>
            </a:r>
            <a:r>
              <a:rPr lang="ru-RU" sz="2000" b="1" i="0" u="none" strike="noStrike" baseline="0" dirty="0" err="1">
                <a:solidFill>
                  <a:srgbClr val="002060"/>
                </a:solidFill>
                <a:latin typeface="Tahoma" panose="020B0604030504040204" pitchFamily="34" charset="0"/>
              </a:rPr>
              <a:t>аудіовізуальної</a:t>
            </a:r>
            <a:r>
              <a:rPr lang="ru-RU" sz="2000" b="1" i="0" u="none" strike="noStrike" baseline="0" dirty="0">
                <a:solidFill>
                  <a:srgbClr val="002060"/>
                </a:solidFill>
                <a:latin typeface="Tahoma" panose="020B0604030504040204" pitchFamily="34" charset="0"/>
              </a:rPr>
              <a:t> </a:t>
            </a:r>
            <a:r>
              <a:rPr lang="ru-RU" sz="2000" b="1" i="0" u="none" strike="noStrike" baseline="0" dirty="0" err="1">
                <a:solidFill>
                  <a:srgbClr val="002060"/>
                </a:solidFill>
                <a:latin typeface="Tahoma" panose="020B0604030504040204" pitchFamily="34" charset="0"/>
              </a:rPr>
              <a:t>інформації</a:t>
            </a:r>
            <a:r>
              <a:rPr lang="ru-RU" sz="2000" b="1" i="0" u="none" strike="noStrike" baseline="0" dirty="0">
                <a:solidFill>
                  <a:srgbClr val="002060"/>
                </a:solidFill>
                <a:latin typeface="Tahoma" panose="020B0604030504040204" pitchFamily="34" charset="0"/>
              </a:rPr>
              <a:t> </a:t>
            </a:r>
            <a:endParaRPr lang="ru-RU" sz="2000" b="0" i="0" u="none" strike="noStrike" baseline="0" dirty="0">
              <a:solidFill>
                <a:srgbClr val="002060"/>
              </a:solidFill>
              <a:latin typeface="Tahoma" panose="020B0604030504040204" pitchFamily="34" charset="0"/>
            </a:endParaRPr>
          </a:p>
          <a:p>
            <a:pPr marL="534988" indent="-268288">
              <a:buClr>
                <a:srgbClr val="002060"/>
              </a:buClr>
              <a:buFont typeface="Wingdings" panose="05000000000000000000" pitchFamily="2" charset="2"/>
              <a:buChar char="§"/>
            </a:pPr>
            <a:r>
              <a:rPr lang="ru-RU" sz="1800" b="0" i="0" u="none" strike="noStrike" baseline="0" dirty="0">
                <a:latin typeface="Tahoma" panose="020B0604030504040204" pitchFamily="34" charset="0"/>
              </a:rPr>
              <a:t>Контент-</a:t>
            </a:r>
            <a:r>
              <a:rPr lang="ru-RU" sz="1800" b="0" i="0" u="none" strike="noStrike" baseline="0" dirty="0" err="1">
                <a:latin typeface="Tahoma" panose="020B0604030504040204" pitchFamily="34" charset="0"/>
              </a:rPr>
              <a:t>аналіз</a:t>
            </a:r>
            <a:r>
              <a:rPr lang="ru-RU" sz="1800" b="0" i="0" u="none" strike="noStrike" baseline="0" dirty="0">
                <a:latin typeface="Tahoma" panose="020B0604030504040204" pitchFamily="34" charset="0"/>
              </a:rPr>
              <a:t> </a:t>
            </a:r>
            <a:r>
              <a:rPr lang="ru-RU" sz="1800" b="0" i="0" u="none" strike="noStrike" baseline="0" dirty="0" err="1">
                <a:latin typeface="Tahoma" panose="020B0604030504040204" pitchFamily="34" charset="0"/>
              </a:rPr>
              <a:t>здійснювався</a:t>
            </a:r>
            <a:r>
              <a:rPr lang="ru-RU" sz="1800" b="0" i="0" u="none" strike="noStrike" baseline="0" dirty="0">
                <a:latin typeface="Tahoma" panose="020B0604030504040204" pitchFamily="34" charset="0"/>
              </a:rPr>
              <a:t> 6-ма операторами. </a:t>
            </a:r>
            <a:r>
              <a:rPr lang="ru-RU" sz="1800" b="0" i="0" u="none" strike="noStrike" baseline="0" dirty="0" err="1">
                <a:latin typeface="Tahoma" panose="020B0604030504040204" pitchFamily="34" charset="0"/>
              </a:rPr>
              <a:t>Коефіцієнт</a:t>
            </a:r>
            <a:r>
              <a:rPr lang="ru-RU" sz="1800" b="0" i="0" u="none" strike="noStrike" baseline="0" dirty="0">
                <a:latin typeface="Tahoma" panose="020B0604030504040204" pitchFamily="34" charset="0"/>
              </a:rPr>
              <a:t> </a:t>
            </a:r>
            <a:r>
              <a:rPr lang="ru-RU" sz="1800" b="0" i="0" u="none" strike="noStrike" baseline="0" dirty="0" err="1">
                <a:latin typeface="Tahoma" panose="020B0604030504040204" pitchFamily="34" charset="0"/>
              </a:rPr>
              <a:t>надійності</a:t>
            </a:r>
            <a:r>
              <a:rPr lang="ru-RU" sz="1800" b="0" i="0" u="none" strike="noStrike" baseline="0" dirty="0">
                <a:latin typeface="Tahoma" panose="020B0604030504040204" pitchFamily="34" charset="0"/>
              </a:rPr>
              <a:t> методики: 85-95% (для </a:t>
            </a:r>
            <a:r>
              <a:rPr lang="ru-RU" sz="1800" b="0" i="0" u="none" strike="noStrike" baseline="0" dirty="0" err="1">
                <a:latin typeface="Tahoma" panose="020B0604030504040204" pitchFamily="34" charset="0"/>
              </a:rPr>
              <a:t>різних</a:t>
            </a:r>
            <a:r>
              <a:rPr lang="ru-RU" sz="1800" b="0" i="0" u="none" strike="noStrike" baseline="0" dirty="0">
                <a:latin typeface="Tahoma" panose="020B0604030504040204" pitchFamily="34" charset="0"/>
              </a:rPr>
              <a:t> </a:t>
            </a:r>
            <a:r>
              <a:rPr lang="ru-RU" sz="1800" b="0" i="0" u="none" strike="noStrike" baseline="0" dirty="0" err="1">
                <a:latin typeface="Tahoma" panose="020B0604030504040204" pitchFamily="34" charset="0"/>
              </a:rPr>
              <a:t>категорій</a:t>
            </a:r>
            <a:r>
              <a:rPr lang="ru-RU" sz="1800" b="0" i="0" u="none" strike="noStrike" baseline="0" dirty="0">
                <a:latin typeface="Tahoma" panose="020B0604030504040204" pitchFamily="34" charset="0"/>
              </a:rPr>
              <a:t> </a:t>
            </a:r>
            <a:r>
              <a:rPr lang="ru-RU" sz="1800" b="0" i="0" u="none" strike="noStrike" baseline="0" dirty="0" err="1">
                <a:latin typeface="Tahoma" panose="020B0604030504040204" pitchFamily="34" charset="0"/>
              </a:rPr>
              <a:t>аналізу</a:t>
            </a:r>
            <a:r>
              <a:rPr lang="ru-RU" sz="1800" b="0" i="0" u="none" strike="noStrike" baseline="0" dirty="0">
                <a:latin typeface="Tahoma" panose="020B0604030504040204" pitchFamily="34" charset="0"/>
              </a:rPr>
              <a:t>) </a:t>
            </a:r>
          </a:p>
          <a:p>
            <a:pPr marL="534988" indent="-268288">
              <a:buClr>
                <a:srgbClr val="002060"/>
              </a:buClr>
              <a:buFont typeface="Wingdings" panose="05000000000000000000" pitchFamily="2" charset="2"/>
              <a:buChar char="§"/>
            </a:pPr>
            <a:r>
              <a:rPr lang="ru-RU" sz="1800" b="0" i="0" u="none" strike="noStrike" baseline="0" dirty="0" err="1">
                <a:latin typeface="Tahoma" panose="020B0604030504040204" pitchFamily="34" charset="0"/>
              </a:rPr>
              <a:t>Цифрові</a:t>
            </a:r>
            <a:r>
              <a:rPr lang="ru-RU" sz="1800" b="0" i="0" u="none" strike="noStrike" baseline="0" dirty="0">
                <a:latin typeface="Tahoma" panose="020B0604030504040204" pitchFamily="34" charset="0"/>
              </a:rPr>
              <a:t> </a:t>
            </a:r>
            <a:r>
              <a:rPr lang="ru-RU" sz="1800" b="0" i="0" u="none" strike="noStrike" baseline="0" dirty="0" err="1">
                <a:latin typeface="Tahoma" panose="020B0604030504040204" pitchFamily="34" charset="0"/>
              </a:rPr>
              <a:t>відеозаписи</a:t>
            </a:r>
            <a:r>
              <a:rPr lang="ru-RU" sz="1800" b="0" i="0" u="none" strike="noStrike" baseline="0" dirty="0">
                <a:latin typeface="Tahoma" panose="020B0604030504040204" pitchFamily="34" charset="0"/>
              </a:rPr>
              <a:t> </a:t>
            </a:r>
            <a:r>
              <a:rPr lang="ru-RU" sz="1800" b="0" i="0" u="none" strike="noStrike" baseline="0" dirty="0" err="1">
                <a:latin typeface="Tahoma" panose="020B0604030504040204" pitchFamily="34" charset="0"/>
              </a:rPr>
              <a:t>програм</a:t>
            </a:r>
            <a:r>
              <a:rPr lang="ru-RU" sz="1800" b="0" i="0" u="none" strike="noStrike" baseline="0" dirty="0">
                <a:latin typeface="Tahoma" panose="020B0604030504040204" pitchFamily="34" charset="0"/>
              </a:rPr>
              <a:t> новин </a:t>
            </a:r>
            <a:r>
              <a:rPr lang="ru-RU" sz="1800" b="0" i="0" u="none" strike="noStrike" baseline="0" dirty="0" err="1">
                <a:latin typeface="Tahoma" panose="020B0604030504040204" pitchFamily="34" charset="0"/>
              </a:rPr>
              <a:t>здійснені</a:t>
            </a:r>
            <a:r>
              <a:rPr lang="ru-RU" sz="1800" b="0" i="0" u="none" strike="noStrike" baseline="0" dirty="0">
                <a:latin typeface="Tahoma" panose="020B0604030504040204" pitchFamily="34" charset="0"/>
              </a:rPr>
              <a:t> АУП </a:t>
            </a:r>
            <a:endParaRPr lang="ru-UA" sz="1800" b="0" i="0" u="none" strike="noStrike" baseline="0" dirty="0"/>
          </a:p>
          <a:p>
            <a:pPr marL="0" indent="0">
              <a:buNone/>
            </a:pPr>
            <a:endParaRPr lang="ru-RU" sz="1800" b="0" i="0" u="none" strike="noStrike" baseline="0" dirty="0">
              <a:latin typeface="Tahoma" panose="020B060403050404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02DAEA1-DB08-4CBC-9E4A-D47C93E0F27F}"/>
              </a:ext>
            </a:extLst>
          </p:cNvPr>
          <p:cNvSpPr txBox="1"/>
          <p:nvPr/>
        </p:nvSpPr>
        <p:spPr>
          <a:xfrm>
            <a:off x="599982" y="5116357"/>
            <a:ext cx="10992716" cy="11182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180975">
              <a:lnSpc>
                <a:spcPts val="1600"/>
              </a:lnSpc>
            </a:pPr>
            <a:r>
              <a:rPr lang="ru-RU" sz="1400" b="0" u="none" strike="noStrike" baseline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Проект </a:t>
            </a:r>
            <a:r>
              <a:rPr lang="ru-RU" sz="1400" b="0" u="none" strike="noStrike" baseline="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виконується</a:t>
            </a:r>
            <a:r>
              <a:rPr lang="ru-RU" sz="1400" b="0" u="none" strike="noStrike" baseline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sz="1400" b="0" u="none" strike="noStrike" baseline="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Академією</a:t>
            </a:r>
            <a:r>
              <a:rPr lang="ru-RU" sz="1400" b="0" u="none" strike="noStrike" baseline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sz="14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у</a:t>
            </a:r>
            <a:r>
              <a:rPr lang="ru-RU" sz="1400" b="0" u="none" strike="noStrike" baseline="0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країнської</a:t>
            </a:r>
            <a:r>
              <a:rPr lang="ru-RU" sz="1400" b="0" u="none" strike="noStrike" baseline="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sz="14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</a:t>
            </a:r>
            <a:r>
              <a:rPr lang="ru-RU" sz="1400" b="0" u="none" strike="noStrike" baseline="0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реси</a:t>
            </a:r>
            <a:r>
              <a:rPr lang="ru-RU" sz="1400" b="0" u="none" strike="noStrike" baseline="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sz="1400" b="0" u="none" strike="noStrike" baseline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за </a:t>
            </a:r>
            <a:r>
              <a:rPr lang="ru-RU" sz="1400" b="0" u="none" strike="noStrike" baseline="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участі</a:t>
            </a:r>
            <a:r>
              <a:rPr lang="ru-RU" sz="1400" b="0" u="none" strike="noStrike" baseline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sz="1400" b="0" u="none" strike="noStrike" baseline="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вчених</a:t>
            </a:r>
            <a:r>
              <a:rPr lang="ru-RU" sz="1400" b="0" u="none" strike="noStrike" baseline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sz="1400" b="0" u="none" strike="noStrike" baseline="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Інституту</a:t>
            </a:r>
            <a:r>
              <a:rPr lang="ru-RU" sz="1400" b="0" u="none" strike="noStrike" baseline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sz="1400" b="0" u="none" strike="noStrike" baseline="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соціології</a:t>
            </a:r>
            <a:r>
              <a:rPr lang="ru-RU" sz="1400" b="0" u="none" strike="noStrike" baseline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НАН </a:t>
            </a:r>
            <a:r>
              <a:rPr lang="ru-RU" sz="1400" b="0" u="none" strike="noStrike" baseline="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України</a:t>
            </a:r>
            <a:r>
              <a:rPr lang="ru-RU" sz="1400" b="0" u="none" strike="noStrike" baseline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з 2002 р. </a:t>
            </a:r>
            <a:r>
              <a:rPr lang="ru-RU" sz="1400" b="0" u="none" strike="noStrike" baseline="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Керівники</a:t>
            </a:r>
            <a:r>
              <a:rPr lang="ru-RU" sz="1400" b="0" u="none" strike="noStrike" baseline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проекту </a:t>
            </a:r>
            <a:r>
              <a:rPr lang="ru-RU" sz="1400" b="0" u="none" strike="noStrike" baseline="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д.с.н</a:t>
            </a:r>
            <a:r>
              <a:rPr lang="ru-RU" sz="1400" b="0" u="none" strike="noStrike" baseline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 </a:t>
            </a:r>
            <a:r>
              <a:rPr lang="ru-RU" sz="1400" b="0" u="none" strike="noStrike" baseline="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Наталія</a:t>
            </a:r>
            <a:r>
              <a:rPr lang="ru-RU" sz="1400" b="0" u="none" strike="noStrike" baseline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Костенко і д.ф.н. </a:t>
            </a:r>
            <a:r>
              <a:rPr lang="ru-RU" sz="1400" b="0" u="none" strike="noStrike" baseline="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Валерій</a:t>
            </a:r>
            <a:r>
              <a:rPr lang="ru-RU" sz="1400" b="0" u="none" strike="noStrike" baseline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sz="1400" b="0" u="none" strike="noStrike" baseline="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Іванов</a:t>
            </a:r>
            <a:r>
              <a:rPr lang="ru-RU" sz="1400" b="0" u="none" strike="noStrike" baseline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</a:p>
          <a:p>
            <a:pPr indent="180975">
              <a:lnSpc>
                <a:spcPts val="1600"/>
              </a:lnSpc>
            </a:pPr>
            <a:endParaRPr lang="ru-RU" sz="1400" b="0" u="none" strike="noStrike" baseline="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indent="180975">
              <a:lnSpc>
                <a:spcPts val="1600"/>
              </a:lnSpc>
            </a:pPr>
            <a:r>
              <a:rPr lang="ru-RU" sz="1400" b="0" u="none" strike="noStrike" baseline="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Підтримка</a:t>
            </a:r>
            <a:r>
              <a:rPr lang="ru-RU" sz="1400" b="0" u="none" strike="noStrike" baseline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sz="1400" b="0" u="none" strike="noStrike" baseline="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даної</a:t>
            </a:r>
            <a:r>
              <a:rPr lang="ru-RU" sz="1400" b="0" u="none" strike="noStrike" baseline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sz="1400" b="0" u="none" strike="noStrike" baseline="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серії</a:t>
            </a:r>
            <a:r>
              <a:rPr lang="ru-RU" sz="1400" b="0" u="none" strike="noStrike" baseline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sz="1400" b="0" u="none" strike="noStrike" baseline="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досліджень</a:t>
            </a:r>
            <a:r>
              <a:rPr lang="ru-RU" sz="1400" b="0" u="none" strike="noStrike" baseline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sz="1400" b="0" u="none" strike="noStrike" baseline="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надана</a:t>
            </a:r>
            <a:r>
              <a:rPr lang="ru-RU" sz="1400" b="0" u="none" strike="noStrike" baseline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sz="1400" b="0" u="none" strike="noStrike" baseline="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Представництвом</a:t>
            </a:r>
            <a:r>
              <a:rPr lang="ru-RU" sz="1400" b="0" u="none" strike="noStrike" baseline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"Фонду </a:t>
            </a:r>
            <a:r>
              <a:rPr lang="ru-RU" sz="1400" b="0" u="none" strike="noStrike" baseline="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Фрідріха</a:t>
            </a:r>
            <a:r>
              <a:rPr lang="ru-RU" sz="1400" b="0" u="none" strike="noStrike" baseline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sz="1400" b="0" u="none" strike="noStrike" baseline="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Науманна</a:t>
            </a:r>
            <a:r>
              <a:rPr lang="ru-RU" sz="1400" b="0" u="none" strike="noStrike" baseline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за Свободу" в </a:t>
            </a:r>
            <a:r>
              <a:rPr lang="ru-RU" sz="1400" b="0" u="none" strike="noStrike" baseline="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Україні</a:t>
            </a:r>
            <a:r>
              <a:rPr lang="ru-RU" sz="1400" b="0" u="none" strike="noStrike" baseline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та </a:t>
            </a:r>
            <a:r>
              <a:rPr lang="ru-RU" sz="1400" b="0" u="none" strike="noStrike" baseline="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Білорусі</a:t>
            </a:r>
            <a:r>
              <a:rPr lang="ru-RU" sz="1400" b="0" u="none" strike="noStrike" baseline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1400" b="0" u="none" strike="noStrike" baseline="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Gefördert</a:t>
            </a:r>
            <a:r>
              <a:rPr lang="en-US" sz="1400" b="0" u="none" strike="noStrike" baseline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dur</a:t>
            </a:r>
            <a:r>
              <a:rPr lang="ru-RU" sz="1400" b="0" u="none" strike="noStrike" baseline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</a:t>
            </a:r>
            <a:r>
              <a:rPr lang="en-US" sz="1400" b="0" u="none" strike="noStrike" baseline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 die </a:t>
            </a:r>
            <a:r>
              <a:rPr lang="en-US" sz="1400" b="0" u="none" strike="noStrike" baseline="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Bundesrepublik</a:t>
            </a:r>
            <a:r>
              <a:rPr lang="en-US" sz="1400" b="0" u="none" strike="noStrike" baseline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Deutschland </a:t>
            </a:r>
            <a:r>
              <a:rPr lang="ru-RU" sz="1400" b="0" u="none" strike="noStrike" baseline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За </a:t>
            </a:r>
            <a:r>
              <a:rPr lang="ru-RU" sz="1400" b="0" u="none" strike="noStrike" baseline="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підтримки</a:t>
            </a:r>
            <a:r>
              <a:rPr lang="ru-RU" sz="1400" b="0" u="none" strike="noStrike" baseline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sz="1400" b="0" u="none" strike="noStrike" baseline="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Федеративної</a:t>
            </a:r>
            <a:r>
              <a:rPr lang="ru-RU" sz="1400" b="0" u="none" strike="noStrike" baseline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sz="1400" b="0" u="none" strike="noStrike" baseline="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Республіки</a:t>
            </a:r>
            <a:r>
              <a:rPr lang="ru-RU" sz="1400" b="0" u="none" strike="noStrike" baseline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sz="1400" b="0" u="none" strike="noStrike" baseline="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Німеччина</a:t>
            </a:r>
            <a:endParaRPr lang="ru-RU" sz="1400" b="0" u="none" strike="noStrike" baseline="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83AF43A-EF2E-4C2E-92F7-57E64A69A6C3}"/>
              </a:ext>
            </a:extLst>
          </p:cNvPr>
          <p:cNvSpPr txBox="1"/>
          <p:nvPr/>
        </p:nvSpPr>
        <p:spPr>
          <a:xfrm>
            <a:off x="9124455" y="370040"/>
            <a:ext cx="2524125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US" sz="1400" b="1" i="0" u="none" strike="noStrike" baseline="0" dirty="0">
                <a:solidFill>
                  <a:schemeClr val="bg1"/>
                </a:solidFill>
                <a:latin typeface="Tahoma" panose="020B0604030504040204" pitchFamily="34" charset="0"/>
              </a:rPr>
              <a:t>15-20 </a:t>
            </a:r>
            <a:r>
              <a:rPr lang="uk-UA" sz="1400" b="1" i="0" u="none" strike="noStrike" baseline="0" dirty="0">
                <a:solidFill>
                  <a:schemeClr val="bg1"/>
                </a:solidFill>
                <a:latin typeface="Tahoma" panose="020B0604030504040204" pitchFamily="34" charset="0"/>
              </a:rPr>
              <a:t>лютого 2021</a:t>
            </a:r>
            <a:endParaRPr lang="ru-UA" sz="1400" dirty="0"/>
          </a:p>
        </p:txBody>
      </p:sp>
    </p:spTree>
    <p:extLst>
      <p:ext uri="{BB962C8B-B14F-4D97-AF65-F5344CB8AC3E}">
        <p14:creationId xmlns:p14="http://schemas.microsoft.com/office/powerpoint/2010/main" val="49160432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68F13A0-FBC1-4D01-B06D-C3446BB19C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3420" y="370040"/>
            <a:ext cx="11353800" cy="530024"/>
          </a:xfrm>
        </p:spPr>
        <p:txBody>
          <a:bodyPr>
            <a:normAutofit fontScale="90000"/>
          </a:bodyPr>
          <a:lstStyle/>
          <a:p>
            <a:r>
              <a:rPr lang="ru-RU" sz="3600" b="1" i="0" u="none" strike="noStrike" baseline="0" dirty="0">
                <a:solidFill>
                  <a:schemeClr val="bg1"/>
                </a:solidFill>
                <a:latin typeface="Tahoma" panose="020B0604030504040204" pitchFamily="34" charset="0"/>
              </a:rPr>
              <a:t>МОНІТОРИНГ</a:t>
            </a:r>
            <a:r>
              <a:rPr lang="en-US" sz="3600" b="1" i="0" u="none" strike="noStrike" baseline="0" dirty="0">
                <a:solidFill>
                  <a:schemeClr val="bg1"/>
                </a:solidFill>
                <a:latin typeface="Tahoma" panose="020B0604030504040204" pitchFamily="34" charset="0"/>
              </a:rPr>
              <a:t> </a:t>
            </a:r>
            <a:r>
              <a:rPr lang="ru-RU" sz="3600" b="1" i="0" u="none" strike="noStrike" baseline="0" dirty="0">
                <a:solidFill>
                  <a:schemeClr val="bg1"/>
                </a:solidFill>
                <a:latin typeface="Tahoma" panose="020B0604030504040204" pitchFamily="34" charset="0"/>
              </a:rPr>
              <a:t>ПОЛІТИЧНИХ НОВИН</a:t>
            </a:r>
            <a:r>
              <a:rPr lang="en-US" sz="3600" b="1" i="0" u="none" strike="noStrike" baseline="0" dirty="0">
                <a:solidFill>
                  <a:schemeClr val="bg1"/>
                </a:solidFill>
                <a:latin typeface="Tahoma" panose="020B0604030504040204" pitchFamily="34" charset="0"/>
              </a:rPr>
              <a:t> </a:t>
            </a:r>
            <a:r>
              <a:rPr lang="uk-UA" sz="3600" b="1" i="0" u="none" strike="noStrike" baseline="0" dirty="0">
                <a:solidFill>
                  <a:schemeClr val="bg1"/>
                </a:solidFill>
                <a:latin typeface="Tahoma" panose="020B0604030504040204" pitchFamily="34" charset="0"/>
              </a:rPr>
              <a:t>		</a:t>
            </a:r>
            <a:endParaRPr lang="ru-UA" sz="1600" dirty="0">
              <a:solidFill>
                <a:schemeClr val="bg1"/>
              </a:solidFill>
            </a:endParaRP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9154F517-9C75-4EBC-A4E0-D345C2515ED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74383" y="1230030"/>
            <a:ext cx="8091873" cy="449046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2000" b="1" i="0" u="none" strike="noStrike" baseline="0" dirty="0">
                <a:solidFill>
                  <a:srgbClr val="002060"/>
                </a:solidFill>
                <a:latin typeface="Tahoma" panose="020B0604030504040204" pitchFamily="34" charset="0"/>
              </a:rPr>
              <a:t>ДОСТОВІРНІСТЬ ІНФОРМАЦІЇ </a:t>
            </a:r>
            <a:r>
              <a:rPr lang="ru-RU" sz="2000" b="0" i="0" u="none" strike="noStrike" baseline="0" dirty="0">
                <a:latin typeface="Tahoma" panose="020B0604030504040204" pitchFamily="34" charset="0"/>
              </a:rPr>
              <a:t> 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229A996E-DD16-44B1-AB40-CE27158655D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16497"/>
          <a:stretch/>
        </p:blipFill>
        <p:spPr>
          <a:xfrm>
            <a:off x="658813" y="1734074"/>
            <a:ext cx="2146300" cy="1444707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7B903064-91E4-49F8-B2A9-24CBC0D7E6C9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6761"/>
          <a:stretch/>
        </p:blipFill>
        <p:spPr>
          <a:xfrm>
            <a:off x="658813" y="3627827"/>
            <a:ext cx="2146300" cy="1444708"/>
          </a:xfrm>
          <a:prstGeom prst="rect">
            <a:avLst/>
          </a:prstGeom>
        </p:spPr>
      </p:pic>
      <p:graphicFrame>
        <p:nvGraphicFramePr>
          <p:cNvPr id="14" name="Диаграмма 13">
            <a:extLst>
              <a:ext uri="{FF2B5EF4-FFF2-40B4-BE49-F238E27FC236}">
                <a16:creationId xmlns:a16="http://schemas.microsoft.com/office/drawing/2014/main" id="{EF5110D9-FECB-495E-A507-F95D0A64EAA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190586143"/>
              </p:ext>
            </p:extLst>
          </p:nvPr>
        </p:nvGraphicFramePr>
        <p:xfrm>
          <a:off x="2884603" y="1597288"/>
          <a:ext cx="7624901" cy="488530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15" name="TextBox 14">
            <a:extLst>
              <a:ext uri="{FF2B5EF4-FFF2-40B4-BE49-F238E27FC236}">
                <a16:creationId xmlns:a16="http://schemas.microsoft.com/office/drawing/2014/main" id="{CB133F6F-3378-4159-BF69-1C117A647B74}"/>
              </a:ext>
            </a:extLst>
          </p:cNvPr>
          <p:cNvSpPr txBox="1"/>
          <p:nvPr/>
        </p:nvSpPr>
        <p:spPr>
          <a:xfrm>
            <a:off x="4486274" y="6344089"/>
            <a:ext cx="321945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u="none" strike="noStrike" baseline="0" dirty="0" err="1">
                <a:solidFill>
                  <a:schemeClr val="bg1">
                    <a:lumMod val="50000"/>
                  </a:schemeClr>
                </a:solidFill>
                <a:latin typeface="Tahoma" panose="020B0604030504040204" pitchFamily="34" charset="0"/>
              </a:rPr>
              <a:t>Посилання</a:t>
            </a:r>
            <a:r>
              <a:rPr lang="ru-RU" sz="1200" u="none" strike="noStrike" baseline="0" dirty="0">
                <a:solidFill>
                  <a:schemeClr val="bg1">
                    <a:lumMod val="50000"/>
                  </a:schemeClr>
                </a:solidFill>
                <a:latin typeface="Tahoma" panose="020B0604030504040204" pitchFamily="34" charset="0"/>
              </a:rPr>
              <a:t> на </a:t>
            </a:r>
            <a:r>
              <a:rPr lang="ru-RU" sz="1200" u="none" strike="noStrike" baseline="0" dirty="0" err="1">
                <a:solidFill>
                  <a:schemeClr val="bg1">
                    <a:lumMod val="50000"/>
                  </a:schemeClr>
                </a:solidFill>
                <a:latin typeface="Tahoma" panose="020B0604030504040204" pitchFamily="34" charset="0"/>
              </a:rPr>
              <a:t>джерела</a:t>
            </a:r>
            <a:r>
              <a:rPr lang="ru-RU" sz="1200" u="none" strike="noStrike" baseline="0" dirty="0">
                <a:solidFill>
                  <a:schemeClr val="bg1">
                    <a:lumMod val="50000"/>
                  </a:schemeClr>
                </a:solidFill>
                <a:latin typeface="Tahoma" panose="020B0604030504040204" pitchFamily="34" charset="0"/>
              </a:rPr>
              <a:t> </a:t>
            </a:r>
            <a:r>
              <a:rPr lang="ru-RU" sz="1200" u="none" strike="noStrike" baseline="0" dirty="0" err="1">
                <a:solidFill>
                  <a:schemeClr val="bg1">
                    <a:lumMod val="50000"/>
                  </a:schemeClr>
                </a:solidFill>
                <a:latin typeface="Tahoma" panose="020B0604030504040204" pitchFamily="34" charset="0"/>
              </a:rPr>
              <a:t>інформації</a:t>
            </a:r>
            <a:r>
              <a:rPr lang="ru-RU" sz="1200" u="none" strike="noStrike" baseline="0" dirty="0">
                <a:solidFill>
                  <a:schemeClr val="bg1">
                    <a:lumMod val="50000"/>
                  </a:schemeClr>
                </a:solidFill>
                <a:latin typeface="Tahoma" panose="020B0604030504040204" pitchFamily="34" charset="0"/>
              </a:rPr>
              <a:t> </a:t>
            </a:r>
            <a:endParaRPr lang="ru-UA" sz="12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F660EE40-5F2A-4AC6-A509-AD6B051BF0C0}"/>
              </a:ext>
            </a:extLst>
          </p:cNvPr>
          <p:cNvSpPr txBox="1"/>
          <p:nvPr/>
        </p:nvSpPr>
        <p:spPr>
          <a:xfrm>
            <a:off x="597570" y="5528482"/>
            <a:ext cx="2401619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b="1" i="0" u="none" strike="noStrike" baseline="0" dirty="0" err="1">
                <a:latin typeface="Tahoma" panose="020B0604030504040204" pitchFamily="34" charset="0"/>
              </a:rPr>
              <a:t>Новини</a:t>
            </a:r>
            <a:r>
              <a:rPr lang="ru-RU" sz="1400" b="1" i="0" u="none" strike="noStrike" baseline="0" dirty="0">
                <a:latin typeface="Tahoma" panose="020B0604030504040204" pitchFamily="34" charset="0"/>
              </a:rPr>
              <a:t> про </a:t>
            </a:r>
            <a:r>
              <a:rPr lang="ru-RU" sz="1400" b="1" i="0" u="none" strike="noStrike" baseline="0" dirty="0" err="1">
                <a:latin typeface="Tahoma" panose="020B0604030504040204" pitchFamily="34" charset="0"/>
              </a:rPr>
              <a:t>Україну</a:t>
            </a:r>
            <a:endParaRPr lang="ru-RU" sz="1400" b="1" i="0" u="none" strike="noStrike" baseline="0" dirty="0">
              <a:latin typeface="Tahoma" panose="020B0604030504040204" pitchFamily="34" charset="0"/>
            </a:endParaRPr>
          </a:p>
          <a:p>
            <a:r>
              <a:rPr lang="en-US" sz="1400" i="0" u="none" strike="noStrike" baseline="0" dirty="0">
                <a:latin typeface="Tahoma" panose="020B0604030504040204" pitchFamily="34" charset="0"/>
              </a:rPr>
              <a:t>15-20 </a:t>
            </a:r>
            <a:r>
              <a:rPr lang="ru-RU" sz="1400" i="0" u="none" strike="noStrike" baseline="0" dirty="0">
                <a:latin typeface="Tahoma" panose="020B0604030504040204" pitchFamily="34" charset="0"/>
              </a:rPr>
              <a:t>лютого 2021 = 623 </a:t>
            </a:r>
          </a:p>
          <a:p>
            <a:r>
              <a:rPr lang="ru-RU" sz="1400" i="0" u="none" strike="noStrike" baseline="0" dirty="0">
                <a:latin typeface="Tahoma" panose="020B0604030504040204" pitchFamily="34" charset="0"/>
              </a:rPr>
              <a:t>04-09 </a:t>
            </a:r>
            <a:r>
              <a:rPr lang="ru-RU" sz="1400" i="0" u="none" strike="noStrike" baseline="0" dirty="0" err="1">
                <a:latin typeface="Tahoma" panose="020B0604030504040204" pitchFamily="34" charset="0"/>
              </a:rPr>
              <a:t>березня</a:t>
            </a:r>
            <a:r>
              <a:rPr lang="ru-RU" sz="1400" i="0" u="none" strike="noStrike" baseline="0" dirty="0">
                <a:latin typeface="Tahoma" panose="020B0604030504040204" pitchFamily="34" charset="0"/>
              </a:rPr>
              <a:t> 2019 = 592 </a:t>
            </a:r>
          </a:p>
          <a:p>
            <a:r>
              <a:rPr lang="en-US" sz="1400" i="0" u="none" strike="noStrike" baseline="0" dirty="0">
                <a:latin typeface="Tahoma" panose="020B0604030504040204" pitchFamily="34" charset="0"/>
              </a:rPr>
              <a:t>05-10 </a:t>
            </a:r>
            <a:r>
              <a:rPr lang="ru-RU" sz="1400" i="0" u="none" strike="noStrike" baseline="0" dirty="0">
                <a:latin typeface="Tahoma" panose="020B0604030504040204" pitchFamily="34" charset="0"/>
              </a:rPr>
              <a:t>лютого 2018 = 531 </a:t>
            </a:r>
            <a:endParaRPr lang="ru-UA" sz="14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E9B20AE-AC59-4FF9-84B5-A3B7361FD49D}"/>
              </a:ext>
            </a:extLst>
          </p:cNvPr>
          <p:cNvSpPr txBox="1"/>
          <p:nvPr/>
        </p:nvSpPr>
        <p:spPr>
          <a:xfrm>
            <a:off x="9124455" y="370040"/>
            <a:ext cx="2524125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US" sz="1400" b="1" i="0" u="none" strike="noStrike" baseline="0" dirty="0">
                <a:solidFill>
                  <a:schemeClr val="bg1"/>
                </a:solidFill>
                <a:latin typeface="Tahoma" panose="020B0604030504040204" pitchFamily="34" charset="0"/>
              </a:rPr>
              <a:t>15-20 </a:t>
            </a:r>
            <a:r>
              <a:rPr lang="uk-UA" sz="1400" b="1" i="0" u="none" strike="noStrike" baseline="0" dirty="0">
                <a:solidFill>
                  <a:schemeClr val="bg1"/>
                </a:solidFill>
                <a:latin typeface="Tahoma" panose="020B0604030504040204" pitchFamily="34" charset="0"/>
              </a:rPr>
              <a:t>лютого 2021</a:t>
            </a:r>
            <a:endParaRPr lang="ru-UA" sz="1400" dirty="0"/>
          </a:p>
        </p:txBody>
      </p:sp>
    </p:spTree>
    <p:extLst>
      <p:ext uri="{BB962C8B-B14F-4D97-AF65-F5344CB8AC3E}">
        <p14:creationId xmlns:p14="http://schemas.microsoft.com/office/powerpoint/2010/main" val="187198663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68F13A0-FBC1-4D01-B06D-C3446BB19C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3420" y="370040"/>
            <a:ext cx="11353800" cy="530024"/>
          </a:xfrm>
        </p:spPr>
        <p:txBody>
          <a:bodyPr>
            <a:normAutofit fontScale="90000"/>
          </a:bodyPr>
          <a:lstStyle/>
          <a:p>
            <a:r>
              <a:rPr lang="ru-RU" sz="3600" b="1" i="0" u="none" strike="noStrike" baseline="0" dirty="0">
                <a:solidFill>
                  <a:schemeClr val="bg1"/>
                </a:solidFill>
                <a:latin typeface="Tahoma" panose="020B0604030504040204" pitchFamily="34" charset="0"/>
              </a:rPr>
              <a:t>МОНІТОРИНГ</a:t>
            </a:r>
            <a:r>
              <a:rPr lang="en-US" sz="3600" b="1" i="0" u="none" strike="noStrike" baseline="0" dirty="0">
                <a:solidFill>
                  <a:schemeClr val="bg1"/>
                </a:solidFill>
                <a:latin typeface="Tahoma" panose="020B0604030504040204" pitchFamily="34" charset="0"/>
              </a:rPr>
              <a:t> </a:t>
            </a:r>
            <a:r>
              <a:rPr lang="ru-RU" sz="3600" b="1" i="0" u="none" strike="noStrike" baseline="0" dirty="0">
                <a:solidFill>
                  <a:schemeClr val="bg1"/>
                </a:solidFill>
                <a:latin typeface="Tahoma" panose="020B0604030504040204" pitchFamily="34" charset="0"/>
              </a:rPr>
              <a:t>ПОЛІТИЧНИХ НОВИН</a:t>
            </a:r>
            <a:r>
              <a:rPr lang="en-US" sz="3600" b="1" i="0" u="none" strike="noStrike" baseline="0" dirty="0">
                <a:solidFill>
                  <a:schemeClr val="bg1"/>
                </a:solidFill>
                <a:latin typeface="Tahoma" panose="020B0604030504040204" pitchFamily="34" charset="0"/>
              </a:rPr>
              <a:t> </a:t>
            </a:r>
            <a:r>
              <a:rPr lang="uk-UA" sz="3600" b="1" i="0" u="none" strike="noStrike" baseline="0" dirty="0">
                <a:solidFill>
                  <a:schemeClr val="bg1"/>
                </a:solidFill>
                <a:latin typeface="Tahoma" panose="020B0604030504040204" pitchFamily="34" charset="0"/>
              </a:rPr>
              <a:t>		</a:t>
            </a:r>
            <a:endParaRPr lang="ru-UA" sz="1600" dirty="0">
              <a:solidFill>
                <a:schemeClr val="bg1"/>
              </a:solidFill>
            </a:endParaRP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9154F517-9C75-4EBC-A4E0-D345C2515ED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034910" y="624141"/>
            <a:ext cx="2604145" cy="329600"/>
          </a:xfrm>
        </p:spPr>
        <p:txBody>
          <a:bodyPr>
            <a:noAutofit/>
          </a:bodyPr>
          <a:lstStyle/>
          <a:p>
            <a:pPr marL="0" indent="0" algn="r">
              <a:buNone/>
            </a:pPr>
            <a:r>
              <a:rPr lang="ru-RU" sz="1400" b="1" i="0" u="none" strike="noStrike" baseline="0" dirty="0">
                <a:solidFill>
                  <a:schemeClr val="tx1">
                    <a:lumMod val="65000"/>
                    <a:lumOff val="35000"/>
                  </a:schemeClr>
                </a:solidFill>
                <a:latin typeface="Tahoma" panose="020B0604030504040204" pitchFamily="34" charset="0"/>
              </a:rPr>
              <a:t>ІНФОРМАЦІЙНИЙ ПОТІК 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6E72F6B2-3758-4A4F-8594-95929C677D2B}"/>
              </a:ext>
            </a:extLst>
          </p:cNvPr>
          <p:cNvSpPr txBox="1"/>
          <p:nvPr/>
        </p:nvSpPr>
        <p:spPr>
          <a:xfrm>
            <a:off x="672107" y="1368573"/>
            <a:ext cx="108762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i="0" u="none" strike="noStrike" baseline="0" dirty="0">
                <a:solidFill>
                  <a:srgbClr val="FF0000"/>
                </a:solidFill>
                <a:latin typeface="Tahoma" panose="020B0604030504040204" pitchFamily="34" charset="0"/>
              </a:rPr>
              <a:t>УВАГА ДО ГОЛОВНОЇ ТА ДОДАТКОВИХ ТЕМ ПОВІДОМЛЕННЯ </a:t>
            </a:r>
            <a:endParaRPr lang="ru-UA" sz="2000" b="1" dirty="0">
              <a:solidFill>
                <a:srgbClr val="FF0000"/>
              </a:solidFill>
            </a:endParaRP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0A0F1042-2229-462C-BE71-876DE7DBBB3E}"/>
              </a:ext>
            </a:extLst>
          </p:cNvPr>
          <p:cNvSpPr txBox="1"/>
          <p:nvPr/>
        </p:nvSpPr>
        <p:spPr>
          <a:xfrm>
            <a:off x="9124455" y="370040"/>
            <a:ext cx="2524125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US" sz="1400" b="1" i="0" u="none" strike="noStrike" baseline="0" dirty="0">
                <a:solidFill>
                  <a:schemeClr val="bg1"/>
                </a:solidFill>
                <a:latin typeface="Tahoma" panose="020B0604030504040204" pitchFamily="34" charset="0"/>
              </a:rPr>
              <a:t>15-20 </a:t>
            </a:r>
            <a:r>
              <a:rPr lang="uk-UA" sz="1400" b="1" i="0" u="none" strike="noStrike" baseline="0" dirty="0">
                <a:solidFill>
                  <a:schemeClr val="bg1"/>
                </a:solidFill>
                <a:latin typeface="Tahoma" panose="020B0604030504040204" pitchFamily="34" charset="0"/>
              </a:rPr>
              <a:t>лютого 2021</a:t>
            </a:r>
            <a:endParaRPr lang="ru-UA" sz="1400"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FCF63545-58BC-4F8D-B7AA-D7D57F78D99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01954" y="1768683"/>
            <a:ext cx="7588092" cy="43911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816472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68F13A0-FBC1-4D01-B06D-C3446BB19C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3420" y="370040"/>
            <a:ext cx="11353800" cy="530024"/>
          </a:xfrm>
        </p:spPr>
        <p:txBody>
          <a:bodyPr>
            <a:normAutofit fontScale="90000"/>
          </a:bodyPr>
          <a:lstStyle/>
          <a:p>
            <a:r>
              <a:rPr lang="ru-RU" sz="3600" b="1" i="0" u="none" strike="noStrike" baseline="0" dirty="0">
                <a:solidFill>
                  <a:schemeClr val="bg1"/>
                </a:solidFill>
                <a:latin typeface="Tahoma" panose="020B0604030504040204" pitchFamily="34" charset="0"/>
              </a:rPr>
              <a:t>МОНІТОРИНГ</a:t>
            </a:r>
            <a:r>
              <a:rPr lang="en-US" sz="3600" b="1" i="0" u="none" strike="noStrike" baseline="0" dirty="0">
                <a:solidFill>
                  <a:schemeClr val="bg1"/>
                </a:solidFill>
                <a:latin typeface="Tahoma" panose="020B0604030504040204" pitchFamily="34" charset="0"/>
              </a:rPr>
              <a:t> </a:t>
            </a:r>
            <a:r>
              <a:rPr lang="ru-RU" sz="3600" b="1" i="0" u="none" strike="noStrike" baseline="0" dirty="0">
                <a:solidFill>
                  <a:schemeClr val="bg1"/>
                </a:solidFill>
                <a:latin typeface="Tahoma" panose="020B0604030504040204" pitchFamily="34" charset="0"/>
              </a:rPr>
              <a:t>ПОЛІТИЧНИХ НОВИН</a:t>
            </a:r>
            <a:r>
              <a:rPr lang="en-US" sz="3600" b="1" i="0" u="none" strike="noStrike" baseline="0" dirty="0">
                <a:solidFill>
                  <a:schemeClr val="bg1"/>
                </a:solidFill>
                <a:latin typeface="Tahoma" panose="020B0604030504040204" pitchFamily="34" charset="0"/>
              </a:rPr>
              <a:t> </a:t>
            </a:r>
            <a:r>
              <a:rPr lang="uk-UA" sz="3600" b="1" i="0" u="none" strike="noStrike" baseline="0" dirty="0">
                <a:solidFill>
                  <a:schemeClr val="bg1"/>
                </a:solidFill>
                <a:latin typeface="Tahoma" panose="020B0604030504040204" pitchFamily="34" charset="0"/>
              </a:rPr>
              <a:t>		</a:t>
            </a:r>
            <a:endParaRPr lang="ru-UA" sz="1600" dirty="0">
              <a:solidFill>
                <a:schemeClr val="bg1"/>
              </a:solidFill>
            </a:endParaRPr>
          </a:p>
        </p:txBody>
      </p:sp>
      <p:sp>
        <p:nvSpPr>
          <p:cNvPr id="52" name="Объект 3">
            <a:extLst>
              <a:ext uri="{FF2B5EF4-FFF2-40B4-BE49-F238E27FC236}">
                <a16:creationId xmlns:a16="http://schemas.microsoft.com/office/drawing/2014/main" id="{E0049A21-6D42-44DE-A0D4-05887933BD4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085518" y="611514"/>
            <a:ext cx="2553537" cy="329600"/>
          </a:xfrm>
        </p:spPr>
        <p:txBody>
          <a:bodyPr>
            <a:noAutofit/>
          </a:bodyPr>
          <a:lstStyle/>
          <a:p>
            <a:pPr marL="0" indent="0" algn="r">
              <a:buNone/>
            </a:pPr>
            <a:r>
              <a:rPr lang="ru-RU" sz="1400" b="1" i="0" u="none" strike="noStrike" baseline="0" dirty="0">
                <a:solidFill>
                  <a:schemeClr val="tx1">
                    <a:lumMod val="65000"/>
                    <a:lumOff val="35000"/>
                  </a:schemeClr>
                </a:solidFill>
                <a:latin typeface="Tahoma" panose="020B0604030504040204" pitchFamily="34" charset="0"/>
              </a:rPr>
              <a:t>ІНФОРМАЦІЙНИЙ ПОТІК 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2F587134-77A6-4014-84ED-A17FEE16DBD7}"/>
              </a:ext>
            </a:extLst>
          </p:cNvPr>
          <p:cNvSpPr txBox="1"/>
          <p:nvPr/>
        </p:nvSpPr>
        <p:spPr>
          <a:xfrm>
            <a:off x="5034457" y="1567495"/>
            <a:ext cx="23717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800" i="0" u="none" strike="noStrike" baseline="0" dirty="0">
                <a:solidFill>
                  <a:schemeClr val="bg1">
                    <a:lumMod val="50000"/>
                  </a:schemeClr>
                </a:solidFill>
                <a:latin typeface="Tahoma" panose="020B0604030504040204" pitchFamily="34" charset="0"/>
              </a:rPr>
              <a:t>pr</a:t>
            </a:r>
            <a:r>
              <a:rPr lang="ru-RU" sz="1800" i="0" u="none" strike="noStrike" baseline="0" dirty="0">
                <a:solidFill>
                  <a:schemeClr val="bg1">
                    <a:lumMod val="50000"/>
                  </a:schemeClr>
                </a:solidFill>
                <a:latin typeface="Tahoma" panose="020B0604030504040204" pitchFamily="34" charset="0"/>
              </a:rPr>
              <a:t>і</a:t>
            </a:r>
            <a:r>
              <a:rPr lang="en-US" sz="1800" i="0" u="none" strike="noStrike" baseline="0" dirty="0">
                <a:solidFill>
                  <a:schemeClr val="bg1">
                    <a:lumMod val="50000"/>
                  </a:schemeClr>
                </a:solidFill>
                <a:latin typeface="Tahoma" panose="020B0604030504040204" pitchFamily="34" charset="0"/>
              </a:rPr>
              <a:t>me-t</a:t>
            </a:r>
            <a:r>
              <a:rPr lang="ru-RU" sz="1800" i="0" u="none" strike="noStrike" baseline="0" dirty="0">
                <a:solidFill>
                  <a:schemeClr val="bg1">
                    <a:lumMod val="50000"/>
                  </a:schemeClr>
                </a:solidFill>
                <a:latin typeface="Tahoma" panose="020B0604030504040204" pitchFamily="34" charset="0"/>
              </a:rPr>
              <a:t>і</a:t>
            </a:r>
            <a:r>
              <a:rPr lang="en-US" sz="1800" i="0" u="none" strike="noStrike" baseline="0" dirty="0">
                <a:solidFill>
                  <a:schemeClr val="bg1">
                    <a:lumMod val="50000"/>
                  </a:schemeClr>
                </a:solidFill>
                <a:latin typeface="Tahoma" panose="020B0604030504040204" pitchFamily="34" charset="0"/>
              </a:rPr>
              <a:t>me </a:t>
            </a:r>
            <a:endParaRPr lang="ru-UA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B8CAD97F-F9B3-4E72-99AC-240E57EAB16A}"/>
              </a:ext>
            </a:extLst>
          </p:cNvPr>
          <p:cNvSpPr txBox="1"/>
          <p:nvPr/>
        </p:nvSpPr>
        <p:spPr>
          <a:xfrm>
            <a:off x="599410" y="5533853"/>
            <a:ext cx="247556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i="0" u="none" strike="noStrike" baseline="0" dirty="0" err="1">
                <a:latin typeface="Tahoma" panose="020B0604030504040204" pitchFamily="34" charset="0"/>
              </a:rPr>
              <a:t>Новини</a:t>
            </a:r>
            <a:r>
              <a:rPr lang="ru-RU" sz="1400" b="1" i="0" u="none" strike="noStrike" baseline="0" dirty="0">
                <a:latin typeface="Tahoma" panose="020B0604030504040204" pitchFamily="34" charset="0"/>
              </a:rPr>
              <a:t> про </a:t>
            </a:r>
            <a:r>
              <a:rPr lang="ru-RU" sz="1400" b="1" i="0" u="none" strike="noStrike" baseline="0" dirty="0" err="1">
                <a:latin typeface="Tahoma" panose="020B0604030504040204" pitchFamily="34" charset="0"/>
              </a:rPr>
              <a:t>Україну</a:t>
            </a:r>
            <a:endParaRPr lang="ru-RU" sz="1400" b="1" i="0" u="none" strike="noStrike" baseline="0" dirty="0">
              <a:latin typeface="Tahoma" panose="020B0604030504040204" pitchFamily="34" charset="0"/>
            </a:endParaRPr>
          </a:p>
          <a:p>
            <a:r>
              <a:rPr lang="ru-RU" sz="1400" i="0" u="none" strike="noStrike" baseline="0" dirty="0">
                <a:latin typeface="Tahoma" panose="020B0604030504040204" pitchFamily="34" charset="0"/>
              </a:rPr>
              <a:t>11-16 лютого 2019 = 623 04-09 </a:t>
            </a:r>
            <a:r>
              <a:rPr lang="ru-RU" sz="1400" i="0" u="none" strike="noStrike" baseline="0" dirty="0" err="1">
                <a:latin typeface="Tahoma" panose="020B0604030504040204" pitchFamily="34" charset="0"/>
              </a:rPr>
              <a:t>березня</a:t>
            </a:r>
            <a:r>
              <a:rPr lang="ru-RU" sz="1400" i="0" u="none" strike="noStrike" baseline="0" dirty="0">
                <a:latin typeface="Tahoma" panose="020B0604030504040204" pitchFamily="34" charset="0"/>
              </a:rPr>
              <a:t> 2019 = 592</a:t>
            </a:r>
          </a:p>
          <a:p>
            <a:r>
              <a:rPr lang="ru-RU" sz="1400" i="0" u="none" strike="noStrike" baseline="0" dirty="0">
                <a:latin typeface="Tahoma" panose="020B0604030504040204" pitchFamily="34" charset="0"/>
              </a:rPr>
              <a:t>11-16 лютого 2019 = 549 </a:t>
            </a:r>
            <a:endParaRPr lang="ru-UA" sz="1400" dirty="0"/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9505FED6-EE14-49F5-9BFF-8B228D6ABE81}"/>
              </a:ext>
            </a:extLst>
          </p:cNvPr>
          <p:cNvSpPr txBox="1"/>
          <p:nvPr/>
        </p:nvSpPr>
        <p:spPr>
          <a:xfrm>
            <a:off x="658813" y="1317767"/>
            <a:ext cx="1087437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i="0" u="none" strike="noStrike" baseline="0" dirty="0">
                <a:solidFill>
                  <a:srgbClr val="FF0000"/>
                </a:solidFill>
                <a:latin typeface="Tahoma" panose="020B0604030504040204" pitchFamily="34" charset="0"/>
              </a:rPr>
              <a:t>УВАГА ДО БОРОТЬБИ З КОРУПЦІЄЮ </a:t>
            </a:r>
            <a:endParaRPr lang="ru-UA" sz="2000" b="1" dirty="0">
              <a:solidFill>
                <a:srgbClr val="FF0000"/>
              </a:solidFill>
            </a:endParaRPr>
          </a:p>
        </p:txBody>
      </p:sp>
      <p:graphicFrame>
        <p:nvGraphicFramePr>
          <p:cNvPr id="14" name="Диаграмма 13">
            <a:extLst>
              <a:ext uri="{FF2B5EF4-FFF2-40B4-BE49-F238E27FC236}">
                <a16:creationId xmlns:a16="http://schemas.microsoft.com/office/drawing/2014/main" id="{3695AD18-F14D-4BF0-94B3-8706425F028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040875567"/>
              </p:ext>
            </p:extLst>
          </p:nvPr>
        </p:nvGraphicFramePr>
        <p:xfrm>
          <a:off x="684963" y="1816374"/>
          <a:ext cx="6422567" cy="387530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7" name="Диаграмма 16">
            <a:extLst>
              <a:ext uri="{FF2B5EF4-FFF2-40B4-BE49-F238E27FC236}">
                <a16:creationId xmlns:a16="http://schemas.microsoft.com/office/drawing/2014/main" id="{4213E5F5-A96F-4A2B-8FF5-EB7368E1568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84383113"/>
              </p:ext>
            </p:extLst>
          </p:nvPr>
        </p:nvGraphicFramePr>
        <p:xfrm>
          <a:off x="7627222" y="1816374"/>
          <a:ext cx="3237434" cy="353566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9" name="TextBox 8">
            <a:extLst>
              <a:ext uri="{FF2B5EF4-FFF2-40B4-BE49-F238E27FC236}">
                <a16:creationId xmlns:a16="http://schemas.microsoft.com/office/drawing/2014/main" id="{530118D9-E57B-4A1D-9C22-CEB3B0A0EF13}"/>
              </a:ext>
            </a:extLst>
          </p:cNvPr>
          <p:cNvSpPr txBox="1"/>
          <p:nvPr/>
        </p:nvSpPr>
        <p:spPr>
          <a:xfrm>
            <a:off x="9124455" y="370040"/>
            <a:ext cx="2524125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US" sz="1400" b="1" i="0" u="none" strike="noStrike" baseline="0" dirty="0">
                <a:solidFill>
                  <a:schemeClr val="bg1"/>
                </a:solidFill>
                <a:latin typeface="Tahoma" panose="020B0604030504040204" pitchFamily="34" charset="0"/>
              </a:rPr>
              <a:t>15-20 </a:t>
            </a:r>
            <a:r>
              <a:rPr lang="uk-UA" sz="1400" b="1" i="0" u="none" strike="noStrike" baseline="0" dirty="0">
                <a:solidFill>
                  <a:schemeClr val="bg1"/>
                </a:solidFill>
                <a:latin typeface="Tahoma" panose="020B0604030504040204" pitchFamily="34" charset="0"/>
              </a:rPr>
              <a:t>лютого 2021</a:t>
            </a:r>
            <a:endParaRPr lang="ru-UA" sz="1400" dirty="0"/>
          </a:p>
        </p:txBody>
      </p:sp>
    </p:spTree>
    <p:extLst>
      <p:ext uri="{BB962C8B-B14F-4D97-AF65-F5344CB8AC3E}">
        <p14:creationId xmlns:p14="http://schemas.microsoft.com/office/powerpoint/2010/main" val="414123164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68F13A0-FBC1-4D01-B06D-C3446BB19C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3420" y="370040"/>
            <a:ext cx="11353800" cy="530024"/>
          </a:xfrm>
        </p:spPr>
        <p:txBody>
          <a:bodyPr>
            <a:normAutofit fontScale="90000"/>
          </a:bodyPr>
          <a:lstStyle/>
          <a:p>
            <a:r>
              <a:rPr lang="ru-RU" sz="3600" b="1" i="0" u="none" strike="noStrike" baseline="0" dirty="0">
                <a:solidFill>
                  <a:schemeClr val="bg1"/>
                </a:solidFill>
                <a:latin typeface="Tahoma" panose="020B0604030504040204" pitchFamily="34" charset="0"/>
              </a:rPr>
              <a:t>МОНІТОРИНГ</a:t>
            </a:r>
            <a:r>
              <a:rPr lang="en-US" sz="3600" b="1" i="0" u="none" strike="noStrike" baseline="0" dirty="0">
                <a:solidFill>
                  <a:schemeClr val="bg1"/>
                </a:solidFill>
                <a:latin typeface="Tahoma" panose="020B0604030504040204" pitchFamily="34" charset="0"/>
              </a:rPr>
              <a:t> </a:t>
            </a:r>
            <a:r>
              <a:rPr lang="ru-RU" sz="3600" b="1" i="0" u="none" strike="noStrike" baseline="0" dirty="0">
                <a:solidFill>
                  <a:schemeClr val="bg1"/>
                </a:solidFill>
                <a:latin typeface="Tahoma" panose="020B0604030504040204" pitchFamily="34" charset="0"/>
              </a:rPr>
              <a:t>ПОЛІТИЧНИХ НОВИН</a:t>
            </a:r>
            <a:r>
              <a:rPr lang="en-US" sz="3600" b="1" i="0" u="none" strike="noStrike" baseline="0" dirty="0">
                <a:solidFill>
                  <a:schemeClr val="bg1"/>
                </a:solidFill>
                <a:latin typeface="Tahoma" panose="020B0604030504040204" pitchFamily="34" charset="0"/>
              </a:rPr>
              <a:t> </a:t>
            </a:r>
            <a:r>
              <a:rPr lang="uk-UA" sz="3600" b="1" i="0" u="none" strike="noStrike" baseline="0" dirty="0">
                <a:solidFill>
                  <a:schemeClr val="bg1"/>
                </a:solidFill>
                <a:latin typeface="Tahoma" panose="020B0604030504040204" pitchFamily="34" charset="0"/>
              </a:rPr>
              <a:t>		</a:t>
            </a:r>
            <a:endParaRPr lang="ru-UA" sz="1600" dirty="0">
              <a:solidFill>
                <a:schemeClr val="bg1"/>
              </a:solidFill>
            </a:endParaRPr>
          </a:p>
        </p:txBody>
      </p:sp>
      <p:sp>
        <p:nvSpPr>
          <p:cNvPr id="52" name="Объект 3">
            <a:extLst>
              <a:ext uri="{FF2B5EF4-FFF2-40B4-BE49-F238E27FC236}">
                <a16:creationId xmlns:a16="http://schemas.microsoft.com/office/drawing/2014/main" id="{E0049A21-6D42-44DE-A0D4-05887933BD4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932209" y="627981"/>
            <a:ext cx="2686887" cy="329600"/>
          </a:xfrm>
        </p:spPr>
        <p:txBody>
          <a:bodyPr>
            <a:noAutofit/>
          </a:bodyPr>
          <a:lstStyle/>
          <a:p>
            <a:pPr marL="0" indent="0" algn="r">
              <a:buNone/>
            </a:pPr>
            <a:r>
              <a:rPr lang="ru-RU" sz="1400" b="1" i="0" u="none" strike="noStrike" baseline="0" dirty="0">
                <a:solidFill>
                  <a:schemeClr val="tx1">
                    <a:lumMod val="65000"/>
                    <a:lumOff val="35000"/>
                  </a:schemeClr>
                </a:solidFill>
                <a:latin typeface="Tahoma" panose="020B0604030504040204" pitchFamily="34" charset="0"/>
              </a:rPr>
              <a:t>ІНФОРМАЦІЙНИЙ ПОТІК 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2F587134-77A6-4014-84ED-A17FEE16DBD7}"/>
              </a:ext>
            </a:extLst>
          </p:cNvPr>
          <p:cNvSpPr txBox="1"/>
          <p:nvPr/>
        </p:nvSpPr>
        <p:spPr>
          <a:xfrm>
            <a:off x="5034457" y="1474669"/>
            <a:ext cx="23717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800" i="0" u="none" strike="noStrike" baseline="0" dirty="0">
                <a:solidFill>
                  <a:schemeClr val="bg1">
                    <a:lumMod val="50000"/>
                  </a:schemeClr>
                </a:solidFill>
                <a:latin typeface="Tahoma" panose="020B0604030504040204" pitchFamily="34" charset="0"/>
              </a:rPr>
              <a:t>pr</a:t>
            </a:r>
            <a:r>
              <a:rPr lang="ru-RU" sz="1800" i="0" u="none" strike="noStrike" baseline="0" dirty="0">
                <a:solidFill>
                  <a:schemeClr val="bg1">
                    <a:lumMod val="50000"/>
                  </a:schemeClr>
                </a:solidFill>
                <a:latin typeface="Tahoma" panose="020B0604030504040204" pitchFamily="34" charset="0"/>
              </a:rPr>
              <a:t>і</a:t>
            </a:r>
            <a:r>
              <a:rPr lang="en-US" sz="1800" i="0" u="none" strike="noStrike" baseline="0" dirty="0">
                <a:solidFill>
                  <a:schemeClr val="bg1">
                    <a:lumMod val="50000"/>
                  </a:schemeClr>
                </a:solidFill>
                <a:latin typeface="Tahoma" panose="020B0604030504040204" pitchFamily="34" charset="0"/>
              </a:rPr>
              <a:t>me-t</a:t>
            </a:r>
            <a:r>
              <a:rPr lang="ru-RU" sz="1800" i="0" u="none" strike="noStrike" baseline="0" dirty="0">
                <a:solidFill>
                  <a:schemeClr val="bg1">
                    <a:lumMod val="50000"/>
                  </a:schemeClr>
                </a:solidFill>
                <a:latin typeface="Tahoma" panose="020B0604030504040204" pitchFamily="34" charset="0"/>
              </a:rPr>
              <a:t>і</a:t>
            </a:r>
            <a:r>
              <a:rPr lang="en-US" sz="1800" i="0" u="none" strike="noStrike" baseline="0" dirty="0">
                <a:solidFill>
                  <a:schemeClr val="bg1">
                    <a:lumMod val="50000"/>
                  </a:schemeClr>
                </a:solidFill>
                <a:latin typeface="Tahoma" panose="020B0604030504040204" pitchFamily="34" charset="0"/>
              </a:rPr>
              <a:t>me </a:t>
            </a:r>
            <a:endParaRPr lang="ru-UA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9505FED6-EE14-49F5-9BFF-8B228D6ABE81}"/>
              </a:ext>
            </a:extLst>
          </p:cNvPr>
          <p:cNvSpPr txBox="1"/>
          <p:nvPr/>
        </p:nvSpPr>
        <p:spPr>
          <a:xfrm>
            <a:off x="658812" y="1249109"/>
            <a:ext cx="1087437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i="0" u="none" strike="noStrike" baseline="0" dirty="0">
                <a:solidFill>
                  <a:srgbClr val="FF0000"/>
                </a:solidFill>
                <a:latin typeface="Tahoma" panose="020B0604030504040204" pitchFamily="34" charset="0"/>
              </a:rPr>
              <a:t>ВАКЦИНАЦІЯ НАСЕЛЕННЯ В УКРАЇНІ </a:t>
            </a:r>
            <a:endParaRPr lang="ru-UA" sz="2000" b="1" dirty="0">
              <a:solidFill>
                <a:srgbClr val="FF0000"/>
              </a:solidFill>
            </a:endParaRPr>
          </a:p>
        </p:txBody>
      </p:sp>
      <p:graphicFrame>
        <p:nvGraphicFramePr>
          <p:cNvPr id="17" name="Диаграмма 16">
            <a:extLst>
              <a:ext uri="{FF2B5EF4-FFF2-40B4-BE49-F238E27FC236}">
                <a16:creationId xmlns:a16="http://schemas.microsoft.com/office/drawing/2014/main" id="{4213E5F5-A96F-4A2B-8FF5-EB7368E1568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390709219"/>
              </p:ext>
            </p:extLst>
          </p:nvPr>
        </p:nvGraphicFramePr>
        <p:xfrm>
          <a:off x="7313492" y="2829385"/>
          <a:ext cx="3237434" cy="347275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5" name="Диаграмма 4">
            <a:extLst>
              <a:ext uri="{FF2B5EF4-FFF2-40B4-BE49-F238E27FC236}">
                <a16:creationId xmlns:a16="http://schemas.microsoft.com/office/drawing/2014/main" id="{F2DD1199-3B6D-475F-86BE-EF2B2EBD6E6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532708711"/>
              </p:ext>
            </p:extLst>
          </p:nvPr>
        </p:nvGraphicFramePr>
        <p:xfrm>
          <a:off x="141141" y="1780737"/>
          <a:ext cx="7172351" cy="364073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FD0E67E7-E300-4B49-AC7E-F1FBEC470D9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689216" y="1838308"/>
            <a:ext cx="1843972" cy="1030711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5C442066-10E1-4AE9-9A80-CF8F8EA08D67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r="5692"/>
          <a:stretch/>
        </p:blipFill>
        <p:spPr>
          <a:xfrm>
            <a:off x="684962" y="5317958"/>
            <a:ext cx="2371059" cy="1325039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0FF8F9DA-D3AE-4FE0-A585-5B835D4470AB}"/>
              </a:ext>
            </a:extLst>
          </p:cNvPr>
          <p:cNvSpPr txBox="1"/>
          <p:nvPr/>
        </p:nvSpPr>
        <p:spPr>
          <a:xfrm>
            <a:off x="3130610" y="5778924"/>
            <a:ext cx="267838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i="0" u="none" strike="noStrike" baseline="0" dirty="0">
                <a:solidFill>
                  <a:srgbClr val="002060"/>
                </a:solidFill>
                <a:latin typeface="Tahoma" panose="020B0604030504040204" pitchFamily="34" charset="0"/>
              </a:rPr>
              <a:t>КОНТЕКСТ ОБГОВОРЕННЯ ГОЛОВНОЇ ТЕМИ В НОВИНАХ </a:t>
            </a:r>
            <a:endParaRPr lang="ru-UA" sz="1400" dirty="0">
              <a:solidFill>
                <a:srgbClr val="002060"/>
              </a:solidFill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7DF891F4-DF7F-4176-9AA7-DCBB05DFE884}"/>
              </a:ext>
            </a:extLst>
          </p:cNvPr>
          <p:cNvSpPr txBox="1"/>
          <p:nvPr/>
        </p:nvSpPr>
        <p:spPr>
          <a:xfrm>
            <a:off x="8153426" y="2201498"/>
            <a:ext cx="158088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i="0" u="none" strike="noStrike" baseline="0" dirty="0">
                <a:solidFill>
                  <a:srgbClr val="002060"/>
                </a:solidFill>
                <a:latin typeface="Tahoma" panose="020B0604030504040204" pitchFamily="34" charset="0"/>
              </a:rPr>
              <a:t>УВАГА ДО ТЕМИ </a:t>
            </a:r>
            <a:endParaRPr lang="ru-UA" sz="1400" dirty="0">
              <a:solidFill>
                <a:srgbClr val="002060"/>
              </a:solidFill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66FBA43-D94A-4514-B1FB-50AE728AE633}"/>
              </a:ext>
            </a:extLst>
          </p:cNvPr>
          <p:cNvSpPr txBox="1"/>
          <p:nvPr/>
        </p:nvSpPr>
        <p:spPr>
          <a:xfrm>
            <a:off x="9124455" y="370040"/>
            <a:ext cx="2524125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US" sz="1400" b="1" i="0" u="none" strike="noStrike" baseline="0" dirty="0">
                <a:solidFill>
                  <a:schemeClr val="bg1"/>
                </a:solidFill>
                <a:latin typeface="Tahoma" panose="020B0604030504040204" pitchFamily="34" charset="0"/>
              </a:rPr>
              <a:t>15-20 </a:t>
            </a:r>
            <a:r>
              <a:rPr lang="uk-UA" sz="1400" b="1" i="0" u="none" strike="noStrike" baseline="0" dirty="0">
                <a:solidFill>
                  <a:schemeClr val="bg1"/>
                </a:solidFill>
                <a:latin typeface="Tahoma" panose="020B0604030504040204" pitchFamily="34" charset="0"/>
              </a:rPr>
              <a:t>лютого 2021</a:t>
            </a:r>
            <a:endParaRPr lang="ru-UA" sz="1400" dirty="0"/>
          </a:p>
        </p:txBody>
      </p:sp>
    </p:spTree>
    <p:extLst>
      <p:ext uri="{BB962C8B-B14F-4D97-AF65-F5344CB8AC3E}">
        <p14:creationId xmlns:p14="http://schemas.microsoft.com/office/powerpoint/2010/main" val="77854210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68F13A0-FBC1-4D01-B06D-C3446BB19C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3420" y="370040"/>
            <a:ext cx="11353800" cy="530024"/>
          </a:xfrm>
        </p:spPr>
        <p:txBody>
          <a:bodyPr>
            <a:normAutofit fontScale="90000"/>
          </a:bodyPr>
          <a:lstStyle/>
          <a:p>
            <a:r>
              <a:rPr lang="ru-RU" sz="3600" b="1" i="0" u="none" strike="noStrike" baseline="0" dirty="0">
                <a:solidFill>
                  <a:schemeClr val="bg1"/>
                </a:solidFill>
                <a:latin typeface="Tahoma" panose="020B0604030504040204" pitchFamily="34" charset="0"/>
              </a:rPr>
              <a:t>МОНІТОРИНГ</a:t>
            </a:r>
            <a:r>
              <a:rPr lang="en-US" sz="3600" b="1" i="0" u="none" strike="noStrike" baseline="0" dirty="0">
                <a:solidFill>
                  <a:schemeClr val="bg1"/>
                </a:solidFill>
                <a:latin typeface="Tahoma" panose="020B0604030504040204" pitchFamily="34" charset="0"/>
              </a:rPr>
              <a:t> </a:t>
            </a:r>
            <a:r>
              <a:rPr lang="ru-RU" sz="3600" b="1" i="0" u="none" strike="noStrike" baseline="0" dirty="0">
                <a:solidFill>
                  <a:schemeClr val="bg1"/>
                </a:solidFill>
                <a:latin typeface="Tahoma" panose="020B0604030504040204" pitchFamily="34" charset="0"/>
              </a:rPr>
              <a:t>ПОЛІТИЧНИХ НОВИН</a:t>
            </a:r>
            <a:r>
              <a:rPr lang="en-US" sz="3600" b="1" i="0" u="none" strike="noStrike" baseline="0" dirty="0">
                <a:solidFill>
                  <a:schemeClr val="bg1"/>
                </a:solidFill>
                <a:latin typeface="Tahoma" panose="020B0604030504040204" pitchFamily="34" charset="0"/>
              </a:rPr>
              <a:t> </a:t>
            </a:r>
            <a:r>
              <a:rPr lang="uk-UA" sz="3600" b="1" i="0" u="none" strike="noStrike" baseline="0" dirty="0">
                <a:solidFill>
                  <a:schemeClr val="bg1"/>
                </a:solidFill>
                <a:latin typeface="Tahoma" panose="020B0604030504040204" pitchFamily="34" charset="0"/>
              </a:rPr>
              <a:t>		</a:t>
            </a:r>
            <a:endParaRPr lang="ru-UA" sz="1600" dirty="0">
              <a:solidFill>
                <a:schemeClr val="bg1"/>
              </a:solidFill>
            </a:endParaRPr>
          </a:p>
        </p:txBody>
      </p:sp>
      <p:sp>
        <p:nvSpPr>
          <p:cNvPr id="52" name="Объект 3">
            <a:extLst>
              <a:ext uri="{FF2B5EF4-FFF2-40B4-BE49-F238E27FC236}">
                <a16:creationId xmlns:a16="http://schemas.microsoft.com/office/drawing/2014/main" id="{E0049A21-6D42-44DE-A0D4-05887933BD4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028368" y="542598"/>
            <a:ext cx="2620212" cy="329600"/>
          </a:xfrm>
        </p:spPr>
        <p:txBody>
          <a:bodyPr>
            <a:noAutofit/>
          </a:bodyPr>
          <a:lstStyle/>
          <a:p>
            <a:pPr marL="0" indent="0" algn="r">
              <a:buNone/>
            </a:pPr>
            <a:r>
              <a:rPr lang="ru-RU" sz="1400" b="1" i="0" u="none" strike="noStrike" baseline="0" dirty="0">
                <a:solidFill>
                  <a:schemeClr val="tx1">
                    <a:lumMod val="65000"/>
                    <a:lumOff val="35000"/>
                  </a:schemeClr>
                </a:solidFill>
                <a:latin typeface="Tahoma" panose="020B0604030504040204" pitchFamily="34" charset="0"/>
              </a:rPr>
              <a:t>ІНФОРМАЦІЙНИЙ ПОТІК </a:t>
            </a: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9505FED6-EE14-49F5-9BFF-8B228D6ABE81}"/>
              </a:ext>
            </a:extLst>
          </p:cNvPr>
          <p:cNvSpPr txBox="1"/>
          <p:nvPr/>
        </p:nvSpPr>
        <p:spPr>
          <a:xfrm>
            <a:off x="658813" y="1323437"/>
            <a:ext cx="1087437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i="0" u="none" strike="noStrike" baseline="0" dirty="0">
                <a:solidFill>
                  <a:srgbClr val="FF0000"/>
                </a:solidFill>
                <a:latin typeface="Tahoma" panose="020B0604030504040204" pitchFamily="34" charset="0"/>
              </a:rPr>
              <a:t>ПІДГОТОВКА ДО ВАКЦИНАЦІЇ ПРОТИ КОРОНАВІРУСУ</a:t>
            </a:r>
            <a:endParaRPr lang="ru-UA" sz="2000" b="1" dirty="0">
              <a:solidFill>
                <a:srgbClr val="FF0000"/>
              </a:solidFill>
            </a:endParaRPr>
          </a:p>
        </p:txBody>
      </p:sp>
      <p:graphicFrame>
        <p:nvGraphicFramePr>
          <p:cNvPr id="5" name="Диаграмма 4">
            <a:extLst>
              <a:ext uri="{FF2B5EF4-FFF2-40B4-BE49-F238E27FC236}">
                <a16:creationId xmlns:a16="http://schemas.microsoft.com/office/drawing/2014/main" id="{F2DD1199-3B6D-475F-86BE-EF2B2EBD6E6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162790934"/>
              </p:ext>
            </p:extLst>
          </p:nvPr>
        </p:nvGraphicFramePr>
        <p:xfrm>
          <a:off x="142995" y="2404988"/>
          <a:ext cx="7457574" cy="293534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6" name="Диаграмма 5">
            <a:extLst>
              <a:ext uri="{FF2B5EF4-FFF2-40B4-BE49-F238E27FC236}">
                <a16:creationId xmlns:a16="http://schemas.microsoft.com/office/drawing/2014/main" id="{112A66C7-B689-415E-B49F-B5C02D951EE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162590658"/>
              </p:ext>
            </p:extLst>
          </p:nvPr>
        </p:nvGraphicFramePr>
        <p:xfrm>
          <a:off x="5576318" y="3307674"/>
          <a:ext cx="6399486" cy="330851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9" name="TextBox 18">
            <a:extLst>
              <a:ext uri="{FF2B5EF4-FFF2-40B4-BE49-F238E27FC236}">
                <a16:creationId xmlns:a16="http://schemas.microsoft.com/office/drawing/2014/main" id="{E3500310-6CA7-4960-A6A5-2FD6382FD6CE}"/>
              </a:ext>
            </a:extLst>
          </p:cNvPr>
          <p:cNvSpPr txBox="1"/>
          <p:nvPr/>
        </p:nvSpPr>
        <p:spPr>
          <a:xfrm>
            <a:off x="1301234" y="1919203"/>
            <a:ext cx="51410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b="1" dirty="0">
                <a:solidFill>
                  <a:srgbClr val="002060"/>
                </a:solidFill>
                <a:latin typeface="Tahoma" panose="020B0604030504040204" pitchFamily="34" charset="0"/>
              </a:rPr>
              <a:t>Увага до вакцин</a:t>
            </a:r>
            <a:endParaRPr lang="ru-UA" sz="2000" b="1" dirty="0">
              <a:solidFill>
                <a:srgbClr val="002060"/>
              </a:solidFill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197402B5-4B38-485E-A100-8DFE046B3B69}"/>
              </a:ext>
            </a:extLst>
          </p:cNvPr>
          <p:cNvSpPr txBox="1"/>
          <p:nvPr/>
        </p:nvSpPr>
        <p:spPr>
          <a:xfrm>
            <a:off x="7860796" y="2781512"/>
            <a:ext cx="40364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b="1" dirty="0">
                <a:solidFill>
                  <a:srgbClr val="002060"/>
                </a:solidFill>
                <a:latin typeface="Tahoma" panose="020B0604030504040204" pitchFamily="34" charset="0"/>
              </a:rPr>
              <a:t>Оцінки вакцин в новинах</a:t>
            </a:r>
            <a:endParaRPr lang="ru-UA" sz="2000" b="1" dirty="0">
              <a:solidFill>
                <a:srgbClr val="002060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ECBA301-0979-46DB-A8E5-BD705EB52E97}"/>
              </a:ext>
            </a:extLst>
          </p:cNvPr>
          <p:cNvSpPr txBox="1"/>
          <p:nvPr/>
        </p:nvSpPr>
        <p:spPr>
          <a:xfrm>
            <a:off x="9124455" y="322415"/>
            <a:ext cx="2524125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US" sz="1400" b="1" i="0" u="none" strike="noStrike" baseline="0" dirty="0">
                <a:solidFill>
                  <a:schemeClr val="bg1"/>
                </a:solidFill>
                <a:latin typeface="Tahoma" panose="020B0604030504040204" pitchFamily="34" charset="0"/>
              </a:rPr>
              <a:t>15-20 </a:t>
            </a:r>
            <a:r>
              <a:rPr lang="uk-UA" sz="1400" b="1" i="0" u="none" strike="noStrike" baseline="0" dirty="0">
                <a:solidFill>
                  <a:schemeClr val="bg1"/>
                </a:solidFill>
                <a:latin typeface="Tahoma" panose="020B0604030504040204" pitchFamily="34" charset="0"/>
              </a:rPr>
              <a:t>лютого 2021</a:t>
            </a:r>
            <a:endParaRPr lang="ru-UA" sz="1400" dirty="0"/>
          </a:p>
        </p:txBody>
      </p:sp>
    </p:spTree>
    <p:extLst>
      <p:ext uri="{BB962C8B-B14F-4D97-AF65-F5344CB8AC3E}">
        <p14:creationId xmlns:p14="http://schemas.microsoft.com/office/powerpoint/2010/main" val="340082237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68F13A0-FBC1-4D01-B06D-C3446BB19C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3420" y="370040"/>
            <a:ext cx="11353800" cy="530024"/>
          </a:xfrm>
        </p:spPr>
        <p:txBody>
          <a:bodyPr>
            <a:normAutofit fontScale="90000"/>
          </a:bodyPr>
          <a:lstStyle/>
          <a:p>
            <a:r>
              <a:rPr lang="ru-RU" sz="3600" b="1" i="0" u="none" strike="noStrike" baseline="0" dirty="0">
                <a:solidFill>
                  <a:schemeClr val="bg1"/>
                </a:solidFill>
                <a:latin typeface="Tahoma" panose="020B0604030504040204" pitchFamily="34" charset="0"/>
              </a:rPr>
              <a:t>МОНІТОРИНГ</a:t>
            </a:r>
            <a:r>
              <a:rPr lang="en-US" sz="3600" b="1" i="0" u="none" strike="noStrike" baseline="0" dirty="0">
                <a:solidFill>
                  <a:schemeClr val="bg1"/>
                </a:solidFill>
                <a:latin typeface="Tahoma" panose="020B0604030504040204" pitchFamily="34" charset="0"/>
              </a:rPr>
              <a:t> </a:t>
            </a:r>
            <a:r>
              <a:rPr lang="ru-RU" sz="3600" b="1" i="0" u="none" strike="noStrike" baseline="0" dirty="0">
                <a:solidFill>
                  <a:schemeClr val="bg1"/>
                </a:solidFill>
                <a:latin typeface="Tahoma" panose="020B0604030504040204" pitchFamily="34" charset="0"/>
              </a:rPr>
              <a:t>ПОЛІТИЧНИХ НОВИН</a:t>
            </a:r>
            <a:r>
              <a:rPr lang="en-US" sz="3600" b="1" i="0" u="none" strike="noStrike" baseline="0" dirty="0">
                <a:solidFill>
                  <a:schemeClr val="bg1"/>
                </a:solidFill>
                <a:latin typeface="Tahoma" panose="020B0604030504040204" pitchFamily="34" charset="0"/>
              </a:rPr>
              <a:t> </a:t>
            </a:r>
            <a:r>
              <a:rPr lang="uk-UA" sz="3600" b="1" i="0" u="none" strike="noStrike" baseline="0" dirty="0">
                <a:solidFill>
                  <a:schemeClr val="bg1"/>
                </a:solidFill>
                <a:latin typeface="Tahoma" panose="020B0604030504040204" pitchFamily="34" charset="0"/>
              </a:rPr>
              <a:t>		</a:t>
            </a:r>
            <a:endParaRPr lang="ru-UA" sz="1600" dirty="0">
              <a:solidFill>
                <a:schemeClr val="bg1"/>
              </a:solidFill>
            </a:endParaRPr>
          </a:p>
        </p:txBody>
      </p:sp>
      <p:sp>
        <p:nvSpPr>
          <p:cNvPr id="52" name="Объект 3">
            <a:extLst>
              <a:ext uri="{FF2B5EF4-FFF2-40B4-BE49-F238E27FC236}">
                <a16:creationId xmlns:a16="http://schemas.microsoft.com/office/drawing/2014/main" id="{E0049A21-6D42-44DE-A0D4-05887933BD4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998701" y="606902"/>
            <a:ext cx="2639262" cy="329600"/>
          </a:xfrm>
        </p:spPr>
        <p:txBody>
          <a:bodyPr>
            <a:noAutofit/>
          </a:bodyPr>
          <a:lstStyle/>
          <a:p>
            <a:pPr marL="0" indent="0" algn="r">
              <a:buNone/>
            </a:pPr>
            <a:r>
              <a:rPr lang="ru-RU" sz="1400" b="1" i="0" u="none" strike="noStrike" baseline="0" dirty="0">
                <a:solidFill>
                  <a:schemeClr val="tx1">
                    <a:lumMod val="65000"/>
                    <a:lumOff val="35000"/>
                  </a:schemeClr>
                </a:solidFill>
                <a:latin typeface="Tahoma" panose="020B0604030504040204" pitchFamily="34" charset="0"/>
              </a:rPr>
              <a:t>ІНФОРМАЦІЙНИЙ ПОТІК </a:t>
            </a: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9505FED6-EE14-49F5-9BFF-8B228D6ABE81}"/>
              </a:ext>
            </a:extLst>
          </p:cNvPr>
          <p:cNvSpPr txBox="1"/>
          <p:nvPr/>
        </p:nvSpPr>
        <p:spPr>
          <a:xfrm>
            <a:off x="659376" y="1322464"/>
            <a:ext cx="1087437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i="0" u="none" strike="noStrike" baseline="0" dirty="0">
                <a:solidFill>
                  <a:srgbClr val="FF0000"/>
                </a:solidFill>
                <a:latin typeface="Tahoma" panose="020B0604030504040204" pitchFamily="34" charset="0"/>
              </a:rPr>
              <a:t>ПІДГОТОВКА ДО ВАКЦИНАЦІЇ ПРОТИ КОРОНАВІРУСУ</a:t>
            </a:r>
            <a:endParaRPr lang="ru-UA" sz="2000" b="1" dirty="0">
              <a:solidFill>
                <a:srgbClr val="FF0000"/>
              </a:solidFill>
            </a:endParaRPr>
          </a:p>
        </p:txBody>
      </p:sp>
      <p:graphicFrame>
        <p:nvGraphicFramePr>
          <p:cNvPr id="5" name="Диаграмма 4">
            <a:extLst>
              <a:ext uri="{FF2B5EF4-FFF2-40B4-BE49-F238E27FC236}">
                <a16:creationId xmlns:a16="http://schemas.microsoft.com/office/drawing/2014/main" id="{F2DD1199-3B6D-475F-86BE-EF2B2EBD6E6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243241794"/>
              </p:ext>
            </p:extLst>
          </p:nvPr>
        </p:nvGraphicFramePr>
        <p:xfrm>
          <a:off x="127447" y="2290775"/>
          <a:ext cx="6568321" cy="450504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6" name="Диаграмма 5">
            <a:extLst>
              <a:ext uri="{FF2B5EF4-FFF2-40B4-BE49-F238E27FC236}">
                <a16:creationId xmlns:a16="http://schemas.microsoft.com/office/drawing/2014/main" id="{112A66C7-B689-415E-B49F-B5C02D951EE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125108647"/>
              </p:ext>
            </p:extLst>
          </p:nvPr>
        </p:nvGraphicFramePr>
        <p:xfrm>
          <a:off x="6053434" y="2457326"/>
          <a:ext cx="5479754" cy="404566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9" name="TextBox 18">
            <a:extLst>
              <a:ext uri="{FF2B5EF4-FFF2-40B4-BE49-F238E27FC236}">
                <a16:creationId xmlns:a16="http://schemas.microsoft.com/office/drawing/2014/main" id="{E3500310-6CA7-4960-A6A5-2FD6382FD6CE}"/>
              </a:ext>
            </a:extLst>
          </p:cNvPr>
          <p:cNvSpPr txBox="1"/>
          <p:nvPr/>
        </p:nvSpPr>
        <p:spPr>
          <a:xfrm>
            <a:off x="1888897" y="1976359"/>
            <a:ext cx="368742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800" b="1" i="0" u="none" strike="noStrike" baseline="0" dirty="0" err="1">
                <a:solidFill>
                  <a:srgbClr val="002060"/>
                </a:solidFill>
                <a:latin typeface="Tahoma" panose="020B0604030504040204" pitchFamily="34" charset="0"/>
              </a:rPr>
              <a:t>Увага</a:t>
            </a:r>
            <a:r>
              <a:rPr lang="ru-RU" sz="1800" b="1" i="0" u="none" strike="noStrike" baseline="0" dirty="0">
                <a:solidFill>
                  <a:srgbClr val="002060"/>
                </a:solidFill>
                <a:latin typeface="Tahoma" panose="020B0604030504040204" pitchFamily="34" charset="0"/>
              </a:rPr>
              <a:t> до </a:t>
            </a:r>
            <a:r>
              <a:rPr lang="ru-RU" sz="1800" b="1" i="0" u="none" strike="noStrike" baseline="0" dirty="0" err="1">
                <a:solidFill>
                  <a:srgbClr val="002060"/>
                </a:solidFill>
                <a:latin typeface="Tahoma" panose="020B0604030504040204" pitchFamily="34" charset="0"/>
              </a:rPr>
              <a:t>суб'єктів</a:t>
            </a:r>
            <a:r>
              <a:rPr lang="ru-RU" sz="1800" b="1" i="0" u="none" strike="noStrike" baseline="0" dirty="0">
                <a:solidFill>
                  <a:srgbClr val="002060"/>
                </a:solidFill>
                <a:latin typeface="Tahoma" panose="020B0604030504040204" pitchFamily="34" charset="0"/>
              </a:rPr>
              <a:t> </a:t>
            </a:r>
            <a:r>
              <a:rPr lang="ru-RU" sz="1800" b="1" i="0" u="none" strike="noStrike" baseline="0" dirty="0" err="1">
                <a:solidFill>
                  <a:srgbClr val="002060"/>
                </a:solidFill>
                <a:latin typeface="Tahoma" panose="020B0604030504040204" pitchFamily="34" charset="0"/>
              </a:rPr>
              <a:t>вакцинації</a:t>
            </a:r>
            <a:r>
              <a:rPr lang="ru-RU" sz="1800" b="1" i="0" u="none" strike="noStrike" baseline="0" dirty="0">
                <a:solidFill>
                  <a:srgbClr val="002060"/>
                </a:solidFill>
                <a:latin typeface="Tahoma" panose="020B0604030504040204" pitchFamily="34" charset="0"/>
              </a:rPr>
              <a:t> </a:t>
            </a:r>
            <a:endParaRPr lang="ru-UA" sz="2000" b="1" dirty="0">
              <a:solidFill>
                <a:srgbClr val="002060"/>
              </a:solidFill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197402B5-4B38-485E-A100-8DFE046B3B69}"/>
              </a:ext>
            </a:extLst>
          </p:cNvPr>
          <p:cNvSpPr txBox="1"/>
          <p:nvPr/>
        </p:nvSpPr>
        <p:spPr>
          <a:xfrm>
            <a:off x="6615684" y="1976359"/>
            <a:ext cx="47704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800" b="1" i="0" u="none" strike="noStrike" baseline="0" dirty="0" err="1">
                <a:solidFill>
                  <a:srgbClr val="002060"/>
                </a:solidFill>
                <a:latin typeface="Tahoma" panose="020B0604030504040204" pitchFamily="34" charset="0"/>
              </a:rPr>
              <a:t>Оцінки</a:t>
            </a:r>
            <a:r>
              <a:rPr lang="ru-RU" sz="1800" b="1" i="0" u="none" strike="noStrike" baseline="0" dirty="0">
                <a:solidFill>
                  <a:srgbClr val="002060"/>
                </a:solidFill>
                <a:latin typeface="Tahoma" panose="020B0604030504040204" pitchFamily="34" charset="0"/>
              </a:rPr>
              <a:t> </a:t>
            </a:r>
            <a:r>
              <a:rPr lang="ru-RU" sz="1800" b="1" i="0" u="none" strike="noStrike" baseline="0" dirty="0" err="1">
                <a:solidFill>
                  <a:srgbClr val="002060"/>
                </a:solidFill>
                <a:latin typeface="Tahoma" panose="020B0604030504040204" pitchFamily="34" charset="0"/>
              </a:rPr>
              <a:t>суб'єктів</a:t>
            </a:r>
            <a:r>
              <a:rPr lang="ru-RU" sz="1800" b="1" i="0" u="none" strike="noStrike" baseline="0" dirty="0">
                <a:solidFill>
                  <a:srgbClr val="002060"/>
                </a:solidFill>
                <a:latin typeface="Tahoma" panose="020B0604030504040204" pitchFamily="34" charset="0"/>
              </a:rPr>
              <a:t> </a:t>
            </a:r>
            <a:r>
              <a:rPr lang="ru-RU" sz="1800" b="1" i="0" u="none" strike="noStrike" baseline="0" dirty="0" err="1">
                <a:solidFill>
                  <a:srgbClr val="002060"/>
                </a:solidFill>
                <a:latin typeface="Tahoma" panose="020B0604030504040204" pitchFamily="34" charset="0"/>
              </a:rPr>
              <a:t>вакцинації</a:t>
            </a:r>
            <a:r>
              <a:rPr lang="ru-RU" sz="1800" b="1" i="0" u="none" strike="noStrike" baseline="0" dirty="0">
                <a:solidFill>
                  <a:srgbClr val="002060"/>
                </a:solidFill>
                <a:latin typeface="Tahoma" panose="020B0604030504040204" pitchFamily="34" charset="0"/>
              </a:rPr>
              <a:t> в новинах </a:t>
            </a:r>
            <a:endParaRPr lang="ru-UA" sz="2000" b="1" dirty="0">
              <a:solidFill>
                <a:srgbClr val="002060"/>
              </a:solidFill>
            </a:endParaRP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18B8D66E-9F9A-4D6A-A577-254B8E8B5AD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44455" y="4948755"/>
            <a:ext cx="2371725" cy="1328984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F05715C8-3AAE-488A-9A3D-4A514294AC88}"/>
              </a:ext>
            </a:extLst>
          </p:cNvPr>
          <p:cNvSpPr txBox="1"/>
          <p:nvPr/>
        </p:nvSpPr>
        <p:spPr>
          <a:xfrm>
            <a:off x="9124455" y="370040"/>
            <a:ext cx="2524125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US" sz="1400" b="1" i="0" u="none" strike="noStrike" baseline="0" dirty="0">
                <a:solidFill>
                  <a:schemeClr val="bg1"/>
                </a:solidFill>
                <a:latin typeface="Tahoma" panose="020B0604030504040204" pitchFamily="34" charset="0"/>
              </a:rPr>
              <a:t>15-20 </a:t>
            </a:r>
            <a:r>
              <a:rPr lang="uk-UA" sz="1400" b="1" i="0" u="none" strike="noStrike" baseline="0" dirty="0">
                <a:solidFill>
                  <a:schemeClr val="bg1"/>
                </a:solidFill>
                <a:latin typeface="Tahoma" panose="020B0604030504040204" pitchFamily="34" charset="0"/>
              </a:rPr>
              <a:t>лютого 2021</a:t>
            </a:r>
            <a:endParaRPr lang="ru-UA" sz="1400" dirty="0"/>
          </a:p>
        </p:txBody>
      </p:sp>
    </p:spTree>
    <p:extLst>
      <p:ext uri="{BB962C8B-B14F-4D97-AF65-F5344CB8AC3E}">
        <p14:creationId xmlns:p14="http://schemas.microsoft.com/office/powerpoint/2010/main" val="148113983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68F13A0-FBC1-4D01-B06D-C3446BB19C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3420" y="370040"/>
            <a:ext cx="11353800" cy="530024"/>
          </a:xfrm>
        </p:spPr>
        <p:txBody>
          <a:bodyPr>
            <a:normAutofit fontScale="90000"/>
          </a:bodyPr>
          <a:lstStyle/>
          <a:p>
            <a:r>
              <a:rPr lang="ru-RU" sz="3600" b="1" i="0" u="none" strike="noStrike" baseline="0" dirty="0">
                <a:solidFill>
                  <a:schemeClr val="bg1"/>
                </a:solidFill>
                <a:latin typeface="Tahoma" panose="020B0604030504040204" pitchFamily="34" charset="0"/>
              </a:rPr>
              <a:t>МОНІТОРИНГ</a:t>
            </a:r>
            <a:r>
              <a:rPr lang="en-US" sz="3600" b="1" i="0" u="none" strike="noStrike" baseline="0" dirty="0">
                <a:solidFill>
                  <a:schemeClr val="bg1"/>
                </a:solidFill>
                <a:latin typeface="Tahoma" panose="020B0604030504040204" pitchFamily="34" charset="0"/>
              </a:rPr>
              <a:t> </a:t>
            </a:r>
            <a:r>
              <a:rPr lang="ru-RU" sz="3600" b="1" i="0" u="none" strike="noStrike" baseline="0" dirty="0">
                <a:solidFill>
                  <a:schemeClr val="bg1"/>
                </a:solidFill>
                <a:latin typeface="Tahoma" panose="020B0604030504040204" pitchFamily="34" charset="0"/>
              </a:rPr>
              <a:t>ПОЛІТИЧНИХ НОВИН</a:t>
            </a:r>
            <a:r>
              <a:rPr lang="en-US" sz="3600" b="1" i="0" u="none" strike="noStrike" baseline="0" dirty="0">
                <a:solidFill>
                  <a:schemeClr val="bg1"/>
                </a:solidFill>
                <a:latin typeface="Tahoma" panose="020B0604030504040204" pitchFamily="34" charset="0"/>
              </a:rPr>
              <a:t> </a:t>
            </a:r>
            <a:r>
              <a:rPr lang="uk-UA" sz="3600" b="1" i="0" u="none" strike="noStrike" baseline="0" dirty="0">
                <a:solidFill>
                  <a:schemeClr val="bg1"/>
                </a:solidFill>
                <a:latin typeface="Tahoma" panose="020B0604030504040204" pitchFamily="34" charset="0"/>
              </a:rPr>
              <a:t>		</a:t>
            </a:r>
            <a:endParaRPr lang="ru-UA" sz="1600" dirty="0">
              <a:solidFill>
                <a:schemeClr val="bg1"/>
              </a:solidFill>
            </a:endParaRPr>
          </a:p>
        </p:txBody>
      </p:sp>
      <p:sp>
        <p:nvSpPr>
          <p:cNvPr id="52" name="Объект 3">
            <a:extLst>
              <a:ext uri="{FF2B5EF4-FFF2-40B4-BE49-F238E27FC236}">
                <a16:creationId xmlns:a16="http://schemas.microsoft.com/office/drawing/2014/main" id="{E0049A21-6D42-44DE-A0D4-05887933BD4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388413" y="643191"/>
            <a:ext cx="2241117" cy="329600"/>
          </a:xfrm>
        </p:spPr>
        <p:txBody>
          <a:bodyPr>
            <a:noAutofit/>
          </a:bodyPr>
          <a:lstStyle/>
          <a:p>
            <a:pPr marL="0" indent="0" algn="r">
              <a:buNone/>
            </a:pPr>
            <a:r>
              <a:rPr lang="uk-UA" sz="1400" b="1" i="0" u="none" strike="noStrike" baseline="0" dirty="0">
                <a:solidFill>
                  <a:schemeClr val="tx1">
                    <a:lumMod val="65000"/>
                    <a:lumOff val="35000"/>
                  </a:schemeClr>
                </a:solidFill>
                <a:latin typeface="Tahoma" panose="020B0604030504040204" pitchFamily="34" charset="0"/>
              </a:rPr>
              <a:t>ПОЛІТИЧНІ ПОДІЇ</a:t>
            </a:r>
            <a:endParaRPr lang="ru-RU" sz="1400" b="1" i="0" u="none" strike="noStrike" baseline="0" dirty="0">
              <a:solidFill>
                <a:schemeClr val="tx1">
                  <a:lumMod val="65000"/>
                  <a:lumOff val="35000"/>
                </a:schemeClr>
              </a:solidFill>
              <a:latin typeface="Tahoma" panose="020B0604030504040204" pitchFamily="34" charset="0"/>
            </a:endParaRP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9505FED6-EE14-49F5-9BFF-8B228D6ABE81}"/>
              </a:ext>
            </a:extLst>
          </p:cNvPr>
          <p:cNvSpPr txBox="1"/>
          <p:nvPr/>
        </p:nvSpPr>
        <p:spPr>
          <a:xfrm>
            <a:off x="658813" y="1266245"/>
            <a:ext cx="1087437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i="0" u="none" strike="noStrike" baseline="0" dirty="0">
                <a:solidFill>
                  <a:srgbClr val="FF0000"/>
                </a:solidFill>
                <a:latin typeface="Tahoma" panose="020B0604030504040204" pitchFamily="34" charset="0"/>
              </a:rPr>
              <a:t>УВАГА ДО ПОЛІТИЧНИХ ПОДІЙ В НОВИНАХ </a:t>
            </a:r>
            <a:endParaRPr lang="ru-UA" sz="2000" b="1" dirty="0">
              <a:solidFill>
                <a:srgbClr val="FF0000"/>
              </a:solidFill>
            </a:endParaRPr>
          </a:p>
        </p:txBody>
      </p:sp>
      <p:graphicFrame>
        <p:nvGraphicFramePr>
          <p:cNvPr id="7" name="Диаграмма 6">
            <a:extLst>
              <a:ext uri="{FF2B5EF4-FFF2-40B4-BE49-F238E27FC236}">
                <a16:creationId xmlns:a16="http://schemas.microsoft.com/office/drawing/2014/main" id="{67537756-FB0E-497C-83E3-0B0CFA86DAC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115219343"/>
              </p:ext>
            </p:extLst>
          </p:nvPr>
        </p:nvGraphicFramePr>
        <p:xfrm>
          <a:off x="658812" y="1314607"/>
          <a:ext cx="10874375" cy="49815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8" name="TextBox 17">
            <a:extLst>
              <a:ext uri="{FF2B5EF4-FFF2-40B4-BE49-F238E27FC236}">
                <a16:creationId xmlns:a16="http://schemas.microsoft.com/office/drawing/2014/main" id="{8CA53E18-C199-4C9D-8822-60D44D160ED0}"/>
              </a:ext>
            </a:extLst>
          </p:cNvPr>
          <p:cNvSpPr txBox="1"/>
          <p:nvPr/>
        </p:nvSpPr>
        <p:spPr>
          <a:xfrm>
            <a:off x="9124455" y="370040"/>
            <a:ext cx="2524125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US" sz="1400" b="1" i="0" u="none" strike="noStrike" baseline="0" dirty="0">
                <a:solidFill>
                  <a:schemeClr val="bg1"/>
                </a:solidFill>
                <a:latin typeface="Tahoma" panose="020B0604030504040204" pitchFamily="34" charset="0"/>
              </a:rPr>
              <a:t>15-20 </a:t>
            </a:r>
            <a:r>
              <a:rPr lang="uk-UA" sz="1400" b="1" i="0" u="none" strike="noStrike" baseline="0" dirty="0">
                <a:solidFill>
                  <a:schemeClr val="bg1"/>
                </a:solidFill>
                <a:latin typeface="Tahoma" panose="020B0604030504040204" pitchFamily="34" charset="0"/>
              </a:rPr>
              <a:t>лютого 2021</a:t>
            </a:r>
            <a:endParaRPr lang="ru-UA" sz="1400" dirty="0"/>
          </a:p>
        </p:txBody>
      </p:sp>
    </p:spTree>
    <p:extLst>
      <p:ext uri="{BB962C8B-B14F-4D97-AF65-F5344CB8AC3E}">
        <p14:creationId xmlns:p14="http://schemas.microsoft.com/office/powerpoint/2010/main" val="310274809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68F13A0-FBC1-4D01-B06D-C3446BB19C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3420" y="370040"/>
            <a:ext cx="11353800" cy="530024"/>
          </a:xfrm>
        </p:spPr>
        <p:txBody>
          <a:bodyPr>
            <a:normAutofit fontScale="90000"/>
          </a:bodyPr>
          <a:lstStyle/>
          <a:p>
            <a:r>
              <a:rPr lang="ru-RU" sz="3600" b="1" i="0" u="none" strike="noStrike" baseline="0" dirty="0">
                <a:solidFill>
                  <a:schemeClr val="bg1"/>
                </a:solidFill>
                <a:latin typeface="Tahoma" panose="020B0604030504040204" pitchFamily="34" charset="0"/>
              </a:rPr>
              <a:t>МОНІТОРИНГ</a:t>
            </a:r>
            <a:r>
              <a:rPr lang="en-US" sz="3600" b="1" i="0" u="none" strike="noStrike" baseline="0" dirty="0">
                <a:solidFill>
                  <a:schemeClr val="bg1"/>
                </a:solidFill>
                <a:latin typeface="Tahoma" panose="020B0604030504040204" pitchFamily="34" charset="0"/>
              </a:rPr>
              <a:t> </a:t>
            </a:r>
            <a:r>
              <a:rPr lang="ru-RU" sz="3600" b="1" i="0" u="none" strike="noStrike" baseline="0" dirty="0">
                <a:solidFill>
                  <a:schemeClr val="bg1"/>
                </a:solidFill>
                <a:latin typeface="Tahoma" panose="020B0604030504040204" pitchFamily="34" charset="0"/>
              </a:rPr>
              <a:t>ПОЛІТИЧНИХ НОВИН</a:t>
            </a:r>
            <a:r>
              <a:rPr lang="en-US" sz="3600" b="1" i="0" u="none" strike="noStrike" baseline="0" dirty="0">
                <a:solidFill>
                  <a:schemeClr val="bg1"/>
                </a:solidFill>
                <a:latin typeface="Tahoma" panose="020B0604030504040204" pitchFamily="34" charset="0"/>
              </a:rPr>
              <a:t> </a:t>
            </a:r>
            <a:r>
              <a:rPr lang="uk-UA" sz="3600" b="1" i="0" u="none" strike="noStrike" baseline="0" dirty="0">
                <a:solidFill>
                  <a:schemeClr val="bg1"/>
                </a:solidFill>
                <a:latin typeface="Tahoma" panose="020B0604030504040204" pitchFamily="34" charset="0"/>
              </a:rPr>
              <a:t>		</a:t>
            </a:r>
            <a:endParaRPr lang="ru-UA" sz="1600" dirty="0">
              <a:solidFill>
                <a:schemeClr val="bg1"/>
              </a:solidFill>
            </a:endParaRPr>
          </a:p>
        </p:txBody>
      </p:sp>
      <p:sp>
        <p:nvSpPr>
          <p:cNvPr id="52" name="Объект 3">
            <a:extLst>
              <a:ext uri="{FF2B5EF4-FFF2-40B4-BE49-F238E27FC236}">
                <a16:creationId xmlns:a16="http://schemas.microsoft.com/office/drawing/2014/main" id="{E0049A21-6D42-44DE-A0D4-05887933BD4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387321" y="661961"/>
            <a:ext cx="2241117" cy="329600"/>
          </a:xfrm>
        </p:spPr>
        <p:txBody>
          <a:bodyPr>
            <a:noAutofit/>
          </a:bodyPr>
          <a:lstStyle/>
          <a:p>
            <a:pPr marL="0" indent="0" algn="r">
              <a:buNone/>
            </a:pPr>
            <a:r>
              <a:rPr lang="uk-UA" sz="1400" b="1" i="0" u="none" strike="noStrike" baseline="0" dirty="0">
                <a:solidFill>
                  <a:schemeClr val="tx1">
                    <a:lumMod val="65000"/>
                    <a:lumOff val="35000"/>
                  </a:schemeClr>
                </a:solidFill>
                <a:latin typeface="Tahoma" panose="020B0604030504040204" pitchFamily="34" charset="0"/>
              </a:rPr>
              <a:t>ПОЛІТИЧНІ ПОДІЇ</a:t>
            </a:r>
            <a:endParaRPr lang="ru-RU" sz="1400" b="1" i="0" u="none" strike="noStrike" baseline="0" dirty="0">
              <a:solidFill>
                <a:schemeClr val="tx1">
                  <a:lumMod val="65000"/>
                  <a:lumOff val="35000"/>
                </a:schemeClr>
              </a:solidFill>
              <a:latin typeface="Tahoma" panose="020B0604030504040204" pitchFamily="34" charset="0"/>
            </a:endParaRP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9505FED6-EE14-49F5-9BFF-8B228D6ABE81}"/>
              </a:ext>
            </a:extLst>
          </p:cNvPr>
          <p:cNvSpPr txBox="1"/>
          <p:nvPr/>
        </p:nvSpPr>
        <p:spPr>
          <a:xfrm>
            <a:off x="658813" y="1378184"/>
            <a:ext cx="1087437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i="0" u="none" strike="noStrike" baseline="0" dirty="0">
                <a:solidFill>
                  <a:srgbClr val="FF0000"/>
                </a:solidFill>
                <a:latin typeface="Tahoma" panose="020B0604030504040204" pitchFamily="34" charset="0"/>
              </a:rPr>
              <a:t>УВАГА ДО ПОЛІТИЧНИХ ПОДІЙ В НОВИНАХ </a:t>
            </a:r>
            <a:endParaRPr lang="ru-UA" sz="2000" b="1" dirty="0">
              <a:solidFill>
                <a:srgbClr val="FF0000"/>
              </a:solidFill>
            </a:endParaRPr>
          </a:p>
        </p:txBody>
      </p:sp>
      <p:graphicFrame>
        <p:nvGraphicFramePr>
          <p:cNvPr id="13" name="Диаграмма 12">
            <a:extLst>
              <a:ext uri="{FF2B5EF4-FFF2-40B4-BE49-F238E27FC236}">
                <a16:creationId xmlns:a16="http://schemas.microsoft.com/office/drawing/2014/main" id="{B97676F6-D68B-45C6-912B-AD792DEF8A5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190881789"/>
              </p:ext>
            </p:extLst>
          </p:nvPr>
        </p:nvGraphicFramePr>
        <p:xfrm>
          <a:off x="2604989" y="1778294"/>
          <a:ext cx="8578748" cy="460005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0" name="TextBox 9">
            <a:extLst>
              <a:ext uri="{FF2B5EF4-FFF2-40B4-BE49-F238E27FC236}">
                <a16:creationId xmlns:a16="http://schemas.microsoft.com/office/drawing/2014/main" id="{B4B08D77-90DF-446A-823A-EFCC447DFADC}"/>
              </a:ext>
            </a:extLst>
          </p:cNvPr>
          <p:cNvSpPr txBox="1"/>
          <p:nvPr/>
        </p:nvSpPr>
        <p:spPr>
          <a:xfrm>
            <a:off x="9124455" y="370040"/>
            <a:ext cx="2524125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US" sz="1400" b="1" i="0" u="none" strike="noStrike" baseline="0" dirty="0">
                <a:solidFill>
                  <a:schemeClr val="bg1"/>
                </a:solidFill>
                <a:latin typeface="Tahoma" panose="020B0604030504040204" pitchFamily="34" charset="0"/>
              </a:rPr>
              <a:t>15-20 </a:t>
            </a:r>
            <a:r>
              <a:rPr lang="uk-UA" sz="1400" b="1" i="0" u="none" strike="noStrike" baseline="0" dirty="0">
                <a:solidFill>
                  <a:schemeClr val="bg1"/>
                </a:solidFill>
                <a:latin typeface="Tahoma" panose="020B0604030504040204" pitchFamily="34" charset="0"/>
              </a:rPr>
              <a:t>лютого 2021</a:t>
            </a:r>
            <a:endParaRPr lang="ru-UA" sz="1400" dirty="0"/>
          </a:p>
        </p:txBody>
      </p:sp>
    </p:spTree>
    <p:extLst>
      <p:ext uri="{BB962C8B-B14F-4D97-AF65-F5344CB8AC3E}">
        <p14:creationId xmlns:p14="http://schemas.microsoft.com/office/powerpoint/2010/main" val="263328386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3" name="Диаграмма 12">
            <a:extLst>
              <a:ext uri="{FF2B5EF4-FFF2-40B4-BE49-F238E27FC236}">
                <a16:creationId xmlns:a16="http://schemas.microsoft.com/office/drawing/2014/main" id="{B97676F6-D68B-45C6-912B-AD792DEF8A5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921394387"/>
              </p:ext>
            </p:extLst>
          </p:nvPr>
        </p:nvGraphicFramePr>
        <p:xfrm>
          <a:off x="735012" y="966570"/>
          <a:ext cx="10874376" cy="63976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68F13A0-FBC1-4D01-B06D-C3446BB19C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3420" y="370040"/>
            <a:ext cx="11353800" cy="530024"/>
          </a:xfrm>
        </p:spPr>
        <p:txBody>
          <a:bodyPr>
            <a:normAutofit fontScale="90000"/>
          </a:bodyPr>
          <a:lstStyle/>
          <a:p>
            <a:r>
              <a:rPr lang="ru-RU" sz="3600" b="1" i="0" u="none" strike="noStrike" baseline="0" dirty="0">
                <a:solidFill>
                  <a:schemeClr val="bg1"/>
                </a:solidFill>
                <a:latin typeface="Tahoma" panose="020B0604030504040204" pitchFamily="34" charset="0"/>
              </a:rPr>
              <a:t>МОНІТОРИНГ</a:t>
            </a:r>
            <a:r>
              <a:rPr lang="en-US" sz="3600" b="1" i="0" u="none" strike="noStrike" baseline="0" dirty="0">
                <a:solidFill>
                  <a:schemeClr val="bg1"/>
                </a:solidFill>
                <a:latin typeface="Tahoma" panose="020B0604030504040204" pitchFamily="34" charset="0"/>
              </a:rPr>
              <a:t> </a:t>
            </a:r>
            <a:r>
              <a:rPr lang="ru-RU" sz="3600" b="1" i="0" u="none" strike="noStrike" baseline="0" dirty="0">
                <a:solidFill>
                  <a:schemeClr val="bg1"/>
                </a:solidFill>
                <a:latin typeface="Tahoma" panose="020B0604030504040204" pitchFamily="34" charset="0"/>
              </a:rPr>
              <a:t>ПОЛІТИЧНИХ НОВИН</a:t>
            </a:r>
            <a:r>
              <a:rPr lang="en-US" sz="3600" b="1" i="0" u="none" strike="noStrike" baseline="0" dirty="0">
                <a:solidFill>
                  <a:schemeClr val="bg1"/>
                </a:solidFill>
                <a:latin typeface="Tahoma" panose="020B0604030504040204" pitchFamily="34" charset="0"/>
              </a:rPr>
              <a:t> </a:t>
            </a:r>
            <a:r>
              <a:rPr lang="uk-UA" sz="3600" b="1" i="0" u="none" strike="noStrike" baseline="0" dirty="0">
                <a:solidFill>
                  <a:schemeClr val="bg1"/>
                </a:solidFill>
                <a:latin typeface="Tahoma" panose="020B0604030504040204" pitchFamily="34" charset="0"/>
              </a:rPr>
              <a:t>		</a:t>
            </a:r>
            <a:endParaRPr lang="ru-UA" sz="1600" dirty="0">
              <a:solidFill>
                <a:schemeClr val="bg1"/>
              </a:solidFill>
            </a:endParaRPr>
          </a:p>
        </p:txBody>
      </p:sp>
      <p:sp>
        <p:nvSpPr>
          <p:cNvPr id="52" name="Объект 3">
            <a:extLst>
              <a:ext uri="{FF2B5EF4-FFF2-40B4-BE49-F238E27FC236}">
                <a16:creationId xmlns:a16="http://schemas.microsoft.com/office/drawing/2014/main" id="{E0049A21-6D42-44DE-A0D4-05887933BD4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368271" y="632529"/>
            <a:ext cx="2241117" cy="329600"/>
          </a:xfrm>
        </p:spPr>
        <p:txBody>
          <a:bodyPr>
            <a:noAutofit/>
          </a:bodyPr>
          <a:lstStyle/>
          <a:p>
            <a:pPr marL="0" indent="0" algn="r">
              <a:buNone/>
            </a:pPr>
            <a:r>
              <a:rPr lang="uk-UA" sz="1400" b="1" i="0" u="none" strike="noStrike" baseline="0" dirty="0">
                <a:solidFill>
                  <a:schemeClr val="tx1">
                    <a:lumMod val="65000"/>
                    <a:lumOff val="35000"/>
                  </a:schemeClr>
                </a:solidFill>
                <a:latin typeface="Tahoma" panose="020B0604030504040204" pitchFamily="34" charset="0"/>
              </a:rPr>
              <a:t>ПОЛІТИЧНІ ПОДІЇ</a:t>
            </a:r>
            <a:endParaRPr lang="ru-RU" sz="1400" b="1" i="0" u="none" strike="noStrike" baseline="0" dirty="0">
              <a:solidFill>
                <a:schemeClr val="tx1">
                  <a:lumMod val="65000"/>
                  <a:lumOff val="35000"/>
                </a:schemeClr>
              </a:solidFill>
              <a:latin typeface="Tahoma" panose="020B0604030504040204" pitchFamily="34" charset="0"/>
            </a:endParaRP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9505FED6-EE14-49F5-9BFF-8B228D6ABE81}"/>
              </a:ext>
            </a:extLst>
          </p:cNvPr>
          <p:cNvSpPr txBox="1"/>
          <p:nvPr/>
        </p:nvSpPr>
        <p:spPr>
          <a:xfrm>
            <a:off x="658813" y="1292459"/>
            <a:ext cx="1087437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i="0" u="none" strike="noStrike" baseline="0" dirty="0">
                <a:solidFill>
                  <a:srgbClr val="FF0000"/>
                </a:solidFill>
                <a:latin typeface="Tahoma" panose="020B0604030504040204" pitchFamily="34" charset="0"/>
              </a:rPr>
              <a:t>УВАГА ДО УЧАСНИКІВ ЗБРОЙНОГО КОНФЛІКТУ У НОВИНАХ </a:t>
            </a:r>
            <a:endParaRPr lang="ru-UA" sz="2000" b="1" dirty="0">
              <a:solidFill>
                <a:srgbClr val="FF0000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7BB3D3E-784F-468E-90F3-652E5D55F6EF}"/>
              </a:ext>
            </a:extLst>
          </p:cNvPr>
          <p:cNvSpPr txBox="1"/>
          <p:nvPr/>
        </p:nvSpPr>
        <p:spPr>
          <a:xfrm>
            <a:off x="9144000" y="331897"/>
            <a:ext cx="251350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US" sz="1800" b="1" i="0" u="none" strike="noStrike" baseline="0" dirty="0">
                <a:solidFill>
                  <a:schemeClr val="bg1"/>
                </a:solidFill>
                <a:latin typeface="Tahoma" panose="020B0604030504040204" pitchFamily="34" charset="0"/>
              </a:rPr>
              <a:t>15-20 </a:t>
            </a:r>
            <a:r>
              <a:rPr lang="uk-UA" sz="1800" b="1" i="0" u="none" strike="noStrike" baseline="0" dirty="0">
                <a:solidFill>
                  <a:schemeClr val="bg1"/>
                </a:solidFill>
                <a:latin typeface="Tahoma" panose="020B0604030504040204" pitchFamily="34" charset="0"/>
              </a:rPr>
              <a:t>лютого 2021</a:t>
            </a:r>
            <a:endParaRPr lang="ru-UA" dirty="0"/>
          </a:p>
        </p:txBody>
      </p:sp>
    </p:spTree>
    <p:extLst>
      <p:ext uri="{BB962C8B-B14F-4D97-AF65-F5344CB8AC3E}">
        <p14:creationId xmlns:p14="http://schemas.microsoft.com/office/powerpoint/2010/main" val="374928090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3" name="Диаграмма 12">
            <a:extLst>
              <a:ext uri="{FF2B5EF4-FFF2-40B4-BE49-F238E27FC236}">
                <a16:creationId xmlns:a16="http://schemas.microsoft.com/office/drawing/2014/main" id="{B97676F6-D68B-45C6-912B-AD792DEF8A5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014397944"/>
              </p:ext>
            </p:extLst>
          </p:nvPr>
        </p:nvGraphicFramePr>
        <p:xfrm>
          <a:off x="658812" y="1383327"/>
          <a:ext cx="11533187" cy="48011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68F13A0-FBC1-4D01-B06D-C3446BB19C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3420" y="370040"/>
            <a:ext cx="11353800" cy="530024"/>
          </a:xfrm>
        </p:spPr>
        <p:txBody>
          <a:bodyPr>
            <a:normAutofit fontScale="90000"/>
          </a:bodyPr>
          <a:lstStyle/>
          <a:p>
            <a:r>
              <a:rPr lang="ru-RU" sz="3600" b="1" i="0" u="none" strike="noStrike" baseline="0" dirty="0">
                <a:solidFill>
                  <a:schemeClr val="bg1"/>
                </a:solidFill>
                <a:latin typeface="Tahoma" panose="020B0604030504040204" pitchFamily="34" charset="0"/>
              </a:rPr>
              <a:t>МОНІТОРИНГ</a:t>
            </a:r>
            <a:r>
              <a:rPr lang="en-US" sz="3600" b="1" i="0" u="none" strike="noStrike" baseline="0" dirty="0">
                <a:solidFill>
                  <a:schemeClr val="bg1"/>
                </a:solidFill>
                <a:latin typeface="Tahoma" panose="020B0604030504040204" pitchFamily="34" charset="0"/>
              </a:rPr>
              <a:t> </a:t>
            </a:r>
            <a:r>
              <a:rPr lang="ru-RU" sz="3600" b="1" i="0" u="none" strike="noStrike" baseline="0" dirty="0">
                <a:solidFill>
                  <a:schemeClr val="bg1"/>
                </a:solidFill>
                <a:latin typeface="Tahoma" panose="020B0604030504040204" pitchFamily="34" charset="0"/>
              </a:rPr>
              <a:t>ПОЛІТИЧНИХ НОВИН</a:t>
            </a:r>
            <a:r>
              <a:rPr lang="en-US" sz="3600" b="1" i="0" u="none" strike="noStrike" baseline="0" dirty="0">
                <a:solidFill>
                  <a:schemeClr val="bg1"/>
                </a:solidFill>
                <a:latin typeface="Tahoma" panose="020B0604030504040204" pitchFamily="34" charset="0"/>
              </a:rPr>
              <a:t> </a:t>
            </a:r>
            <a:r>
              <a:rPr lang="uk-UA" sz="3600" b="1" i="0" u="none" strike="noStrike" baseline="0" dirty="0">
                <a:solidFill>
                  <a:schemeClr val="bg1"/>
                </a:solidFill>
                <a:latin typeface="Tahoma" panose="020B0604030504040204" pitchFamily="34" charset="0"/>
              </a:rPr>
              <a:t>		</a:t>
            </a:r>
            <a:endParaRPr lang="ru-UA" sz="1600" dirty="0">
              <a:solidFill>
                <a:schemeClr val="bg1"/>
              </a:solidFill>
            </a:endParaRPr>
          </a:p>
        </p:txBody>
      </p:sp>
      <p:sp>
        <p:nvSpPr>
          <p:cNvPr id="52" name="Объект 3">
            <a:extLst>
              <a:ext uri="{FF2B5EF4-FFF2-40B4-BE49-F238E27FC236}">
                <a16:creationId xmlns:a16="http://schemas.microsoft.com/office/drawing/2014/main" id="{E0049A21-6D42-44DE-A0D4-05887933BD4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377796" y="594808"/>
            <a:ext cx="2241117" cy="329600"/>
          </a:xfrm>
        </p:spPr>
        <p:txBody>
          <a:bodyPr>
            <a:noAutofit/>
          </a:bodyPr>
          <a:lstStyle/>
          <a:p>
            <a:pPr marL="0" indent="0" algn="r">
              <a:buNone/>
            </a:pPr>
            <a:r>
              <a:rPr lang="uk-UA" sz="1400" b="1" i="0" u="none" strike="noStrike" baseline="0" dirty="0">
                <a:solidFill>
                  <a:schemeClr val="tx1">
                    <a:lumMod val="65000"/>
                    <a:lumOff val="35000"/>
                  </a:schemeClr>
                </a:solidFill>
                <a:latin typeface="Tahoma" panose="020B0604030504040204" pitchFamily="34" charset="0"/>
              </a:rPr>
              <a:t>ПОЛІТИЧНІ ПОДІЇ</a:t>
            </a:r>
            <a:endParaRPr lang="ru-RU" sz="1400" b="1" i="0" u="none" strike="noStrike" baseline="0" dirty="0">
              <a:solidFill>
                <a:schemeClr val="tx1">
                  <a:lumMod val="65000"/>
                  <a:lumOff val="35000"/>
                </a:schemeClr>
              </a:solidFill>
              <a:latin typeface="Tahoma" panose="020B0604030504040204" pitchFamily="34" charset="0"/>
            </a:endParaRP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9505FED6-EE14-49F5-9BFF-8B228D6ABE81}"/>
              </a:ext>
            </a:extLst>
          </p:cNvPr>
          <p:cNvSpPr txBox="1"/>
          <p:nvPr/>
        </p:nvSpPr>
        <p:spPr>
          <a:xfrm>
            <a:off x="658813" y="1198660"/>
            <a:ext cx="108743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800" b="1" i="0" u="none" strike="noStrike" baseline="0" dirty="0">
                <a:solidFill>
                  <a:srgbClr val="FF0000"/>
                </a:solidFill>
                <a:latin typeface="Tahoma" panose="020B0604030504040204" pitchFamily="34" charset="0"/>
              </a:rPr>
              <a:t>УВАГА ДО УЧАСНИКІВ ЗБРОЙНОГО КОНФЛІКТУ У НОВИНАХ </a:t>
            </a:r>
            <a:endParaRPr lang="ru-UA" sz="2000" b="1" dirty="0">
              <a:solidFill>
                <a:srgbClr val="FF0000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F4E22C2-29C0-4FF8-9663-B5CC36311C81}"/>
              </a:ext>
            </a:extLst>
          </p:cNvPr>
          <p:cNvSpPr txBox="1"/>
          <p:nvPr/>
        </p:nvSpPr>
        <p:spPr>
          <a:xfrm>
            <a:off x="9144000" y="261774"/>
            <a:ext cx="250458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US" sz="1800" b="1" i="0" u="none" strike="noStrike" baseline="0" dirty="0">
                <a:solidFill>
                  <a:schemeClr val="bg1"/>
                </a:solidFill>
                <a:latin typeface="Tahoma" panose="020B0604030504040204" pitchFamily="34" charset="0"/>
              </a:rPr>
              <a:t>15-20 </a:t>
            </a:r>
            <a:r>
              <a:rPr lang="uk-UA" sz="1800" b="1" i="0" u="none" strike="noStrike" baseline="0" dirty="0">
                <a:solidFill>
                  <a:schemeClr val="bg1"/>
                </a:solidFill>
                <a:latin typeface="Tahoma" panose="020B0604030504040204" pitchFamily="34" charset="0"/>
              </a:rPr>
              <a:t>лютого 2021</a:t>
            </a:r>
            <a:endParaRPr lang="ru-UA" dirty="0"/>
          </a:p>
        </p:txBody>
      </p:sp>
    </p:spTree>
    <p:extLst>
      <p:ext uri="{BB962C8B-B14F-4D97-AF65-F5344CB8AC3E}">
        <p14:creationId xmlns:p14="http://schemas.microsoft.com/office/powerpoint/2010/main" val="358488169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A757DA08-5A7E-4F4D-BA14-5C305313D377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34" b="2370"/>
          <a:stretch/>
        </p:blipFill>
        <p:spPr>
          <a:xfrm>
            <a:off x="1471899" y="1611250"/>
            <a:ext cx="7974026" cy="4842955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68F13A0-FBC1-4D01-B06D-C3446BB19C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8813" y="318505"/>
            <a:ext cx="11353800" cy="530024"/>
          </a:xfrm>
        </p:spPr>
        <p:txBody>
          <a:bodyPr>
            <a:normAutofit fontScale="90000"/>
          </a:bodyPr>
          <a:lstStyle/>
          <a:p>
            <a:r>
              <a:rPr lang="ru-RU" sz="3600" b="1" i="0" u="none" strike="noStrike" baseline="0" dirty="0">
                <a:solidFill>
                  <a:schemeClr val="bg1"/>
                </a:solidFill>
                <a:latin typeface="Tahoma" panose="020B0604030504040204" pitchFamily="34" charset="0"/>
              </a:rPr>
              <a:t>МОНІТОРИНГ</a:t>
            </a:r>
            <a:r>
              <a:rPr lang="en-US" sz="3600" b="1" i="0" u="none" strike="noStrike" baseline="0" dirty="0">
                <a:solidFill>
                  <a:schemeClr val="bg1"/>
                </a:solidFill>
                <a:latin typeface="Tahoma" panose="020B0604030504040204" pitchFamily="34" charset="0"/>
              </a:rPr>
              <a:t> </a:t>
            </a:r>
            <a:r>
              <a:rPr lang="ru-RU" sz="3600" b="1" i="0" u="none" strike="noStrike" baseline="0" dirty="0">
                <a:solidFill>
                  <a:schemeClr val="bg1"/>
                </a:solidFill>
                <a:latin typeface="Tahoma" panose="020B0604030504040204" pitchFamily="34" charset="0"/>
              </a:rPr>
              <a:t>ПОЛІТИЧНИХ НОВИН</a:t>
            </a:r>
            <a:r>
              <a:rPr lang="en-US" sz="3600" b="1" i="0" u="none" strike="noStrike" baseline="0" dirty="0">
                <a:solidFill>
                  <a:schemeClr val="bg1"/>
                </a:solidFill>
                <a:latin typeface="Tahoma" panose="020B0604030504040204" pitchFamily="34" charset="0"/>
              </a:rPr>
              <a:t> </a:t>
            </a:r>
            <a:r>
              <a:rPr lang="uk-UA" sz="3600" b="1" i="0" u="none" strike="noStrike" baseline="0" dirty="0">
                <a:solidFill>
                  <a:schemeClr val="bg1"/>
                </a:solidFill>
                <a:latin typeface="Tahoma" panose="020B0604030504040204" pitchFamily="34" charset="0"/>
              </a:rPr>
              <a:t>		</a:t>
            </a:r>
            <a:endParaRPr lang="ru-UA" sz="1600" dirty="0">
              <a:solidFill>
                <a:schemeClr val="bg1"/>
              </a:solidFill>
            </a:endParaRPr>
          </a:p>
        </p:txBody>
      </p:sp>
      <p:sp>
        <p:nvSpPr>
          <p:cNvPr id="52" name="Объект 3">
            <a:extLst>
              <a:ext uri="{FF2B5EF4-FFF2-40B4-BE49-F238E27FC236}">
                <a16:creationId xmlns:a16="http://schemas.microsoft.com/office/drawing/2014/main" id="{E0049A21-6D42-44DE-A0D4-05887933BD4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704821" y="518929"/>
            <a:ext cx="2241117" cy="32960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uk-UA" sz="1400" b="1" i="0" u="none" strike="noStrike" baseline="0" dirty="0">
                <a:solidFill>
                  <a:schemeClr val="tx1">
                    <a:lumMod val="65000"/>
                    <a:lumOff val="35000"/>
                  </a:schemeClr>
                </a:solidFill>
                <a:latin typeface="Tahoma" panose="020B0604030504040204" pitchFamily="34" charset="0"/>
              </a:rPr>
              <a:t>ПОЛІТИЧНІ ПОДІЇ</a:t>
            </a:r>
            <a:endParaRPr lang="ru-RU" sz="1400" b="1" i="0" u="none" strike="noStrike" baseline="0" dirty="0">
              <a:solidFill>
                <a:schemeClr val="tx1">
                  <a:lumMod val="65000"/>
                  <a:lumOff val="35000"/>
                </a:schemeClr>
              </a:solidFill>
              <a:latin typeface="Tahoma" panose="020B0604030504040204" pitchFamily="34" charset="0"/>
            </a:endParaRP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9505FED6-EE14-49F5-9BFF-8B228D6ABE81}"/>
              </a:ext>
            </a:extLst>
          </p:cNvPr>
          <p:cNvSpPr txBox="1"/>
          <p:nvPr/>
        </p:nvSpPr>
        <p:spPr>
          <a:xfrm>
            <a:off x="658813" y="1211140"/>
            <a:ext cx="1087437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i="0" u="none" strike="noStrike" baseline="0" dirty="0">
                <a:solidFill>
                  <a:srgbClr val="FF0000"/>
                </a:solidFill>
                <a:latin typeface="Tahoma" panose="020B0604030504040204" pitchFamily="34" charset="0"/>
              </a:rPr>
              <a:t>В</a:t>
            </a:r>
            <a:r>
              <a:rPr lang="en-US" sz="2000" b="1" i="0" u="none" strike="noStrike" baseline="0" dirty="0">
                <a:solidFill>
                  <a:srgbClr val="FF0000"/>
                </a:solidFill>
                <a:latin typeface="Tahoma" panose="020B0604030504040204" pitchFamily="34" charset="0"/>
              </a:rPr>
              <a:t>I</a:t>
            </a:r>
            <a:r>
              <a:rPr lang="ru-RU" sz="2000" b="1" i="0" u="none" strike="noStrike" baseline="0" dirty="0">
                <a:solidFill>
                  <a:srgbClr val="FF0000"/>
                </a:solidFill>
                <a:latin typeface="Tahoma" panose="020B0604030504040204" pitchFamily="34" charset="0"/>
              </a:rPr>
              <a:t>ЙНА НА СХОД</a:t>
            </a:r>
            <a:r>
              <a:rPr lang="en-US" sz="2000" b="1" i="0" u="none" strike="noStrike" baseline="0" dirty="0">
                <a:solidFill>
                  <a:srgbClr val="FF0000"/>
                </a:solidFill>
                <a:latin typeface="Tahoma" panose="020B0604030504040204" pitchFamily="34" charset="0"/>
              </a:rPr>
              <a:t>I </a:t>
            </a:r>
            <a:endParaRPr lang="ru-UA" sz="20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0769749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68F13A0-FBC1-4D01-B06D-C3446BB19C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3420" y="370040"/>
            <a:ext cx="11353800" cy="530024"/>
          </a:xfrm>
        </p:spPr>
        <p:txBody>
          <a:bodyPr>
            <a:normAutofit fontScale="90000"/>
          </a:bodyPr>
          <a:lstStyle/>
          <a:p>
            <a:r>
              <a:rPr lang="ru-RU" sz="3600" b="1" i="0" u="none" strike="noStrike" baseline="0" dirty="0">
                <a:solidFill>
                  <a:schemeClr val="bg1"/>
                </a:solidFill>
                <a:latin typeface="Tahoma" panose="020B0604030504040204" pitchFamily="34" charset="0"/>
              </a:rPr>
              <a:t>МОНІТОРИНГ</a:t>
            </a:r>
            <a:r>
              <a:rPr lang="en-US" sz="3600" b="1" i="0" u="none" strike="noStrike" baseline="0" dirty="0">
                <a:solidFill>
                  <a:schemeClr val="bg1"/>
                </a:solidFill>
                <a:latin typeface="Tahoma" panose="020B0604030504040204" pitchFamily="34" charset="0"/>
              </a:rPr>
              <a:t> </a:t>
            </a:r>
            <a:r>
              <a:rPr lang="ru-RU" sz="3600" b="1" i="0" u="none" strike="noStrike" baseline="0" dirty="0">
                <a:solidFill>
                  <a:schemeClr val="bg1"/>
                </a:solidFill>
                <a:latin typeface="Tahoma" panose="020B0604030504040204" pitchFamily="34" charset="0"/>
              </a:rPr>
              <a:t>ПОЛІТИЧНИХ НОВИН</a:t>
            </a:r>
            <a:r>
              <a:rPr lang="en-US" sz="3600" b="1" i="0" u="none" strike="noStrike" baseline="0" dirty="0">
                <a:solidFill>
                  <a:schemeClr val="bg1"/>
                </a:solidFill>
                <a:latin typeface="Tahoma" panose="020B0604030504040204" pitchFamily="34" charset="0"/>
              </a:rPr>
              <a:t> </a:t>
            </a:r>
            <a:r>
              <a:rPr lang="uk-UA" sz="3600" b="1" i="0" u="none" strike="noStrike" baseline="0" dirty="0">
                <a:solidFill>
                  <a:schemeClr val="bg1"/>
                </a:solidFill>
                <a:latin typeface="Tahoma" panose="020B0604030504040204" pitchFamily="34" charset="0"/>
              </a:rPr>
              <a:t>		</a:t>
            </a:r>
            <a:endParaRPr lang="ru-UA" sz="1600" dirty="0">
              <a:solidFill>
                <a:schemeClr val="bg1"/>
              </a:solidFill>
            </a:endParaRPr>
          </a:p>
        </p:txBody>
      </p:sp>
      <p:sp>
        <p:nvSpPr>
          <p:cNvPr id="52" name="Объект 3">
            <a:extLst>
              <a:ext uri="{FF2B5EF4-FFF2-40B4-BE49-F238E27FC236}">
                <a16:creationId xmlns:a16="http://schemas.microsoft.com/office/drawing/2014/main" id="{E0049A21-6D42-44DE-A0D4-05887933BD4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249743" y="564745"/>
            <a:ext cx="3398837" cy="32960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uk-UA" sz="1400" b="1" u="none" strike="noStrike" baseline="0" dirty="0">
                <a:solidFill>
                  <a:schemeClr val="tx1">
                    <a:lumMod val="65000"/>
                    <a:lumOff val="35000"/>
                  </a:schemeClr>
                </a:solidFill>
                <a:latin typeface="Tahoma" panose="020B0604030504040204" pitchFamily="34" charset="0"/>
              </a:rPr>
              <a:t>ПОЛІТИЧНІ ПОДІЇ: Війна на Сході</a:t>
            </a:r>
            <a:endParaRPr lang="ru-RU" sz="1400" b="1" u="none" strike="noStrike" baseline="0" dirty="0">
              <a:solidFill>
                <a:schemeClr val="tx1">
                  <a:lumMod val="65000"/>
                  <a:lumOff val="35000"/>
                </a:schemeClr>
              </a:solidFill>
              <a:latin typeface="Tahoma" panose="020B0604030504040204" pitchFamily="34" charset="0"/>
            </a:endParaRP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9505FED6-EE14-49F5-9BFF-8B228D6ABE81}"/>
              </a:ext>
            </a:extLst>
          </p:cNvPr>
          <p:cNvSpPr txBox="1"/>
          <p:nvPr/>
        </p:nvSpPr>
        <p:spPr>
          <a:xfrm>
            <a:off x="658813" y="1301490"/>
            <a:ext cx="1087437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i="0" u="none" strike="noStrike" baseline="0" dirty="0">
                <a:solidFill>
                  <a:srgbClr val="FF0000"/>
                </a:solidFill>
                <a:latin typeface="Tahoma" panose="020B0604030504040204" pitchFamily="34" charset="0"/>
              </a:rPr>
              <a:t>УЧАСНИКИ ЗБРОЙНОГО КОНФЛІКТУ : ОЦІНКИ*                        </a:t>
            </a:r>
            <a:endParaRPr lang="ru-UA" sz="2000" b="1" dirty="0">
              <a:solidFill>
                <a:srgbClr val="FF0000"/>
              </a:solidFill>
            </a:endParaRPr>
          </a:p>
        </p:txBody>
      </p:sp>
      <p:graphicFrame>
        <p:nvGraphicFramePr>
          <p:cNvPr id="7" name="Диаграмма 6">
            <a:extLst>
              <a:ext uri="{FF2B5EF4-FFF2-40B4-BE49-F238E27FC236}">
                <a16:creationId xmlns:a16="http://schemas.microsoft.com/office/drawing/2014/main" id="{41848A30-4E7F-4E02-922A-53CBF47D8FD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370818332"/>
              </p:ext>
            </p:extLst>
          </p:nvPr>
        </p:nvGraphicFramePr>
        <p:xfrm>
          <a:off x="523081" y="1941630"/>
          <a:ext cx="10147300" cy="462681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1" name="TextBox 1">
            <a:extLst>
              <a:ext uri="{FF2B5EF4-FFF2-40B4-BE49-F238E27FC236}">
                <a16:creationId xmlns:a16="http://schemas.microsoft.com/office/drawing/2014/main" id="{7A49E24F-9BC2-4AF5-A526-8809D6BE1A66}"/>
              </a:ext>
            </a:extLst>
          </p:cNvPr>
          <p:cNvSpPr txBox="1"/>
          <p:nvPr/>
        </p:nvSpPr>
        <p:spPr>
          <a:xfrm>
            <a:off x="658813" y="6260667"/>
            <a:ext cx="9875837" cy="636323"/>
          </a:xfrm>
          <a:prstGeom prst="rect">
            <a:avLst/>
          </a:prstGeom>
        </p:spPr>
        <p:txBody>
          <a:bodyPr wrap="non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ru-UA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l" defTabSz="180975"/>
            <a:r>
              <a:rPr lang="ru-RU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* </a:t>
            </a:r>
            <a:r>
              <a:rPr lang="ru-RU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Розподіл</a:t>
            </a:r>
            <a:r>
              <a:rPr lang="ru-RU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позитивних</a:t>
            </a:r>
            <a:r>
              <a:rPr lang="ru-RU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</a:t>
            </a:r>
            <a:r>
              <a:rPr lang="ru-RU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нейтральних</a:t>
            </a:r>
            <a:r>
              <a:rPr lang="ru-RU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</a:t>
            </a:r>
            <a:r>
              <a:rPr lang="ru-RU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іронічних</a:t>
            </a:r>
            <a:r>
              <a:rPr lang="ru-RU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і </a:t>
            </a:r>
            <a:r>
              <a:rPr lang="ru-RU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негативних</a:t>
            </a:r>
            <a:r>
              <a:rPr lang="ru-RU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оцінок</a:t>
            </a:r>
            <a:r>
              <a:rPr lang="ru-RU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у </a:t>
            </a:r>
            <a:r>
              <a:rPr lang="ru-RU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всіх</a:t>
            </a:r>
            <a:r>
              <a:rPr lang="ru-RU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згадуваннях</a:t>
            </a:r>
            <a:r>
              <a:rPr lang="ru-RU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про </a:t>
            </a:r>
            <a:r>
              <a:rPr lang="ru-RU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учасника</a:t>
            </a:r>
            <a:r>
              <a:rPr lang="ru-RU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збройного</a:t>
            </a:r>
            <a:r>
              <a:rPr lang="ru-RU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конфлікту</a:t>
            </a:r>
            <a:r>
              <a:rPr lang="ru-RU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endParaRPr lang="ru-UA" sz="11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6B66C09-E21E-44E7-A950-87633A70C1AD}"/>
              </a:ext>
            </a:extLst>
          </p:cNvPr>
          <p:cNvSpPr txBox="1"/>
          <p:nvPr/>
        </p:nvSpPr>
        <p:spPr>
          <a:xfrm>
            <a:off x="2363923" y="1798125"/>
            <a:ext cx="196399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i="0" u="none" strike="noStrike" baseline="0" dirty="0">
                <a:solidFill>
                  <a:srgbClr val="002060"/>
                </a:solidFill>
                <a:latin typeface="Tahoma" panose="020B0604030504040204" pitchFamily="34" charset="0"/>
              </a:rPr>
              <a:t>15-20 </a:t>
            </a:r>
            <a:r>
              <a:rPr lang="uk-UA" sz="1400" b="1" i="0" u="none" strike="noStrike" baseline="0" dirty="0">
                <a:solidFill>
                  <a:srgbClr val="002060"/>
                </a:solidFill>
                <a:latin typeface="Tahoma" panose="020B0604030504040204" pitchFamily="34" charset="0"/>
              </a:rPr>
              <a:t>лютого 2021</a:t>
            </a:r>
            <a:endParaRPr lang="ru-UA" sz="1400" dirty="0">
              <a:solidFill>
                <a:srgbClr val="002060"/>
              </a:solidFill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01C0DD69-C131-400E-8355-250DBEB08822}"/>
              </a:ext>
            </a:extLst>
          </p:cNvPr>
          <p:cNvSpPr txBox="1"/>
          <p:nvPr/>
        </p:nvSpPr>
        <p:spPr>
          <a:xfrm>
            <a:off x="8006557" y="1793823"/>
            <a:ext cx="203773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1400" b="1" i="0" u="none" strike="noStrike" baseline="0" dirty="0">
                <a:solidFill>
                  <a:srgbClr val="002060"/>
                </a:solidFill>
                <a:latin typeface="Tahoma" panose="020B0604030504040204" pitchFamily="34" charset="0"/>
              </a:rPr>
              <a:t>04</a:t>
            </a:r>
            <a:r>
              <a:rPr lang="en-US" sz="1400" b="1" i="0" u="none" strike="noStrike" baseline="0" dirty="0">
                <a:solidFill>
                  <a:srgbClr val="002060"/>
                </a:solidFill>
                <a:latin typeface="Tahoma" panose="020B0604030504040204" pitchFamily="34" charset="0"/>
              </a:rPr>
              <a:t>-</a:t>
            </a:r>
            <a:r>
              <a:rPr lang="uk-UA" sz="1400" b="1" i="0" u="none" strike="noStrike" baseline="0" dirty="0">
                <a:solidFill>
                  <a:srgbClr val="002060"/>
                </a:solidFill>
                <a:latin typeface="Tahoma" panose="020B0604030504040204" pitchFamily="34" charset="0"/>
              </a:rPr>
              <a:t>09</a:t>
            </a:r>
            <a:r>
              <a:rPr lang="en-US" sz="1400" b="1" i="0" u="none" strike="noStrike" baseline="0" dirty="0">
                <a:solidFill>
                  <a:srgbClr val="002060"/>
                </a:solidFill>
                <a:latin typeface="Tahoma" panose="020B0604030504040204" pitchFamily="34" charset="0"/>
              </a:rPr>
              <a:t> </a:t>
            </a:r>
            <a:r>
              <a:rPr lang="uk-UA" sz="1400" b="1" i="0" u="none" strike="noStrike" baseline="0" dirty="0">
                <a:solidFill>
                  <a:srgbClr val="002060"/>
                </a:solidFill>
                <a:latin typeface="Tahoma" panose="020B0604030504040204" pitchFamily="34" charset="0"/>
              </a:rPr>
              <a:t>березня 2019</a:t>
            </a:r>
            <a:endParaRPr lang="ru-UA" sz="1400" dirty="0">
              <a:solidFill>
                <a:srgbClr val="002060"/>
              </a:solidFill>
            </a:endParaRPr>
          </a:p>
        </p:txBody>
      </p:sp>
      <p:graphicFrame>
        <p:nvGraphicFramePr>
          <p:cNvPr id="17" name="Диаграмма 16">
            <a:extLst>
              <a:ext uri="{FF2B5EF4-FFF2-40B4-BE49-F238E27FC236}">
                <a16:creationId xmlns:a16="http://schemas.microsoft.com/office/drawing/2014/main" id="{B2832F00-7667-47F0-92BD-6CC77D69A70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08822545"/>
              </p:ext>
            </p:extLst>
          </p:nvPr>
        </p:nvGraphicFramePr>
        <p:xfrm>
          <a:off x="6359189" y="1927240"/>
          <a:ext cx="10147300" cy="462681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297773638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68F13A0-FBC1-4D01-B06D-C3446BB19C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3420" y="370040"/>
            <a:ext cx="11353800" cy="530024"/>
          </a:xfrm>
        </p:spPr>
        <p:txBody>
          <a:bodyPr>
            <a:normAutofit fontScale="90000"/>
          </a:bodyPr>
          <a:lstStyle/>
          <a:p>
            <a:r>
              <a:rPr lang="ru-RU" sz="3600" b="1" i="0" u="none" strike="noStrike" baseline="0" dirty="0">
                <a:solidFill>
                  <a:schemeClr val="bg1"/>
                </a:solidFill>
                <a:latin typeface="Tahoma" panose="020B0604030504040204" pitchFamily="34" charset="0"/>
              </a:rPr>
              <a:t>МОНІТОРИНГ</a:t>
            </a:r>
            <a:r>
              <a:rPr lang="en-US" sz="3600" b="1" i="0" u="none" strike="noStrike" baseline="0" dirty="0">
                <a:solidFill>
                  <a:schemeClr val="bg1"/>
                </a:solidFill>
                <a:latin typeface="Tahoma" panose="020B0604030504040204" pitchFamily="34" charset="0"/>
              </a:rPr>
              <a:t> </a:t>
            </a:r>
            <a:r>
              <a:rPr lang="ru-RU" sz="3600" b="1" i="0" u="none" strike="noStrike" baseline="0" dirty="0">
                <a:solidFill>
                  <a:schemeClr val="bg1"/>
                </a:solidFill>
                <a:latin typeface="Tahoma" panose="020B0604030504040204" pitchFamily="34" charset="0"/>
              </a:rPr>
              <a:t>ПОЛІТИЧНИХ НОВИН</a:t>
            </a:r>
            <a:r>
              <a:rPr lang="en-US" sz="3600" b="1" i="0" u="none" strike="noStrike" baseline="0" dirty="0">
                <a:solidFill>
                  <a:schemeClr val="bg1"/>
                </a:solidFill>
                <a:latin typeface="Tahoma" panose="020B0604030504040204" pitchFamily="34" charset="0"/>
              </a:rPr>
              <a:t> </a:t>
            </a:r>
            <a:r>
              <a:rPr lang="uk-UA" sz="3600" b="1" i="0" u="none" strike="noStrike" baseline="0" dirty="0">
                <a:solidFill>
                  <a:schemeClr val="bg1"/>
                </a:solidFill>
                <a:latin typeface="Tahoma" panose="020B0604030504040204" pitchFamily="34" charset="0"/>
              </a:rPr>
              <a:t>		</a:t>
            </a:r>
            <a:endParaRPr lang="ru-UA" sz="1600" dirty="0">
              <a:solidFill>
                <a:schemeClr val="bg1"/>
              </a:solidFill>
            </a:endParaRPr>
          </a:p>
        </p:txBody>
      </p:sp>
      <p:sp>
        <p:nvSpPr>
          <p:cNvPr id="52" name="Объект 3">
            <a:extLst>
              <a:ext uri="{FF2B5EF4-FFF2-40B4-BE49-F238E27FC236}">
                <a16:creationId xmlns:a16="http://schemas.microsoft.com/office/drawing/2014/main" id="{E0049A21-6D42-44DE-A0D4-05887933BD4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693709" y="540211"/>
            <a:ext cx="1954871" cy="32960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uk-UA" sz="1400" b="1" u="none" strike="noStrike" baseline="0" dirty="0">
                <a:solidFill>
                  <a:schemeClr val="tx1">
                    <a:lumMod val="65000"/>
                    <a:lumOff val="35000"/>
                  </a:schemeClr>
                </a:solidFill>
                <a:latin typeface="Tahoma" panose="020B0604030504040204" pitchFamily="34" charset="0"/>
              </a:rPr>
              <a:t>ПОЛІТИЧНІ ПОДІЇ</a:t>
            </a:r>
            <a:endParaRPr lang="ru-RU" sz="1400" b="1" u="none" strike="noStrike" baseline="0" dirty="0">
              <a:solidFill>
                <a:schemeClr val="tx1">
                  <a:lumMod val="65000"/>
                  <a:lumOff val="35000"/>
                </a:schemeClr>
              </a:solidFill>
              <a:latin typeface="Tahoma" panose="020B0604030504040204" pitchFamily="34" charset="0"/>
            </a:endParaRP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9505FED6-EE14-49F5-9BFF-8B228D6ABE81}"/>
              </a:ext>
            </a:extLst>
          </p:cNvPr>
          <p:cNvSpPr txBox="1"/>
          <p:nvPr/>
        </p:nvSpPr>
        <p:spPr>
          <a:xfrm>
            <a:off x="658813" y="1349803"/>
            <a:ext cx="1087437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i="0" u="none" strike="noStrike" baseline="0" dirty="0">
                <a:solidFill>
                  <a:srgbClr val="FF0000"/>
                </a:solidFill>
                <a:latin typeface="Tahoma" panose="020B0604030504040204" pitchFamily="34" charset="0"/>
              </a:rPr>
              <a:t>МІЖНАРОДНИЙ КОНТЕКСТ ПОДІЙ </a:t>
            </a:r>
          </a:p>
          <a:p>
            <a:pPr algn="ctr"/>
            <a:r>
              <a:rPr lang="ru-RU" sz="1400" b="1" i="0" u="none" strike="noStrike" baseline="0" dirty="0" err="1">
                <a:solidFill>
                  <a:srgbClr val="FF0000"/>
                </a:solidFill>
                <a:latin typeface="Tahoma" panose="020B0604030504040204" pitchFamily="34" charset="0"/>
              </a:rPr>
              <a:t>лютий</a:t>
            </a:r>
            <a:r>
              <a:rPr lang="ru-RU" sz="1400" b="1" i="0" u="none" strike="noStrike" baseline="0" dirty="0">
                <a:solidFill>
                  <a:srgbClr val="FF0000"/>
                </a:solidFill>
                <a:latin typeface="Tahoma" panose="020B0604030504040204" pitchFamily="34" charset="0"/>
              </a:rPr>
              <a:t> 2021, </a:t>
            </a:r>
            <a:r>
              <a:rPr lang="ru-RU" sz="1400" b="1" i="0" u="none" strike="noStrike" baseline="0" dirty="0" err="1">
                <a:solidFill>
                  <a:srgbClr val="FF0000"/>
                </a:solidFill>
                <a:latin typeface="Tahoma" panose="020B0604030504040204" pitchFamily="34" charset="0"/>
              </a:rPr>
              <a:t>prіme-tіme</a:t>
            </a:r>
            <a:r>
              <a:rPr lang="ru-RU" sz="2000" b="1" i="0" u="none" strike="noStrike" baseline="0" dirty="0">
                <a:solidFill>
                  <a:srgbClr val="FF0000"/>
                </a:solidFill>
                <a:latin typeface="Tahoma" panose="020B0604030504040204" pitchFamily="34" charset="0"/>
              </a:rPr>
              <a:t>                       </a:t>
            </a:r>
            <a:endParaRPr lang="ru-UA" sz="2000" b="1" dirty="0">
              <a:solidFill>
                <a:srgbClr val="FF0000"/>
              </a:solidFill>
            </a:endParaRPr>
          </a:p>
        </p:txBody>
      </p:sp>
      <p:graphicFrame>
        <p:nvGraphicFramePr>
          <p:cNvPr id="7" name="Диаграмма 6">
            <a:extLst>
              <a:ext uri="{FF2B5EF4-FFF2-40B4-BE49-F238E27FC236}">
                <a16:creationId xmlns:a16="http://schemas.microsoft.com/office/drawing/2014/main" id="{41848A30-4E7F-4E02-922A-53CBF47D8FD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490376921"/>
              </p:ext>
            </p:extLst>
          </p:nvPr>
        </p:nvGraphicFramePr>
        <p:xfrm>
          <a:off x="3381376" y="1928145"/>
          <a:ext cx="10346530" cy="462681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1" name="TextBox 1">
            <a:extLst>
              <a:ext uri="{FF2B5EF4-FFF2-40B4-BE49-F238E27FC236}">
                <a16:creationId xmlns:a16="http://schemas.microsoft.com/office/drawing/2014/main" id="{7A49E24F-9BC2-4AF5-A526-8809D6BE1A66}"/>
              </a:ext>
            </a:extLst>
          </p:cNvPr>
          <p:cNvSpPr txBox="1"/>
          <p:nvPr/>
        </p:nvSpPr>
        <p:spPr>
          <a:xfrm>
            <a:off x="658813" y="6260667"/>
            <a:ext cx="9875837" cy="636323"/>
          </a:xfrm>
          <a:prstGeom prst="rect">
            <a:avLst/>
          </a:prstGeom>
        </p:spPr>
        <p:txBody>
          <a:bodyPr wrap="non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ru-UA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l" defTabSz="180975"/>
            <a:r>
              <a:rPr lang="ru-RU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* </a:t>
            </a:r>
            <a:r>
              <a:rPr lang="ru-RU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Розподіл</a:t>
            </a:r>
            <a:r>
              <a:rPr lang="ru-RU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позитивних</a:t>
            </a:r>
            <a:r>
              <a:rPr lang="ru-RU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</a:t>
            </a:r>
            <a:r>
              <a:rPr lang="ru-RU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нейтральних</a:t>
            </a:r>
            <a:r>
              <a:rPr lang="ru-RU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</a:t>
            </a:r>
            <a:r>
              <a:rPr lang="ru-RU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іронічних</a:t>
            </a:r>
            <a:r>
              <a:rPr lang="ru-RU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і </a:t>
            </a:r>
            <a:r>
              <a:rPr lang="ru-RU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негативних</a:t>
            </a:r>
            <a:r>
              <a:rPr lang="ru-RU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оцінок</a:t>
            </a:r>
            <a:r>
              <a:rPr lang="ru-RU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у </a:t>
            </a:r>
            <a:r>
              <a:rPr lang="ru-RU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всіх</a:t>
            </a:r>
            <a:r>
              <a:rPr lang="ru-RU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згадуваннях</a:t>
            </a:r>
            <a:r>
              <a:rPr lang="ru-RU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про </a:t>
            </a:r>
            <a:r>
              <a:rPr lang="ru-RU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учасника</a:t>
            </a:r>
            <a:r>
              <a:rPr lang="ru-RU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збройного</a:t>
            </a:r>
            <a:r>
              <a:rPr lang="ru-RU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конфлікту</a:t>
            </a:r>
            <a:r>
              <a:rPr lang="ru-RU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endParaRPr lang="ru-UA" sz="11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D9DE66B-DD03-423F-BCD6-FD0F5DE9873B}"/>
              </a:ext>
            </a:extLst>
          </p:cNvPr>
          <p:cNvSpPr txBox="1"/>
          <p:nvPr/>
        </p:nvSpPr>
        <p:spPr>
          <a:xfrm>
            <a:off x="678657" y="5031143"/>
            <a:ext cx="224856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i="0" u="none" strike="noStrike" baseline="0" dirty="0" err="1">
                <a:latin typeface="Tahoma" panose="020B0604030504040204" pitchFamily="34" charset="0"/>
              </a:rPr>
              <a:t>Новини</a:t>
            </a:r>
            <a:r>
              <a:rPr lang="ru-RU" sz="1400" b="1" i="0" u="none" strike="noStrike" baseline="0" dirty="0">
                <a:latin typeface="Tahoma" panose="020B0604030504040204" pitchFamily="34" charset="0"/>
              </a:rPr>
              <a:t> про </a:t>
            </a:r>
            <a:r>
              <a:rPr lang="ru-RU" sz="1400" b="1" i="0" u="none" strike="noStrike" baseline="0" dirty="0" err="1">
                <a:latin typeface="Tahoma" panose="020B0604030504040204" pitchFamily="34" charset="0"/>
              </a:rPr>
              <a:t>Україну</a:t>
            </a:r>
            <a:endParaRPr lang="ru-RU" sz="1400" b="1" i="0" u="none" strike="noStrike" baseline="0" dirty="0">
              <a:latin typeface="Tahoma" panose="020B0604030504040204" pitchFamily="34" charset="0"/>
            </a:endParaRPr>
          </a:p>
          <a:p>
            <a:r>
              <a:rPr lang="en-US" sz="1400" i="0" u="none" strike="noStrike" baseline="0" dirty="0">
                <a:latin typeface="Tahoma" panose="020B0604030504040204" pitchFamily="34" charset="0"/>
              </a:rPr>
              <a:t>15-20 </a:t>
            </a:r>
            <a:r>
              <a:rPr lang="ru-RU" sz="1400" i="0" u="none" strike="noStrike" baseline="0" dirty="0">
                <a:latin typeface="Tahoma" panose="020B0604030504040204" pitchFamily="34" charset="0"/>
              </a:rPr>
              <a:t>лютого = 623 </a:t>
            </a:r>
          </a:p>
          <a:p>
            <a:r>
              <a:rPr lang="en-US" sz="1400" i="0" u="none" strike="noStrike" baseline="0" dirty="0">
                <a:latin typeface="Tahoma" panose="020B0604030504040204" pitchFamily="34" charset="0"/>
              </a:rPr>
              <a:t>11-16 </a:t>
            </a:r>
            <a:r>
              <a:rPr lang="ru-RU" sz="1400" i="0" u="none" strike="noStrike" baseline="0" dirty="0">
                <a:latin typeface="Tahoma" panose="020B0604030504040204" pitchFamily="34" charset="0"/>
              </a:rPr>
              <a:t>лютого 2019 = 549 </a:t>
            </a:r>
          </a:p>
          <a:p>
            <a:r>
              <a:rPr lang="en-US" sz="1400" i="0" u="none" strike="noStrike" baseline="0" dirty="0">
                <a:latin typeface="Tahoma" panose="020B0604030504040204" pitchFamily="34" charset="0"/>
              </a:rPr>
              <a:t>05-10 </a:t>
            </a:r>
            <a:r>
              <a:rPr lang="ru-RU" sz="1400" i="0" u="none" strike="noStrike" baseline="0" dirty="0">
                <a:latin typeface="Tahoma" panose="020B0604030504040204" pitchFamily="34" charset="0"/>
              </a:rPr>
              <a:t>лютого 2018 = 531 </a:t>
            </a:r>
            <a:endParaRPr lang="ru-UA" sz="1400"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F866A4CC-23AA-4018-B835-3A5D195D48D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8813" y="2217550"/>
            <a:ext cx="2722563" cy="1435637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2AEC579B-CD4D-46A9-BE06-56099B72D7F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810624" y="2173551"/>
            <a:ext cx="2722563" cy="15236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523020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68F13A0-FBC1-4D01-B06D-C3446BB19C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3420" y="370040"/>
            <a:ext cx="11353800" cy="530024"/>
          </a:xfrm>
        </p:spPr>
        <p:txBody>
          <a:bodyPr>
            <a:normAutofit fontScale="90000"/>
          </a:bodyPr>
          <a:lstStyle/>
          <a:p>
            <a:r>
              <a:rPr lang="ru-RU" sz="3600" b="1" i="0" u="none" strike="noStrike" baseline="0" dirty="0">
                <a:solidFill>
                  <a:schemeClr val="bg1"/>
                </a:solidFill>
                <a:latin typeface="Tahoma" panose="020B0604030504040204" pitchFamily="34" charset="0"/>
              </a:rPr>
              <a:t>МОНІТОРИНГ</a:t>
            </a:r>
            <a:r>
              <a:rPr lang="en-US" sz="3600" b="1" i="0" u="none" strike="noStrike" baseline="0" dirty="0">
                <a:solidFill>
                  <a:schemeClr val="bg1"/>
                </a:solidFill>
                <a:latin typeface="Tahoma" panose="020B0604030504040204" pitchFamily="34" charset="0"/>
              </a:rPr>
              <a:t> </a:t>
            </a:r>
            <a:r>
              <a:rPr lang="ru-RU" sz="3600" b="1" i="0" u="none" strike="noStrike" baseline="0" dirty="0">
                <a:solidFill>
                  <a:schemeClr val="bg1"/>
                </a:solidFill>
                <a:latin typeface="Tahoma" panose="020B0604030504040204" pitchFamily="34" charset="0"/>
              </a:rPr>
              <a:t>ПОЛІТИЧНИХ НОВИН</a:t>
            </a:r>
            <a:r>
              <a:rPr lang="en-US" sz="3600" b="1" i="0" u="none" strike="noStrike" baseline="0" dirty="0">
                <a:solidFill>
                  <a:schemeClr val="bg1"/>
                </a:solidFill>
                <a:latin typeface="Tahoma" panose="020B0604030504040204" pitchFamily="34" charset="0"/>
              </a:rPr>
              <a:t> </a:t>
            </a:r>
            <a:r>
              <a:rPr lang="uk-UA" sz="3600" b="1" i="0" u="none" strike="noStrike" baseline="0" dirty="0">
                <a:solidFill>
                  <a:schemeClr val="bg1"/>
                </a:solidFill>
                <a:latin typeface="Tahoma" panose="020B0604030504040204" pitchFamily="34" charset="0"/>
              </a:rPr>
              <a:t>		</a:t>
            </a:r>
            <a:endParaRPr lang="ru-UA" sz="1600" dirty="0">
              <a:solidFill>
                <a:schemeClr val="bg1"/>
              </a:solidFill>
            </a:endParaRPr>
          </a:p>
        </p:txBody>
      </p:sp>
      <p:sp>
        <p:nvSpPr>
          <p:cNvPr id="52" name="Объект 3">
            <a:extLst>
              <a:ext uri="{FF2B5EF4-FFF2-40B4-BE49-F238E27FC236}">
                <a16:creationId xmlns:a16="http://schemas.microsoft.com/office/drawing/2014/main" id="{E0049A21-6D42-44DE-A0D4-05887933BD4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693709" y="554961"/>
            <a:ext cx="1954871" cy="32960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uk-UA" sz="1400" b="1" u="none" strike="noStrike" baseline="0" dirty="0">
                <a:solidFill>
                  <a:schemeClr val="tx1">
                    <a:lumMod val="65000"/>
                    <a:lumOff val="35000"/>
                  </a:schemeClr>
                </a:solidFill>
                <a:latin typeface="Tahoma" panose="020B0604030504040204" pitchFamily="34" charset="0"/>
              </a:rPr>
              <a:t>ПОЛІТИЧНІ ПОДІЇ</a:t>
            </a:r>
            <a:endParaRPr lang="ru-RU" sz="1400" b="1" u="none" strike="noStrike" baseline="0" dirty="0">
              <a:solidFill>
                <a:schemeClr val="tx1">
                  <a:lumMod val="65000"/>
                  <a:lumOff val="35000"/>
                </a:schemeClr>
              </a:solidFill>
              <a:latin typeface="Tahoma" panose="020B0604030504040204" pitchFamily="34" charset="0"/>
            </a:endParaRP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9505FED6-EE14-49F5-9BFF-8B228D6ABE81}"/>
              </a:ext>
            </a:extLst>
          </p:cNvPr>
          <p:cNvSpPr txBox="1"/>
          <p:nvPr/>
        </p:nvSpPr>
        <p:spPr>
          <a:xfrm>
            <a:off x="658813" y="1273060"/>
            <a:ext cx="1087437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i="0" u="none" strike="noStrike" baseline="0" dirty="0">
                <a:solidFill>
                  <a:srgbClr val="FF0000"/>
                </a:solidFill>
                <a:latin typeface="Tahoma" panose="020B0604030504040204" pitchFamily="34" charset="0"/>
              </a:rPr>
              <a:t>ТОЧКИ ЗОРУ НА ПОДІЇ В УКРАЇНІ 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164159A-9A27-4DCD-8854-BC7D1FA81428}"/>
              </a:ext>
            </a:extLst>
          </p:cNvPr>
          <p:cNvSpPr txBox="1"/>
          <p:nvPr/>
        </p:nvSpPr>
        <p:spPr>
          <a:xfrm>
            <a:off x="2139030" y="1707612"/>
            <a:ext cx="318135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i="0" u="none" strike="noStrike" baseline="0" dirty="0">
                <a:latin typeface="Tahoma" panose="020B0604030504040204" pitchFamily="34" charset="0"/>
              </a:rPr>
              <a:t>11-16 лютого 2019 , </a:t>
            </a:r>
            <a:r>
              <a:rPr lang="en-US" sz="1400" b="1" i="0" u="none" strike="noStrike" baseline="0" dirty="0">
                <a:latin typeface="Tahoma" panose="020B0604030504040204" pitchFamily="34" charset="0"/>
              </a:rPr>
              <a:t>pr</a:t>
            </a:r>
            <a:r>
              <a:rPr lang="ru-RU" sz="1400" b="1" i="0" u="none" strike="noStrike" baseline="0" dirty="0">
                <a:latin typeface="Tahoma" panose="020B0604030504040204" pitchFamily="34" charset="0"/>
              </a:rPr>
              <a:t>і</a:t>
            </a:r>
            <a:r>
              <a:rPr lang="en-US" sz="1400" b="1" i="0" u="none" strike="noStrike" baseline="0" dirty="0">
                <a:latin typeface="Tahoma" panose="020B0604030504040204" pitchFamily="34" charset="0"/>
              </a:rPr>
              <a:t>me-t</a:t>
            </a:r>
            <a:r>
              <a:rPr lang="ru-RU" sz="1400" b="1" i="0" u="none" strike="noStrike" baseline="0" dirty="0">
                <a:latin typeface="Tahoma" panose="020B0604030504040204" pitchFamily="34" charset="0"/>
              </a:rPr>
              <a:t>і</a:t>
            </a:r>
            <a:r>
              <a:rPr lang="en-US" sz="1400" b="1" i="0" u="none" strike="noStrike" baseline="0" dirty="0">
                <a:latin typeface="Tahoma" panose="020B0604030504040204" pitchFamily="34" charset="0"/>
              </a:rPr>
              <a:t>me </a:t>
            </a:r>
            <a:endParaRPr lang="ru-UA" sz="1400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6813D97-AD37-4FE9-9264-2BD69340490E}"/>
              </a:ext>
            </a:extLst>
          </p:cNvPr>
          <p:cNvSpPr txBox="1"/>
          <p:nvPr/>
        </p:nvSpPr>
        <p:spPr>
          <a:xfrm>
            <a:off x="7743825" y="1719135"/>
            <a:ext cx="318135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i="0" u="none" strike="noStrike" baseline="0" dirty="0">
                <a:latin typeface="Tahoma" panose="020B0604030504040204" pitchFamily="34" charset="0"/>
              </a:rPr>
              <a:t>15-20 лютого 2021 , </a:t>
            </a:r>
            <a:r>
              <a:rPr lang="en-US" sz="1400" b="1" i="0" u="none" strike="noStrike" baseline="0" dirty="0">
                <a:latin typeface="Tahoma" panose="020B0604030504040204" pitchFamily="34" charset="0"/>
              </a:rPr>
              <a:t>pr</a:t>
            </a:r>
            <a:r>
              <a:rPr lang="ru-RU" sz="1400" b="1" i="0" u="none" strike="noStrike" baseline="0" dirty="0">
                <a:latin typeface="Tahoma" panose="020B0604030504040204" pitchFamily="34" charset="0"/>
              </a:rPr>
              <a:t>і</a:t>
            </a:r>
            <a:r>
              <a:rPr lang="en-US" sz="1400" b="1" i="0" u="none" strike="noStrike" baseline="0" dirty="0">
                <a:latin typeface="Tahoma" panose="020B0604030504040204" pitchFamily="34" charset="0"/>
              </a:rPr>
              <a:t>me-t</a:t>
            </a:r>
            <a:r>
              <a:rPr lang="ru-RU" sz="1400" b="1" i="0" u="none" strike="noStrike" baseline="0" dirty="0">
                <a:latin typeface="Tahoma" panose="020B0604030504040204" pitchFamily="34" charset="0"/>
              </a:rPr>
              <a:t>і</a:t>
            </a:r>
            <a:r>
              <a:rPr lang="en-US" sz="1400" b="1" i="0" u="none" strike="noStrike" baseline="0" dirty="0">
                <a:latin typeface="Tahoma" panose="020B0604030504040204" pitchFamily="34" charset="0"/>
              </a:rPr>
              <a:t>me </a:t>
            </a:r>
            <a:endParaRPr lang="ru-UA" sz="1400" dirty="0"/>
          </a:p>
        </p:txBody>
      </p:sp>
      <p:graphicFrame>
        <p:nvGraphicFramePr>
          <p:cNvPr id="8" name="Диаграмма 7">
            <a:extLst>
              <a:ext uri="{FF2B5EF4-FFF2-40B4-BE49-F238E27FC236}">
                <a16:creationId xmlns:a16="http://schemas.microsoft.com/office/drawing/2014/main" id="{903FBD41-E9B5-46C9-9EFA-5AC4ACAE796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595690096"/>
              </p:ext>
            </p:extLst>
          </p:nvPr>
        </p:nvGraphicFramePr>
        <p:xfrm>
          <a:off x="658813" y="1940985"/>
          <a:ext cx="5067300" cy="41442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0" name="TextBox 9">
            <a:extLst>
              <a:ext uri="{FF2B5EF4-FFF2-40B4-BE49-F238E27FC236}">
                <a16:creationId xmlns:a16="http://schemas.microsoft.com/office/drawing/2014/main" id="{F7AF7A48-D7D4-411D-9BA9-E0BD3CAFFFAE}"/>
              </a:ext>
            </a:extLst>
          </p:cNvPr>
          <p:cNvSpPr txBox="1"/>
          <p:nvPr/>
        </p:nvSpPr>
        <p:spPr>
          <a:xfrm>
            <a:off x="1236218" y="5777483"/>
            <a:ext cx="81144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N=549</a:t>
            </a:r>
            <a:endParaRPr lang="ru-UA" sz="1400" b="1" dirty="0">
              <a:solidFill>
                <a:schemeClr val="tx1">
                  <a:lumMod val="75000"/>
                  <a:lumOff val="25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graphicFrame>
        <p:nvGraphicFramePr>
          <p:cNvPr id="16" name="Диаграмма 15">
            <a:extLst>
              <a:ext uri="{FF2B5EF4-FFF2-40B4-BE49-F238E27FC236}">
                <a16:creationId xmlns:a16="http://schemas.microsoft.com/office/drawing/2014/main" id="{291B0651-2A4F-4142-AC99-54F26BF5161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370430351"/>
              </p:ext>
            </p:extLst>
          </p:nvPr>
        </p:nvGraphicFramePr>
        <p:xfrm>
          <a:off x="6220320" y="2015389"/>
          <a:ext cx="5067300" cy="41442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7" name="TextBox 16">
            <a:extLst>
              <a:ext uri="{FF2B5EF4-FFF2-40B4-BE49-F238E27FC236}">
                <a16:creationId xmlns:a16="http://schemas.microsoft.com/office/drawing/2014/main" id="{258DC87D-6616-40D9-A16F-0C4490A706D1}"/>
              </a:ext>
            </a:extLst>
          </p:cNvPr>
          <p:cNvSpPr txBox="1"/>
          <p:nvPr/>
        </p:nvSpPr>
        <p:spPr>
          <a:xfrm>
            <a:off x="6761846" y="5851887"/>
            <a:ext cx="81144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N=623</a:t>
            </a:r>
            <a:endParaRPr lang="ru-UA" sz="1400" b="1" dirty="0">
              <a:solidFill>
                <a:schemeClr val="tx1">
                  <a:lumMod val="75000"/>
                  <a:lumOff val="25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8315069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68F13A0-FBC1-4D01-B06D-C3446BB19C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3420" y="370040"/>
            <a:ext cx="11353800" cy="530024"/>
          </a:xfrm>
        </p:spPr>
        <p:txBody>
          <a:bodyPr>
            <a:normAutofit fontScale="90000"/>
          </a:bodyPr>
          <a:lstStyle/>
          <a:p>
            <a:r>
              <a:rPr lang="ru-RU" sz="3600" b="1" i="0" u="none" strike="noStrike" baseline="0" dirty="0">
                <a:solidFill>
                  <a:schemeClr val="bg1"/>
                </a:solidFill>
                <a:latin typeface="Tahoma" panose="020B0604030504040204" pitchFamily="34" charset="0"/>
              </a:rPr>
              <a:t>МОНІТОРИНГ</a:t>
            </a:r>
            <a:r>
              <a:rPr lang="en-US" sz="3600" b="1" i="0" u="none" strike="noStrike" baseline="0" dirty="0">
                <a:solidFill>
                  <a:schemeClr val="bg1"/>
                </a:solidFill>
                <a:latin typeface="Tahoma" panose="020B0604030504040204" pitchFamily="34" charset="0"/>
              </a:rPr>
              <a:t> </a:t>
            </a:r>
            <a:r>
              <a:rPr lang="ru-RU" sz="3600" b="1" i="0" u="none" strike="noStrike" baseline="0" dirty="0">
                <a:solidFill>
                  <a:schemeClr val="bg1"/>
                </a:solidFill>
                <a:latin typeface="Tahoma" panose="020B0604030504040204" pitchFamily="34" charset="0"/>
              </a:rPr>
              <a:t>ПОЛІТИЧНИХ НОВИН</a:t>
            </a:r>
            <a:r>
              <a:rPr lang="en-US" sz="3600" b="1" i="0" u="none" strike="noStrike" baseline="0" dirty="0">
                <a:solidFill>
                  <a:schemeClr val="bg1"/>
                </a:solidFill>
                <a:latin typeface="Tahoma" panose="020B0604030504040204" pitchFamily="34" charset="0"/>
              </a:rPr>
              <a:t> </a:t>
            </a:r>
            <a:r>
              <a:rPr lang="uk-UA" sz="3600" b="1" i="0" u="none" strike="noStrike" baseline="0" dirty="0">
                <a:solidFill>
                  <a:schemeClr val="bg1"/>
                </a:solidFill>
                <a:latin typeface="Tahoma" panose="020B0604030504040204" pitchFamily="34" charset="0"/>
              </a:rPr>
              <a:t>		</a:t>
            </a:r>
            <a:endParaRPr lang="ru-UA" sz="1600" dirty="0">
              <a:solidFill>
                <a:schemeClr val="bg1"/>
              </a:solidFill>
            </a:endParaRPr>
          </a:p>
        </p:txBody>
      </p:sp>
      <p:sp>
        <p:nvSpPr>
          <p:cNvPr id="52" name="Объект 3">
            <a:extLst>
              <a:ext uri="{FF2B5EF4-FFF2-40B4-BE49-F238E27FC236}">
                <a16:creationId xmlns:a16="http://schemas.microsoft.com/office/drawing/2014/main" id="{E0049A21-6D42-44DE-A0D4-05887933BD4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693709" y="554961"/>
            <a:ext cx="1954871" cy="32960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uk-UA" sz="1400" b="1" u="none" strike="noStrike" baseline="0" dirty="0">
                <a:solidFill>
                  <a:schemeClr val="tx1">
                    <a:lumMod val="65000"/>
                    <a:lumOff val="35000"/>
                  </a:schemeClr>
                </a:solidFill>
                <a:latin typeface="Tahoma" panose="020B0604030504040204" pitchFamily="34" charset="0"/>
              </a:rPr>
              <a:t>ПОЛІТИЧНІ ПОДІЇ</a:t>
            </a:r>
            <a:endParaRPr lang="ru-RU" sz="1400" b="1" u="none" strike="noStrike" baseline="0" dirty="0">
              <a:solidFill>
                <a:schemeClr val="tx1">
                  <a:lumMod val="65000"/>
                  <a:lumOff val="35000"/>
                </a:schemeClr>
              </a:solidFill>
              <a:latin typeface="Tahoma" panose="020B0604030504040204" pitchFamily="34" charset="0"/>
            </a:endParaRP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9505FED6-EE14-49F5-9BFF-8B228D6ABE81}"/>
              </a:ext>
            </a:extLst>
          </p:cNvPr>
          <p:cNvSpPr txBox="1"/>
          <p:nvPr/>
        </p:nvSpPr>
        <p:spPr>
          <a:xfrm>
            <a:off x="658813" y="1273060"/>
            <a:ext cx="1087437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i="0" u="none" strike="noStrike" baseline="0" dirty="0">
                <a:solidFill>
                  <a:srgbClr val="FF0000"/>
                </a:solidFill>
                <a:latin typeface="Tahoma" panose="020B0604030504040204" pitchFamily="34" charset="0"/>
              </a:rPr>
              <a:t>ТОЧКИ ЗОРУ НА ПОДІЇ В УКРАЇНІ  </a:t>
            </a:r>
          </a:p>
        </p:txBody>
      </p:sp>
      <p:graphicFrame>
        <p:nvGraphicFramePr>
          <p:cNvPr id="6" name="Диаграмма 5">
            <a:extLst>
              <a:ext uri="{FF2B5EF4-FFF2-40B4-BE49-F238E27FC236}">
                <a16:creationId xmlns:a16="http://schemas.microsoft.com/office/drawing/2014/main" id="{3FC00B72-943B-4645-9E9C-A80EFEF53BC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716747831"/>
              </p:ext>
            </p:extLst>
          </p:nvPr>
        </p:nvGraphicFramePr>
        <p:xfrm>
          <a:off x="658812" y="2291973"/>
          <a:ext cx="10874375" cy="372921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12330744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68F13A0-FBC1-4D01-B06D-C3446BB19C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3420" y="370040"/>
            <a:ext cx="11353800" cy="530024"/>
          </a:xfrm>
        </p:spPr>
        <p:txBody>
          <a:bodyPr>
            <a:normAutofit fontScale="90000"/>
          </a:bodyPr>
          <a:lstStyle/>
          <a:p>
            <a:r>
              <a:rPr lang="ru-RU" sz="3600" b="1" i="0" u="none" strike="noStrike" baseline="0" dirty="0">
                <a:solidFill>
                  <a:schemeClr val="bg1"/>
                </a:solidFill>
                <a:latin typeface="Tahoma" panose="020B0604030504040204" pitchFamily="34" charset="0"/>
              </a:rPr>
              <a:t>МОНІТОРИНГ</a:t>
            </a:r>
            <a:r>
              <a:rPr lang="en-US" sz="3600" b="1" i="0" u="none" strike="noStrike" baseline="0" dirty="0">
                <a:solidFill>
                  <a:schemeClr val="bg1"/>
                </a:solidFill>
                <a:latin typeface="Tahoma" panose="020B0604030504040204" pitchFamily="34" charset="0"/>
              </a:rPr>
              <a:t> </a:t>
            </a:r>
            <a:r>
              <a:rPr lang="ru-RU" sz="3600" b="1" i="0" u="none" strike="noStrike" baseline="0" dirty="0">
                <a:solidFill>
                  <a:schemeClr val="bg1"/>
                </a:solidFill>
                <a:latin typeface="Tahoma" panose="020B0604030504040204" pitchFamily="34" charset="0"/>
              </a:rPr>
              <a:t>ПОЛІТИЧНИХ НОВИН</a:t>
            </a:r>
            <a:r>
              <a:rPr lang="en-US" sz="3600" b="1" i="0" u="none" strike="noStrike" baseline="0" dirty="0">
                <a:solidFill>
                  <a:schemeClr val="bg1"/>
                </a:solidFill>
                <a:latin typeface="Tahoma" panose="020B0604030504040204" pitchFamily="34" charset="0"/>
              </a:rPr>
              <a:t> </a:t>
            </a:r>
            <a:r>
              <a:rPr lang="uk-UA" sz="3600" b="1" i="0" u="none" strike="noStrike" baseline="0" dirty="0">
                <a:solidFill>
                  <a:schemeClr val="bg1"/>
                </a:solidFill>
                <a:latin typeface="Tahoma" panose="020B0604030504040204" pitchFamily="34" charset="0"/>
              </a:rPr>
              <a:t>		</a:t>
            </a:r>
            <a:endParaRPr lang="ru-UA" sz="1600" dirty="0">
              <a:solidFill>
                <a:schemeClr val="bg1"/>
              </a:solidFill>
            </a:endParaRPr>
          </a:p>
        </p:txBody>
      </p:sp>
      <p:sp>
        <p:nvSpPr>
          <p:cNvPr id="52" name="Объект 3">
            <a:extLst>
              <a:ext uri="{FF2B5EF4-FFF2-40B4-BE49-F238E27FC236}">
                <a16:creationId xmlns:a16="http://schemas.microsoft.com/office/drawing/2014/main" id="{E0049A21-6D42-44DE-A0D4-05887933BD4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693709" y="565948"/>
            <a:ext cx="1954871" cy="32960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uk-UA" sz="1400" b="1" u="none" strike="noStrike" baseline="0" dirty="0">
                <a:solidFill>
                  <a:schemeClr val="tx1">
                    <a:lumMod val="65000"/>
                    <a:lumOff val="35000"/>
                  </a:schemeClr>
                </a:solidFill>
                <a:latin typeface="Tahoma" panose="020B0604030504040204" pitchFamily="34" charset="0"/>
              </a:rPr>
              <a:t>ПОЛІТИЧНІ ПОДІЇ</a:t>
            </a:r>
            <a:endParaRPr lang="ru-RU" sz="1400" b="1" u="none" strike="noStrike" baseline="0" dirty="0">
              <a:solidFill>
                <a:schemeClr val="tx1">
                  <a:lumMod val="65000"/>
                  <a:lumOff val="35000"/>
                </a:schemeClr>
              </a:solidFill>
              <a:latin typeface="Tahoma" panose="020B0604030504040204" pitchFamily="34" charset="0"/>
            </a:endParaRP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9505FED6-EE14-49F5-9BFF-8B228D6ABE81}"/>
              </a:ext>
            </a:extLst>
          </p:cNvPr>
          <p:cNvSpPr txBox="1"/>
          <p:nvPr/>
        </p:nvSpPr>
        <p:spPr>
          <a:xfrm>
            <a:off x="658813" y="1273060"/>
            <a:ext cx="1087437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i="0" u="none" strike="noStrike" baseline="0" dirty="0">
                <a:solidFill>
                  <a:srgbClr val="FF0000"/>
                </a:solidFill>
                <a:latin typeface="Tahoma" panose="020B0604030504040204" pitchFamily="34" charset="0"/>
              </a:rPr>
              <a:t>КОНТЕКСТ ОБГОВОРЕННЯ ПОДІЙ В УКРАЇНІ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164159A-9A27-4DCD-8854-BC7D1FA81428}"/>
              </a:ext>
            </a:extLst>
          </p:cNvPr>
          <p:cNvSpPr txBox="1"/>
          <p:nvPr/>
        </p:nvSpPr>
        <p:spPr>
          <a:xfrm>
            <a:off x="2139030" y="1707612"/>
            <a:ext cx="318135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i="0" u="none" strike="noStrike" baseline="0" dirty="0">
                <a:latin typeface="Tahoma" panose="020B0604030504040204" pitchFamily="34" charset="0"/>
              </a:rPr>
              <a:t>11-16 лютого 2019 , </a:t>
            </a:r>
            <a:r>
              <a:rPr lang="en-US" sz="1400" b="1" i="0" u="none" strike="noStrike" baseline="0" dirty="0">
                <a:latin typeface="Tahoma" panose="020B0604030504040204" pitchFamily="34" charset="0"/>
              </a:rPr>
              <a:t>pr</a:t>
            </a:r>
            <a:r>
              <a:rPr lang="ru-RU" sz="1400" b="1" i="0" u="none" strike="noStrike" baseline="0" dirty="0">
                <a:latin typeface="Tahoma" panose="020B0604030504040204" pitchFamily="34" charset="0"/>
              </a:rPr>
              <a:t>і</a:t>
            </a:r>
            <a:r>
              <a:rPr lang="en-US" sz="1400" b="1" i="0" u="none" strike="noStrike" baseline="0" dirty="0">
                <a:latin typeface="Tahoma" panose="020B0604030504040204" pitchFamily="34" charset="0"/>
              </a:rPr>
              <a:t>me-t</a:t>
            </a:r>
            <a:r>
              <a:rPr lang="ru-RU" sz="1400" b="1" i="0" u="none" strike="noStrike" baseline="0" dirty="0">
                <a:latin typeface="Tahoma" panose="020B0604030504040204" pitchFamily="34" charset="0"/>
              </a:rPr>
              <a:t>і</a:t>
            </a:r>
            <a:r>
              <a:rPr lang="en-US" sz="1400" b="1" i="0" u="none" strike="noStrike" baseline="0" dirty="0">
                <a:latin typeface="Tahoma" panose="020B0604030504040204" pitchFamily="34" charset="0"/>
              </a:rPr>
              <a:t>me </a:t>
            </a:r>
            <a:endParaRPr lang="ru-UA" sz="1400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6813D97-AD37-4FE9-9264-2BD69340490E}"/>
              </a:ext>
            </a:extLst>
          </p:cNvPr>
          <p:cNvSpPr txBox="1"/>
          <p:nvPr/>
        </p:nvSpPr>
        <p:spPr>
          <a:xfrm>
            <a:off x="7743825" y="1719135"/>
            <a:ext cx="318135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i="0" u="none" strike="noStrike" baseline="0" dirty="0">
                <a:latin typeface="Tahoma" panose="020B0604030504040204" pitchFamily="34" charset="0"/>
              </a:rPr>
              <a:t>15-20 лютого 2021 , </a:t>
            </a:r>
            <a:r>
              <a:rPr lang="en-US" sz="1400" b="1" i="0" u="none" strike="noStrike" baseline="0" dirty="0">
                <a:latin typeface="Tahoma" panose="020B0604030504040204" pitchFamily="34" charset="0"/>
              </a:rPr>
              <a:t>pr</a:t>
            </a:r>
            <a:r>
              <a:rPr lang="ru-RU" sz="1400" b="1" i="0" u="none" strike="noStrike" baseline="0" dirty="0">
                <a:latin typeface="Tahoma" panose="020B0604030504040204" pitchFamily="34" charset="0"/>
              </a:rPr>
              <a:t>і</a:t>
            </a:r>
            <a:r>
              <a:rPr lang="en-US" sz="1400" b="1" i="0" u="none" strike="noStrike" baseline="0" dirty="0">
                <a:latin typeface="Tahoma" panose="020B0604030504040204" pitchFamily="34" charset="0"/>
              </a:rPr>
              <a:t>me-t</a:t>
            </a:r>
            <a:r>
              <a:rPr lang="ru-RU" sz="1400" b="1" i="0" u="none" strike="noStrike" baseline="0" dirty="0">
                <a:latin typeface="Tahoma" panose="020B0604030504040204" pitchFamily="34" charset="0"/>
              </a:rPr>
              <a:t>і</a:t>
            </a:r>
            <a:r>
              <a:rPr lang="en-US" sz="1400" b="1" i="0" u="none" strike="noStrike" baseline="0" dirty="0">
                <a:latin typeface="Tahoma" panose="020B0604030504040204" pitchFamily="34" charset="0"/>
              </a:rPr>
              <a:t>me </a:t>
            </a:r>
            <a:endParaRPr lang="ru-UA" sz="1400" dirty="0"/>
          </a:p>
        </p:txBody>
      </p:sp>
      <p:graphicFrame>
        <p:nvGraphicFramePr>
          <p:cNvPr id="8" name="Диаграмма 7">
            <a:extLst>
              <a:ext uri="{FF2B5EF4-FFF2-40B4-BE49-F238E27FC236}">
                <a16:creationId xmlns:a16="http://schemas.microsoft.com/office/drawing/2014/main" id="{903FBD41-E9B5-46C9-9EFA-5AC4ACAE796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058031136"/>
              </p:ext>
            </p:extLst>
          </p:nvPr>
        </p:nvGraphicFramePr>
        <p:xfrm>
          <a:off x="658812" y="1940985"/>
          <a:ext cx="5437187" cy="41442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0" name="TextBox 9">
            <a:extLst>
              <a:ext uri="{FF2B5EF4-FFF2-40B4-BE49-F238E27FC236}">
                <a16:creationId xmlns:a16="http://schemas.microsoft.com/office/drawing/2014/main" id="{F7AF7A48-D7D4-411D-9BA9-E0BD3CAFFFAE}"/>
              </a:ext>
            </a:extLst>
          </p:cNvPr>
          <p:cNvSpPr txBox="1"/>
          <p:nvPr/>
        </p:nvSpPr>
        <p:spPr>
          <a:xfrm>
            <a:off x="1236218" y="6180183"/>
            <a:ext cx="81144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N=549</a:t>
            </a:r>
            <a:endParaRPr lang="ru-UA" sz="1400" b="1" dirty="0">
              <a:solidFill>
                <a:schemeClr val="tx1">
                  <a:lumMod val="75000"/>
                  <a:lumOff val="25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258DC87D-6616-40D9-A16F-0C4490A706D1}"/>
              </a:ext>
            </a:extLst>
          </p:cNvPr>
          <p:cNvSpPr txBox="1"/>
          <p:nvPr/>
        </p:nvSpPr>
        <p:spPr>
          <a:xfrm>
            <a:off x="6780896" y="6180183"/>
            <a:ext cx="81144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N=623</a:t>
            </a:r>
            <a:endParaRPr lang="ru-UA" sz="1400" b="1" dirty="0">
              <a:solidFill>
                <a:schemeClr val="tx1">
                  <a:lumMod val="75000"/>
                  <a:lumOff val="25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graphicFrame>
        <p:nvGraphicFramePr>
          <p:cNvPr id="11" name="Диаграмма 10">
            <a:extLst>
              <a:ext uri="{FF2B5EF4-FFF2-40B4-BE49-F238E27FC236}">
                <a16:creationId xmlns:a16="http://schemas.microsoft.com/office/drawing/2014/main" id="{FD296D39-FBB9-4F67-965C-0DE823E0EE5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915317804"/>
              </p:ext>
            </p:extLst>
          </p:nvPr>
        </p:nvGraphicFramePr>
        <p:xfrm>
          <a:off x="6096001" y="1939615"/>
          <a:ext cx="5437187" cy="41442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141100446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68F13A0-FBC1-4D01-B06D-C3446BB19C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3420" y="370040"/>
            <a:ext cx="11353800" cy="530024"/>
          </a:xfrm>
        </p:spPr>
        <p:txBody>
          <a:bodyPr>
            <a:normAutofit fontScale="90000"/>
          </a:bodyPr>
          <a:lstStyle/>
          <a:p>
            <a:r>
              <a:rPr lang="ru-RU" sz="3600" b="1" i="0" u="none" strike="noStrike" baseline="0" dirty="0">
                <a:solidFill>
                  <a:schemeClr val="bg1"/>
                </a:solidFill>
                <a:latin typeface="Tahoma" panose="020B0604030504040204" pitchFamily="34" charset="0"/>
              </a:rPr>
              <a:t>МОНІТОРИНГ</a:t>
            </a:r>
            <a:r>
              <a:rPr lang="en-US" sz="3600" b="1" i="0" u="none" strike="noStrike" baseline="0" dirty="0">
                <a:solidFill>
                  <a:schemeClr val="bg1"/>
                </a:solidFill>
                <a:latin typeface="Tahoma" panose="020B0604030504040204" pitchFamily="34" charset="0"/>
              </a:rPr>
              <a:t> </a:t>
            </a:r>
            <a:r>
              <a:rPr lang="ru-RU" sz="3600" b="1" i="0" u="none" strike="noStrike" baseline="0" dirty="0">
                <a:solidFill>
                  <a:schemeClr val="bg1"/>
                </a:solidFill>
                <a:latin typeface="Tahoma" panose="020B0604030504040204" pitchFamily="34" charset="0"/>
              </a:rPr>
              <a:t>ПОЛІТИЧНИХ НОВИН</a:t>
            </a:r>
            <a:r>
              <a:rPr lang="en-US" sz="3600" b="1" i="0" u="none" strike="noStrike" baseline="0" dirty="0">
                <a:solidFill>
                  <a:schemeClr val="bg1"/>
                </a:solidFill>
                <a:latin typeface="Tahoma" panose="020B0604030504040204" pitchFamily="34" charset="0"/>
              </a:rPr>
              <a:t> </a:t>
            </a:r>
            <a:r>
              <a:rPr lang="uk-UA" sz="3600" b="1" i="0" u="none" strike="noStrike" baseline="0" dirty="0">
                <a:solidFill>
                  <a:schemeClr val="bg1"/>
                </a:solidFill>
                <a:latin typeface="Tahoma" panose="020B0604030504040204" pitchFamily="34" charset="0"/>
              </a:rPr>
              <a:t>		</a:t>
            </a:r>
            <a:endParaRPr lang="ru-UA" sz="1600" dirty="0">
              <a:solidFill>
                <a:schemeClr val="bg1"/>
              </a:solidFill>
            </a:endParaRPr>
          </a:p>
        </p:txBody>
      </p:sp>
      <p:sp>
        <p:nvSpPr>
          <p:cNvPr id="52" name="Объект 3">
            <a:extLst>
              <a:ext uri="{FF2B5EF4-FFF2-40B4-BE49-F238E27FC236}">
                <a16:creationId xmlns:a16="http://schemas.microsoft.com/office/drawing/2014/main" id="{E0049A21-6D42-44DE-A0D4-05887933BD4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693709" y="565948"/>
            <a:ext cx="1954871" cy="32960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uk-UA" sz="1400" b="1" u="none" strike="noStrike" baseline="0" dirty="0">
                <a:solidFill>
                  <a:schemeClr val="tx1">
                    <a:lumMod val="65000"/>
                    <a:lumOff val="35000"/>
                  </a:schemeClr>
                </a:solidFill>
                <a:latin typeface="Tahoma" panose="020B0604030504040204" pitchFamily="34" charset="0"/>
              </a:rPr>
              <a:t>ПОЛІТИЧНІ ПОДІЇ</a:t>
            </a:r>
            <a:endParaRPr lang="ru-RU" sz="1400" b="1" u="none" strike="noStrike" baseline="0" dirty="0">
              <a:solidFill>
                <a:schemeClr val="tx1">
                  <a:lumMod val="65000"/>
                  <a:lumOff val="35000"/>
                </a:schemeClr>
              </a:solidFill>
              <a:latin typeface="Tahoma" panose="020B0604030504040204" pitchFamily="34" charset="0"/>
            </a:endParaRP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9505FED6-EE14-49F5-9BFF-8B228D6ABE81}"/>
              </a:ext>
            </a:extLst>
          </p:cNvPr>
          <p:cNvSpPr txBox="1"/>
          <p:nvPr/>
        </p:nvSpPr>
        <p:spPr>
          <a:xfrm>
            <a:off x="658813" y="1403363"/>
            <a:ext cx="1087437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i="0" u="none" strike="noStrike" baseline="0" dirty="0">
                <a:solidFill>
                  <a:srgbClr val="FF0000"/>
                </a:solidFill>
                <a:latin typeface="Tahoma" panose="020B0604030504040204" pitchFamily="34" charset="0"/>
              </a:rPr>
              <a:t>КОНТЕКСТ ОБГОВОРЕННЯ ПОДІЙ В УКРАЇНІ 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63795F98-4E37-47B1-99DF-5F00875DE1A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8824" y="2969341"/>
            <a:ext cx="10954352" cy="18479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824225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68F13A0-FBC1-4D01-B06D-C3446BB19C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3420" y="370040"/>
            <a:ext cx="11353800" cy="530024"/>
          </a:xfrm>
        </p:spPr>
        <p:txBody>
          <a:bodyPr>
            <a:normAutofit fontScale="90000"/>
          </a:bodyPr>
          <a:lstStyle/>
          <a:p>
            <a:r>
              <a:rPr lang="ru-RU" sz="3600" b="1" i="0" u="none" strike="noStrike" baseline="0" dirty="0">
                <a:solidFill>
                  <a:schemeClr val="bg1"/>
                </a:solidFill>
                <a:latin typeface="Tahoma" panose="020B0604030504040204" pitchFamily="34" charset="0"/>
              </a:rPr>
              <a:t>МОНІТОРИНГ</a:t>
            </a:r>
            <a:r>
              <a:rPr lang="en-US" sz="3600" b="1" i="0" u="none" strike="noStrike" baseline="0" dirty="0">
                <a:solidFill>
                  <a:schemeClr val="bg1"/>
                </a:solidFill>
                <a:latin typeface="Tahoma" panose="020B0604030504040204" pitchFamily="34" charset="0"/>
              </a:rPr>
              <a:t> </a:t>
            </a:r>
            <a:r>
              <a:rPr lang="ru-RU" sz="3600" b="1" i="0" u="none" strike="noStrike" baseline="0" dirty="0">
                <a:solidFill>
                  <a:schemeClr val="bg1"/>
                </a:solidFill>
                <a:latin typeface="Tahoma" panose="020B0604030504040204" pitchFamily="34" charset="0"/>
              </a:rPr>
              <a:t>ПОЛІТИЧНИХ НОВИН</a:t>
            </a:r>
            <a:r>
              <a:rPr lang="en-US" sz="3600" b="1" i="0" u="none" strike="noStrike" baseline="0" dirty="0">
                <a:solidFill>
                  <a:schemeClr val="bg1"/>
                </a:solidFill>
                <a:latin typeface="Tahoma" panose="020B0604030504040204" pitchFamily="34" charset="0"/>
              </a:rPr>
              <a:t> </a:t>
            </a:r>
            <a:r>
              <a:rPr lang="uk-UA" sz="3600" b="1" i="0" u="none" strike="noStrike" baseline="0" dirty="0">
                <a:solidFill>
                  <a:schemeClr val="bg1"/>
                </a:solidFill>
                <a:latin typeface="Tahoma" panose="020B0604030504040204" pitchFamily="34" charset="0"/>
              </a:rPr>
              <a:t>		</a:t>
            </a:r>
            <a:endParaRPr lang="ru-UA" sz="1600" dirty="0">
              <a:solidFill>
                <a:schemeClr val="bg1"/>
              </a:solidFill>
            </a:endParaRPr>
          </a:p>
        </p:txBody>
      </p:sp>
      <p:sp>
        <p:nvSpPr>
          <p:cNvPr id="52" name="Объект 3">
            <a:extLst>
              <a:ext uri="{FF2B5EF4-FFF2-40B4-BE49-F238E27FC236}">
                <a16:creationId xmlns:a16="http://schemas.microsoft.com/office/drawing/2014/main" id="{E0049A21-6D42-44DE-A0D4-05887933BD4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693709" y="601512"/>
            <a:ext cx="1954871" cy="329600"/>
          </a:xfrm>
        </p:spPr>
        <p:txBody>
          <a:bodyPr>
            <a:noAutofit/>
          </a:bodyPr>
          <a:lstStyle/>
          <a:p>
            <a:pPr marL="0" indent="0" algn="r">
              <a:buNone/>
            </a:pPr>
            <a:r>
              <a:rPr lang="uk-UA" sz="1400" b="1" u="none" strike="noStrike" baseline="0" dirty="0">
                <a:solidFill>
                  <a:schemeClr val="tx1">
                    <a:lumMod val="65000"/>
                    <a:lumOff val="35000"/>
                  </a:schemeClr>
                </a:solidFill>
                <a:latin typeface="Tahoma" panose="020B0604030504040204" pitchFamily="34" charset="0"/>
              </a:rPr>
              <a:t>ПОЛІТИЧНІ ПОДІЇ</a:t>
            </a:r>
            <a:endParaRPr lang="ru-RU" sz="1400" b="1" u="none" strike="noStrike" baseline="0" dirty="0">
              <a:solidFill>
                <a:schemeClr val="tx1">
                  <a:lumMod val="65000"/>
                  <a:lumOff val="35000"/>
                </a:schemeClr>
              </a:solidFill>
              <a:latin typeface="Tahoma" panose="020B0604030504040204" pitchFamily="34" charset="0"/>
            </a:endParaRP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9505FED6-EE14-49F5-9BFF-8B228D6ABE81}"/>
              </a:ext>
            </a:extLst>
          </p:cNvPr>
          <p:cNvSpPr txBox="1"/>
          <p:nvPr/>
        </p:nvSpPr>
        <p:spPr>
          <a:xfrm>
            <a:off x="658813" y="1199790"/>
            <a:ext cx="1087437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i="0" u="none" strike="noStrike" baseline="0" dirty="0">
                <a:solidFill>
                  <a:srgbClr val="FF0000"/>
                </a:solidFill>
                <a:latin typeface="Tahoma" panose="020B0604030504040204" pitchFamily="34" charset="0"/>
              </a:rPr>
              <a:t>ХТО ОЦІНЮЄ/КОМЕНТУЄ ПОДІЇ В УКРАЇНІ</a:t>
            </a:r>
          </a:p>
        </p:txBody>
      </p:sp>
      <p:graphicFrame>
        <p:nvGraphicFramePr>
          <p:cNvPr id="8" name="Диаграмма 7">
            <a:extLst>
              <a:ext uri="{FF2B5EF4-FFF2-40B4-BE49-F238E27FC236}">
                <a16:creationId xmlns:a16="http://schemas.microsoft.com/office/drawing/2014/main" id="{903FBD41-E9B5-46C9-9EFA-5AC4ACAE796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751163418"/>
              </p:ext>
            </p:extLst>
          </p:nvPr>
        </p:nvGraphicFramePr>
        <p:xfrm>
          <a:off x="397801" y="1755385"/>
          <a:ext cx="6393523" cy="47419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7" name="Диаграмма 6">
            <a:extLst>
              <a:ext uri="{FF2B5EF4-FFF2-40B4-BE49-F238E27FC236}">
                <a16:creationId xmlns:a16="http://schemas.microsoft.com/office/drawing/2014/main" id="{FA964312-9CD7-4CFF-8865-C0B982BB193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610373402"/>
              </p:ext>
            </p:extLst>
          </p:nvPr>
        </p:nvGraphicFramePr>
        <p:xfrm>
          <a:off x="7448549" y="1776879"/>
          <a:ext cx="3861727" cy="47419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6" name="TextBox 15">
            <a:extLst>
              <a:ext uri="{FF2B5EF4-FFF2-40B4-BE49-F238E27FC236}">
                <a16:creationId xmlns:a16="http://schemas.microsoft.com/office/drawing/2014/main" id="{2C058681-81D5-44BA-AC88-A54FA43C459A}"/>
              </a:ext>
            </a:extLst>
          </p:cNvPr>
          <p:cNvSpPr txBox="1"/>
          <p:nvPr/>
        </p:nvSpPr>
        <p:spPr>
          <a:xfrm>
            <a:off x="4499635" y="1601496"/>
            <a:ext cx="318135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i="0" u="none" strike="noStrike" baseline="0" dirty="0">
                <a:latin typeface="Tahoma" panose="020B0604030504040204" pitchFamily="34" charset="0"/>
              </a:rPr>
              <a:t>15-20 лютого 2019 , </a:t>
            </a:r>
            <a:r>
              <a:rPr lang="en-US" sz="1400" b="1" i="0" u="none" strike="noStrike" baseline="0" dirty="0">
                <a:latin typeface="Tahoma" panose="020B0604030504040204" pitchFamily="34" charset="0"/>
              </a:rPr>
              <a:t>pr</a:t>
            </a:r>
            <a:r>
              <a:rPr lang="ru-RU" sz="1400" b="1" i="0" u="none" strike="noStrike" baseline="0" dirty="0">
                <a:latin typeface="Tahoma" panose="020B0604030504040204" pitchFamily="34" charset="0"/>
              </a:rPr>
              <a:t>і</a:t>
            </a:r>
            <a:r>
              <a:rPr lang="en-US" sz="1400" b="1" i="0" u="none" strike="noStrike" baseline="0" dirty="0">
                <a:latin typeface="Tahoma" panose="020B0604030504040204" pitchFamily="34" charset="0"/>
              </a:rPr>
              <a:t>me-t</a:t>
            </a:r>
            <a:r>
              <a:rPr lang="ru-RU" sz="1400" b="1" i="0" u="none" strike="noStrike" baseline="0" dirty="0">
                <a:latin typeface="Tahoma" panose="020B0604030504040204" pitchFamily="34" charset="0"/>
              </a:rPr>
              <a:t>і</a:t>
            </a:r>
            <a:r>
              <a:rPr lang="en-US" sz="1400" b="1" i="0" u="none" strike="noStrike" baseline="0" dirty="0">
                <a:latin typeface="Tahoma" panose="020B0604030504040204" pitchFamily="34" charset="0"/>
              </a:rPr>
              <a:t>me </a:t>
            </a:r>
            <a:endParaRPr lang="ru-UA" sz="1400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E6610F9F-95FA-4C70-A2BC-FA5AF80FB72F}"/>
              </a:ext>
            </a:extLst>
          </p:cNvPr>
          <p:cNvSpPr txBox="1"/>
          <p:nvPr/>
        </p:nvSpPr>
        <p:spPr>
          <a:xfrm>
            <a:off x="9182100" y="320160"/>
            <a:ext cx="250458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b="1" i="0" u="none" strike="noStrike" baseline="0" dirty="0">
                <a:solidFill>
                  <a:schemeClr val="bg1"/>
                </a:solidFill>
                <a:latin typeface="Tahoma" panose="020B0604030504040204" pitchFamily="34" charset="0"/>
              </a:rPr>
              <a:t>15-20 </a:t>
            </a:r>
            <a:r>
              <a:rPr lang="uk-UA" sz="1800" b="1" i="0" u="none" strike="noStrike" baseline="0" dirty="0">
                <a:solidFill>
                  <a:schemeClr val="bg1"/>
                </a:solidFill>
                <a:latin typeface="Tahoma" panose="020B0604030504040204" pitchFamily="34" charset="0"/>
              </a:rPr>
              <a:t>лютого 2021</a:t>
            </a:r>
            <a:endParaRPr lang="ru-UA" dirty="0"/>
          </a:p>
        </p:txBody>
      </p:sp>
    </p:spTree>
    <p:extLst>
      <p:ext uri="{BB962C8B-B14F-4D97-AF65-F5344CB8AC3E}">
        <p14:creationId xmlns:p14="http://schemas.microsoft.com/office/powerpoint/2010/main" val="340297137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68F13A0-FBC1-4D01-B06D-C3446BB19C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3420" y="370040"/>
            <a:ext cx="11353800" cy="530024"/>
          </a:xfrm>
        </p:spPr>
        <p:txBody>
          <a:bodyPr>
            <a:normAutofit fontScale="90000"/>
          </a:bodyPr>
          <a:lstStyle/>
          <a:p>
            <a:r>
              <a:rPr lang="ru-RU" sz="3600" b="1" i="0" u="none" strike="noStrike" baseline="0" dirty="0">
                <a:solidFill>
                  <a:schemeClr val="bg1"/>
                </a:solidFill>
                <a:latin typeface="Tahoma" panose="020B0604030504040204" pitchFamily="34" charset="0"/>
              </a:rPr>
              <a:t>МОНІТОРИНГ</a:t>
            </a:r>
            <a:r>
              <a:rPr lang="en-US" sz="3600" b="1" i="0" u="none" strike="noStrike" baseline="0" dirty="0">
                <a:solidFill>
                  <a:schemeClr val="bg1"/>
                </a:solidFill>
                <a:latin typeface="Tahoma" panose="020B0604030504040204" pitchFamily="34" charset="0"/>
              </a:rPr>
              <a:t> </a:t>
            </a:r>
            <a:r>
              <a:rPr lang="ru-RU" sz="3600" b="1" i="0" u="none" strike="noStrike" baseline="0" dirty="0">
                <a:solidFill>
                  <a:schemeClr val="bg1"/>
                </a:solidFill>
                <a:latin typeface="Tahoma" panose="020B0604030504040204" pitchFamily="34" charset="0"/>
              </a:rPr>
              <a:t>ПОЛІТИЧНИХ НОВИН</a:t>
            </a:r>
            <a:r>
              <a:rPr lang="en-US" sz="3600" b="1" i="0" u="none" strike="noStrike" baseline="0" dirty="0">
                <a:solidFill>
                  <a:schemeClr val="bg1"/>
                </a:solidFill>
                <a:latin typeface="Tahoma" panose="020B0604030504040204" pitchFamily="34" charset="0"/>
              </a:rPr>
              <a:t> </a:t>
            </a:r>
            <a:r>
              <a:rPr lang="uk-UA" sz="3600" b="1" i="0" u="none" strike="noStrike" baseline="0" dirty="0">
                <a:solidFill>
                  <a:schemeClr val="bg1"/>
                </a:solidFill>
                <a:latin typeface="Tahoma" panose="020B0604030504040204" pitchFamily="34" charset="0"/>
              </a:rPr>
              <a:t>		</a:t>
            </a:r>
            <a:endParaRPr lang="ru-UA" sz="1600" dirty="0">
              <a:solidFill>
                <a:schemeClr val="bg1"/>
              </a:solidFill>
            </a:endParaRPr>
          </a:p>
        </p:txBody>
      </p:sp>
      <p:sp>
        <p:nvSpPr>
          <p:cNvPr id="52" name="Объект 3">
            <a:extLst>
              <a:ext uri="{FF2B5EF4-FFF2-40B4-BE49-F238E27FC236}">
                <a16:creationId xmlns:a16="http://schemas.microsoft.com/office/drawing/2014/main" id="{E0049A21-6D42-44DE-A0D4-05887933BD4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712759" y="542048"/>
            <a:ext cx="1954871" cy="32960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uk-UA" sz="1400" b="1" u="none" strike="noStrike" baseline="0" dirty="0">
                <a:solidFill>
                  <a:schemeClr val="tx1">
                    <a:lumMod val="65000"/>
                    <a:lumOff val="35000"/>
                  </a:schemeClr>
                </a:solidFill>
                <a:latin typeface="Tahoma" panose="020B0604030504040204" pitchFamily="34" charset="0"/>
              </a:rPr>
              <a:t>ПОЛІТИЧНІ ПОДІЇ</a:t>
            </a:r>
            <a:endParaRPr lang="ru-RU" sz="1400" b="1" u="none" strike="noStrike" baseline="0" dirty="0">
              <a:solidFill>
                <a:schemeClr val="tx1">
                  <a:lumMod val="65000"/>
                  <a:lumOff val="35000"/>
                </a:schemeClr>
              </a:solidFill>
              <a:latin typeface="Tahoma" panose="020B0604030504040204" pitchFamily="34" charset="0"/>
            </a:endParaRP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9505FED6-EE14-49F5-9BFF-8B228D6ABE81}"/>
              </a:ext>
            </a:extLst>
          </p:cNvPr>
          <p:cNvSpPr txBox="1"/>
          <p:nvPr/>
        </p:nvSpPr>
        <p:spPr>
          <a:xfrm>
            <a:off x="653122" y="1217682"/>
            <a:ext cx="1087437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i="0" u="none" strike="noStrike" baseline="0" dirty="0">
                <a:solidFill>
                  <a:srgbClr val="FF0000"/>
                </a:solidFill>
                <a:latin typeface="Tahoma" panose="020B0604030504040204" pitchFamily="34" charset="0"/>
              </a:rPr>
              <a:t>ХТО ОЦІНЮЄ/КОМЕНТУЄ ПОДІЇ В УКРАЇНІ</a:t>
            </a:r>
          </a:p>
        </p:txBody>
      </p:sp>
      <p:graphicFrame>
        <p:nvGraphicFramePr>
          <p:cNvPr id="8" name="Диаграмма 7">
            <a:extLst>
              <a:ext uri="{FF2B5EF4-FFF2-40B4-BE49-F238E27FC236}">
                <a16:creationId xmlns:a16="http://schemas.microsoft.com/office/drawing/2014/main" id="{903FBD41-E9B5-46C9-9EFA-5AC4ACAE796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26277688"/>
              </p:ext>
            </p:extLst>
          </p:nvPr>
        </p:nvGraphicFramePr>
        <p:xfrm>
          <a:off x="2152020" y="1904632"/>
          <a:ext cx="8136599" cy="47419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9" name="TextBox 8">
            <a:extLst>
              <a:ext uri="{FF2B5EF4-FFF2-40B4-BE49-F238E27FC236}">
                <a16:creationId xmlns:a16="http://schemas.microsoft.com/office/drawing/2014/main" id="{3A399415-3648-47F0-A59D-7815DC5FE901}"/>
              </a:ext>
            </a:extLst>
          </p:cNvPr>
          <p:cNvSpPr txBox="1"/>
          <p:nvPr/>
        </p:nvSpPr>
        <p:spPr>
          <a:xfrm>
            <a:off x="4499635" y="1596855"/>
            <a:ext cx="318135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i="0" u="none" strike="noStrike" baseline="0" dirty="0">
                <a:latin typeface="Tahoma" panose="020B0604030504040204" pitchFamily="34" charset="0"/>
              </a:rPr>
              <a:t>05-10 лютого 2019 , </a:t>
            </a:r>
            <a:r>
              <a:rPr lang="en-US" sz="1400" b="1" i="0" u="none" strike="noStrike" baseline="0" dirty="0">
                <a:latin typeface="Tahoma" panose="020B0604030504040204" pitchFamily="34" charset="0"/>
              </a:rPr>
              <a:t>pr</a:t>
            </a:r>
            <a:r>
              <a:rPr lang="ru-RU" sz="1400" b="1" i="0" u="none" strike="noStrike" baseline="0" dirty="0">
                <a:latin typeface="Tahoma" panose="020B0604030504040204" pitchFamily="34" charset="0"/>
              </a:rPr>
              <a:t>і</a:t>
            </a:r>
            <a:r>
              <a:rPr lang="en-US" sz="1400" b="1" i="0" u="none" strike="noStrike" baseline="0" dirty="0">
                <a:latin typeface="Tahoma" panose="020B0604030504040204" pitchFamily="34" charset="0"/>
              </a:rPr>
              <a:t>me-t</a:t>
            </a:r>
            <a:r>
              <a:rPr lang="ru-RU" sz="1400" b="1" i="0" u="none" strike="noStrike" baseline="0" dirty="0">
                <a:latin typeface="Tahoma" panose="020B0604030504040204" pitchFamily="34" charset="0"/>
              </a:rPr>
              <a:t>і</a:t>
            </a:r>
            <a:r>
              <a:rPr lang="en-US" sz="1400" b="1" i="0" u="none" strike="noStrike" baseline="0" dirty="0">
                <a:latin typeface="Tahoma" panose="020B0604030504040204" pitchFamily="34" charset="0"/>
              </a:rPr>
              <a:t>me </a:t>
            </a:r>
            <a:endParaRPr lang="ru-UA" sz="1400" dirty="0"/>
          </a:p>
        </p:txBody>
      </p:sp>
    </p:spTree>
    <p:extLst>
      <p:ext uri="{BB962C8B-B14F-4D97-AF65-F5344CB8AC3E}">
        <p14:creationId xmlns:p14="http://schemas.microsoft.com/office/powerpoint/2010/main" val="325964251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68F13A0-FBC1-4D01-B06D-C3446BB19C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3420" y="370040"/>
            <a:ext cx="11353800" cy="530024"/>
          </a:xfrm>
        </p:spPr>
        <p:txBody>
          <a:bodyPr>
            <a:normAutofit fontScale="90000"/>
          </a:bodyPr>
          <a:lstStyle/>
          <a:p>
            <a:r>
              <a:rPr lang="ru-RU" sz="3600" b="1" i="0" u="none" strike="noStrike" baseline="0" dirty="0">
                <a:solidFill>
                  <a:schemeClr val="bg1"/>
                </a:solidFill>
                <a:latin typeface="Tahoma" panose="020B0604030504040204" pitchFamily="34" charset="0"/>
              </a:rPr>
              <a:t>МОНІТОРИНГ</a:t>
            </a:r>
            <a:r>
              <a:rPr lang="en-US" sz="3600" b="1" i="0" u="none" strike="noStrike" baseline="0" dirty="0">
                <a:solidFill>
                  <a:schemeClr val="bg1"/>
                </a:solidFill>
                <a:latin typeface="Tahoma" panose="020B0604030504040204" pitchFamily="34" charset="0"/>
              </a:rPr>
              <a:t> </a:t>
            </a:r>
            <a:r>
              <a:rPr lang="ru-RU" sz="3600" b="1" i="0" u="none" strike="noStrike" baseline="0" dirty="0">
                <a:solidFill>
                  <a:schemeClr val="bg1"/>
                </a:solidFill>
                <a:latin typeface="Tahoma" panose="020B0604030504040204" pitchFamily="34" charset="0"/>
              </a:rPr>
              <a:t>ПОЛІТИЧНИХ НОВИН</a:t>
            </a:r>
            <a:r>
              <a:rPr lang="en-US" sz="3600" b="1" i="0" u="none" strike="noStrike" baseline="0" dirty="0">
                <a:solidFill>
                  <a:schemeClr val="bg1"/>
                </a:solidFill>
                <a:latin typeface="Tahoma" panose="020B0604030504040204" pitchFamily="34" charset="0"/>
              </a:rPr>
              <a:t> </a:t>
            </a:r>
            <a:r>
              <a:rPr lang="uk-UA" sz="3600" b="1" i="0" u="none" strike="noStrike" baseline="0" dirty="0">
                <a:solidFill>
                  <a:schemeClr val="bg1"/>
                </a:solidFill>
                <a:latin typeface="Tahoma" panose="020B0604030504040204" pitchFamily="34" charset="0"/>
              </a:rPr>
              <a:t>		</a:t>
            </a:r>
            <a:endParaRPr lang="ru-UA" sz="1600" dirty="0">
              <a:solidFill>
                <a:schemeClr val="bg1"/>
              </a:solidFill>
            </a:endParaRP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9505FED6-EE14-49F5-9BFF-8B228D6ABE81}"/>
              </a:ext>
            </a:extLst>
          </p:cNvPr>
          <p:cNvSpPr txBox="1"/>
          <p:nvPr/>
        </p:nvSpPr>
        <p:spPr>
          <a:xfrm>
            <a:off x="658813" y="1113970"/>
            <a:ext cx="108743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800" b="1" i="0" u="none" strike="noStrike" baseline="0" dirty="0">
                <a:solidFill>
                  <a:srgbClr val="FF0000"/>
                </a:solidFill>
                <a:latin typeface="Tahoma" panose="020B0604030504040204" pitchFamily="34" charset="0"/>
              </a:rPr>
              <a:t>ПОЛІТИЧНІ ГРАВЦІ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BC90C90-32D3-4695-93DD-0C470D2E1D4E}"/>
              </a:ext>
            </a:extLst>
          </p:cNvPr>
          <p:cNvSpPr txBox="1"/>
          <p:nvPr/>
        </p:nvSpPr>
        <p:spPr>
          <a:xfrm>
            <a:off x="653123" y="5200068"/>
            <a:ext cx="6315076" cy="1169551"/>
          </a:xfrm>
          <a:prstGeom prst="rect">
            <a:avLst/>
          </a:prstGeom>
          <a:noFill/>
        </p:spPr>
        <p:txBody>
          <a:bodyPr wrap="square" numCol="3" spcCol="72000" rtlCol="0">
            <a:spAutoFit/>
          </a:bodyPr>
          <a:lstStyle/>
          <a:p>
            <a:r>
              <a:rPr lang="ru-RU" sz="1400" b="1" i="0" u="none" strike="noStrike" baseline="0" dirty="0" err="1">
                <a:latin typeface="Tahoma" panose="020B0604030504040204" pitchFamily="34" charset="0"/>
              </a:rPr>
              <a:t>Новини</a:t>
            </a:r>
            <a:r>
              <a:rPr lang="ru-RU" sz="1400" b="1" i="0" u="none" strike="noStrike" baseline="0" dirty="0">
                <a:latin typeface="Tahoma" panose="020B0604030504040204" pitchFamily="34" charset="0"/>
              </a:rPr>
              <a:t> про </a:t>
            </a:r>
            <a:r>
              <a:rPr lang="ru-RU" sz="1400" b="1" i="0" u="none" strike="noStrike" baseline="0" dirty="0" err="1">
                <a:latin typeface="Tahoma" panose="020B0604030504040204" pitchFamily="34" charset="0"/>
              </a:rPr>
              <a:t>Україну</a:t>
            </a:r>
            <a:r>
              <a:rPr lang="ru-RU" sz="1400" b="1" i="0" u="none" strike="noStrike" baseline="0" dirty="0">
                <a:latin typeface="Tahoma" panose="020B0604030504040204" pitchFamily="34" charset="0"/>
              </a:rPr>
              <a:t>, </a:t>
            </a:r>
          </a:p>
          <a:p>
            <a:r>
              <a:rPr lang="ru-RU" sz="1400" i="0" u="none" strike="noStrike" baseline="0" dirty="0">
                <a:latin typeface="Tahoma" panose="020B0604030504040204" pitchFamily="34" charset="0"/>
              </a:rPr>
              <a:t>травень2014-1=786 </a:t>
            </a:r>
          </a:p>
          <a:p>
            <a:r>
              <a:rPr lang="ru-RU" sz="1400" i="0" u="none" strike="noStrike" baseline="0" dirty="0" err="1">
                <a:latin typeface="Tahoma" panose="020B0604030504040204" pitchFamily="34" charset="0"/>
              </a:rPr>
              <a:t>травень</a:t>
            </a:r>
            <a:r>
              <a:rPr lang="ru-RU" sz="1400" i="0" u="none" strike="noStrike" baseline="0" dirty="0">
                <a:latin typeface="Tahoma" panose="020B0604030504040204" pitchFamily="34" charset="0"/>
              </a:rPr>
              <a:t> 2014-2=779 </a:t>
            </a:r>
          </a:p>
          <a:p>
            <a:r>
              <a:rPr lang="ru-RU" sz="1400" i="0" u="none" strike="noStrike" baseline="0" dirty="0">
                <a:latin typeface="Tahoma" panose="020B0604030504040204" pitchFamily="34" charset="0"/>
              </a:rPr>
              <a:t>вересень 2014-1=759 </a:t>
            </a:r>
          </a:p>
          <a:p>
            <a:r>
              <a:rPr lang="ru-RU" sz="1400" i="0" u="none" strike="noStrike" baseline="0" dirty="0">
                <a:latin typeface="Tahoma" panose="020B0604030504040204" pitchFamily="34" charset="0"/>
              </a:rPr>
              <a:t>вересень 2014-2 = 701 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F45FF19-CBFE-4502-A9AF-10A35B424519}"/>
              </a:ext>
            </a:extLst>
          </p:cNvPr>
          <p:cNvSpPr txBox="1"/>
          <p:nvPr/>
        </p:nvSpPr>
        <p:spPr>
          <a:xfrm>
            <a:off x="2823050" y="5200067"/>
            <a:ext cx="1975221" cy="1169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i="0" u="none" strike="noStrike" baseline="0" dirty="0" err="1">
                <a:latin typeface="Tahoma" panose="020B0604030504040204" pitchFamily="34" charset="0"/>
              </a:rPr>
              <a:t>жовтень</a:t>
            </a:r>
            <a:r>
              <a:rPr lang="ru-RU" sz="1400" i="0" u="none" strike="noStrike" baseline="0" dirty="0">
                <a:latin typeface="Tahoma" panose="020B0604030504040204" pitchFamily="34" charset="0"/>
              </a:rPr>
              <a:t> 2014 = 686 </a:t>
            </a:r>
          </a:p>
          <a:p>
            <a:r>
              <a:rPr lang="ru-RU" sz="1400" i="0" u="none" strike="noStrike" baseline="0" dirty="0">
                <a:latin typeface="Tahoma" panose="020B0604030504040204" pitchFamily="34" charset="0"/>
              </a:rPr>
              <a:t>вересень 2015 = 636 </a:t>
            </a:r>
          </a:p>
          <a:p>
            <a:r>
              <a:rPr lang="ru-RU" sz="1400" i="0" u="none" strike="noStrike" baseline="0" dirty="0">
                <a:latin typeface="Tahoma" panose="020B0604030504040204" pitchFamily="34" charset="0"/>
              </a:rPr>
              <a:t>червень 2016 = 645 </a:t>
            </a:r>
          </a:p>
          <a:p>
            <a:r>
              <a:rPr lang="ru-RU" sz="1400" i="0" u="none" strike="noStrike" baseline="0" dirty="0" err="1">
                <a:latin typeface="Tahoma" panose="020B0604030504040204" pitchFamily="34" charset="0"/>
              </a:rPr>
              <a:t>лютий</a:t>
            </a:r>
            <a:r>
              <a:rPr lang="ru-RU" sz="1400" i="0" u="none" strike="noStrike" baseline="0" dirty="0">
                <a:latin typeface="Tahoma" panose="020B0604030504040204" pitchFamily="34" charset="0"/>
              </a:rPr>
              <a:t> 2017 = 666 </a:t>
            </a:r>
          </a:p>
          <a:p>
            <a:r>
              <a:rPr lang="ru-RU" sz="1400" i="0" u="none" strike="noStrike" baseline="0" dirty="0" err="1">
                <a:latin typeface="Tahoma" panose="020B0604030504040204" pitchFamily="34" charset="0"/>
              </a:rPr>
              <a:t>травень</a:t>
            </a:r>
            <a:r>
              <a:rPr lang="ru-RU" sz="1400" i="0" u="none" strike="noStrike" baseline="0" dirty="0">
                <a:latin typeface="Tahoma" panose="020B0604030504040204" pitchFamily="34" charset="0"/>
              </a:rPr>
              <a:t> 2017 = 563 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F51A4D74-9194-43CF-A4F3-A9C6345F8CDC}"/>
              </a:ext>
            </a:extLst>
          </p:cNvPr>
          <p:cNvSpPr txBox="1"/>
          <p:nvPr/>
        </p:nvSpPr>
        <p:spPr>
          <a:xfrm>
            <a:off x="4735431" y="5200067"/>
            <a:ext cx="1978427" cy="1169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i="0" u="none" strike="noStrike" baseline="0" dirty="0">
                <a:latin typeface="Tahoma" panose="020B0604030504040204" pitchFamily="34" charset="0"/>
              </a:rPr>
              <a:t>вересень 2017 = 571 </a:t>
            </a:r>
          </a:p>
          <a:p>
            <a:r>
              <a:rPr lang="ru-RU" sz="1400" i="0" u="none" strike="noStrike" baseline="0" dirty="0" err="1">
                <a:latin typeface="Tahoma" panose="020B0604030504040204" pitchFamily="34" charset="0"/>
              </a:rPr>
              <a:t>лютий</a:t>
            </a:r>
            <a:r>
              <a:rPr lang="ru-RU" sz="1400" i="0" u="none" strike="noStrike" baseline="0" dirty="0">
                <a:latin typeface="Tahoma" panose="020B0604030504040204" pitchFamily="34" charset="0"/>
              </a:rPr>
              <a:t> 2018 = 531 </a:t>
            </a:r>
          </a:p>
          <a:p>
            <a:r>
              <a:rPr lang="ru-RU" sz="1400" i="0" u="none" strike="noStrike" baseline="0" dirty="0" err="1">
                <a:latin typeface="Tahoma" panose="020B0604030504040204" pitchFamily="34" charset="0"/>
              </a:rPr>
              <a:t>лютий</a:t>
            </a:r>
            <a:r>
              <a:rPr lang="ru-RU" sz="1400" i="0" u="none" strike="noStrike" baseline="0" dirty="0">
                <a:latin typeface="Tahoma" panose="020B0604030504040204" pitchFamily="34" charset="0"/>
              </a:rPr>
              <a:t> 2019 = 549 </a:t>
            </a:r>
          </a:p>
          <a:p>
            <a:r>
              <a:rPr lang="ru-RU" sz="1400" i="0" u="none" strike="noStrike" baseline="0" dirty="0" err="1">
                <a:latin typeface="Tahoma" panose="020B0604030504040204" pitchFamily="34" charset="0"/>
              </a:rPr>
              <a:t>березень</a:t>
            </a:r>
            <a:r>
              <a:rPr lang="ru-RU" sz="1400" i="0" u="none" strike="noStrike" baseline="0" dirty="0">
                <a:latin typeface="Tahoma" panose="020B0604030504040204" pitchFamily="34" charset="0"/>
              </a:rPr>
              <a:t> 2019 = 592 </a:t>
            </a:r>
          </a:p>
          <a:p>
            <a:r>
              <a:rPr lang="ru-RU" sz="1400" i="0" u="none" strike="noStrike" baseline="0" dirty="0" err="1">
                <a:latin typeface="Tahoma" panose="020B0604030504040204" pitchFamily="34" charset="0"/>
              </a:rPr>
              <a:t>лютий</a:t>
            </a:r>
            <a:r>
              <a:rPr lang="ru-RU" sz="1400" i="0" u="none" strike="noStrike" baseline="0" dirty="0">
                <a:latin typeface="Tahoma" panose="020B0604030504040204" pitchFamily="34" charset="0"/>
              </a:rPr>
              <a:t> 2021 = 623</a:t>
            </a:r>
            <a:endParaRPr lang="ru-UA" sz="1400"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9C3282A8-323E-4865-976B-B712A74F83E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3207" y="1483302"/>
            <a:ext cx="10405585" cy="36147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520225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68F13A0-FBC1-4D01-B06D-C3446BB19C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3420" y="370040"/>
            <a:ext cx="11353800" cy="530024"/>
          </a:xfrm>
        </p:spPr>
        <p:txBody>
          <a:bodyPr>
            <a:normAutofit fontScale="90000"/>
          </a:bodyPr>
          <a:lstStyle/>
          <a:p>
            <a:r>
              <a:rPr lang="ru-RU" sz="3600" b="1" i="0" u="none" strike="noStrike" baseline="0" dirty="0">
                <a:solidFill>
                  <a:schemeClr val="bg1"/>
                </a:solidFill>
                <a:latin typeface="Tahoma" panose="020B0604030504040204" pitchFamily="34" charset="0"/>
              </a:rPr>
              <a:t>МОНІТОРИНГ</a:t>
            </a:r>
            <a:r>
              <a:rPr lang="en-US" sz="3600" b="1" i="0" u="none" strike="noStrike" baseline="0" dirty="0">
                <a:solidFill>
                  <a:schemeClr val="bg1"/>
                </a:solidFill>
                <a:latin typeface="Tahoma" panose="020B0604030504040204" pitchFamily="34" charset="0"/>
              </a:rPr>
              <a:t> </a:t>
            </a:r>
            <a:r>
              <a:rPr lang="ru-RU" sz="3600" b="1" i="0" u="none" strike="noStrike" baseline="0" dirty="0">
                <a:solidFill>
                  <a:schemeClr val="bg1"/>
                </a:solidFill>
                <a:latin typeface="Tahoma" panose="020B0604030504040204" pitchFamily="34" charset="0"/>
              </a:rPr>
              <a:t>ПОЛІТИЧНИХ НОВИН</a:t>
            </a:r>
            <a:r>
              <a:rPr lang="en-US" sz="3600" b="1" i="0" u="none" strike="noStrike" baseline="0" dirty="0">
                <a:solidFill>
                  <a:schemeClr val="bg1"/>
                </a:solidFill>
                <a:latin typeface="Tahoma" panose="020B0604030504040204" pitchFamily="34" charset="0"/>
              </a:rPr>
              <a:t> </a:t>
            </a:r>
            <a:r>
              <a:rPr lang="uk-UA" sz="3600" b="1" i="0" u="none" strike="noStrike" baseline="0" dirty="0">
                <a:solidFill>
                  <a:schemeClr val="bg1"/>
                </a:solidFill>
                <a:latin typeface="Tahoma" panose="020B0604030504040204" pitchFamily="34" charset="0"/>
              </a:rPr>
              <a:t>		</a:t>
            </a:r>
            <a:endParaRPr lang="ru-UA" sz="1600" dirty="0">
              <a:solidFill>
                <a:schemeClr val="bg1"/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54B8539-65EA-46F6-BF9C-04A86E953B18}"/>
              </a:ext>
            </a:extLst>
          </p:cNvPr>
          <p:cNvSpPr txBox="1"/>
          <p:nvPr/>
        </p:nvSpPr>
        <p:spPr>
          <a:xfrm>
            <a:off x="1365217" y="1296103"/>
            <a:ext cx="534633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b="1" i="0" u="none" strike="noStrike" baseline="0" dirty="0">
                <a:solidFill>
                  <a:srgbClr val="FF0000"/>
                </a:solidFill>
                <a:latin typeface="Tahoma" panose="020B0604030504040204" pitchFamily="34" charset="0"/>
              </a:rPr>
              <a:t>УВАГА ДО ПОЛІТИЧНИХ ІНСТИТУТІВ* </a:t>
            </a:r>
            <a:endParaRPr lang="ru-UA" sz="2000" dirty="0">
              <a:solidFill>
                <a:srgbClr val="FF0000"/>
              </a:solidFill>
            </a:endParaRPr>
          </a:p>
        </p:txBody>
      </p:sp>
      <p:sp>
        <p:nvSpPr>
          <p:cNvPr id="9" name="Объект 3">
            <a:extLst>
              <a:ext uri="{FF2B5EF4-FFF2-40B4-BE49-F238E27FC236}">
                <a16:creationId xmlns:a16="http://schemas.microsoft.com/office/drawing/2014/main" id="{BD0F7BE1-48EA-45DB-BE1E-EAFB06B8C49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604873" y="557516"/>
            <a:ext cx="2043707" cy="32960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uk-UA" sz="1400" b="1" u="none" strike="noStrike" baseline="0" dirty="0">
                <a:solidFill>
                  <a:schemeClr val="tx1">
                    <a:lumMod val="65000"/>
                    <a:lumOff val="35000"/>
                  </a:schemeClr>
                </a:solidFill>
                <a:latin typeface="Tahoma" panose="020B0604030504040204" pitchFamily="34" charset="0"/>
              </a:rPr>
              <a:t>ПОЛІТИЧНІ ГРАВЦІ</a:t>
            </a:r>
            <a:endParaRPr lang="ru-RU" sz="1400" b="1" u="none" strike="noStrike" baseline="0" dirty="0">
              <a:solidFill>
                <a:schemeClr val="tx1">
                  <a:lumMod val="65000"/>
                  <a:lumOff val="35000"/>
                </a:schemeClr>
              </a:solidFill>
              <a:latin typeface="Tahoma" panose="020B060403050404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1BA498F5-103B-4439-9C39-1F4840217D08}"/>
              </a:ext>
            </a:extLst>
          </p:cNvPr>
          <p:cNvSpPr txBox="1"/>
          <p:nvPr/>
        </p:nvSpPr>
        <p:spPr>
          <a:xfrm>
            <a:off x="664502" y="5263427"/>
            <a:ext cx="2484436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400" b="1" i="0" u="none" strike="noStrike" baseline="0" dirty="0" err="1">
                <a:latin typeface="Tahoma" panose="020B0604030504040204" pitchFamily="34" charset="0"/>
              </a:rPr>
              <a:t>Новини</a:t>
            </a:r>
            <a:r>
              <a:rPr lang="ru-RU" sz="1400" b="1" i="0" u="none" strike="noStrike" baseline="0" dirty="0">
                <a:latin typeface="Tahoma" panose="020B0604030504040204" pitchFamily="34" charset="0"/>
              </a:rPr>
              <a:t> про </a:t>
            </a:r>
            <a:r>
              <a:rPr lang="ru-RU" sz="1400" b="1" i="0" u="none" strike="noStrike" baseline="0" dirty="0" err="1">
                <a:latin typeface="Tahoma" panose="020B0604030504040204" pitchFamily="34" charset="0"/>
              </a:rPr>
              <a:t>Україну</a:t>
            </a:r>
            <a:r>
              <a:rPr lang="ru-RU" sz="1400" b="1" i="0" u="none" strike="noStrike" baseline="0" dirty="0">
                <a:latin typeface="Tahoma" panose="020B0604030504040204" pitchFamily="34" charset="0"/>
              </a:rPr>
              <a:t>, </a:t>
            </a:r>
            <a:endParaRPr lang="ru-RU" sz="1400" b="0" i="0" u="none" strike="noStrike" baseline="0" dirty="0">
              <a:latin typeface="Tahoma" panose="020B0604030504040204" pitchFamily="34" charset="0"/>
            </a:endParaRPr>
          </a:p>
          <a:p>
            <a:r>
              <a:rPr lang="en-US" sz="1400" i="0" u="none" strike="noStrike" baseline="0" dirty="0">
                <a:latin typeface="Tahoma" panose="020B0604030504040204" pitchFamily="34" charset="0"/>
              </a:rPr>
              <a:t>15-20 </a:t>
            </a:r>
            <a:r>
              <a:rPr lang="ru-RU" sz="1400" i="0" u="none" strike="noStrike" baseline="0" dirty="0">
                <a:latin typeface="Tahoma" panose="020B0604030504040204" pitchFamily="34" charset="0"/>
              </a:rPr>
              <a:t>лютого 2021 = 623 </a:t>
            </a:r>
          </a:p>
          <a:p>
            <a:r>
              <a:rPr lang="en-US" sz="1400" i="0" u="none" strike="noStrike" baseline="0" dirty="0">
                <a:latin typeface="Tahoma" panose="020B0604030504040204" pitchFamily="34" charset="0"/>
              </a:rPr>
              <a:t>11-16 </a:t>
            </a:r>
            <a:r>
              <a:rPr lang="ru-RU" sz="1400" i="0" u="none" strike="noStrike" baseline="0" dirty="0">
                <a:latin typeface="Tahoma" panose="020B0604030504040204" pitchFamily="34" charset="0"/>
              </a:rPr>
              <a:t>лютого 2019 = 549 </a:t>
            </a:r>
          </a:p>
          <a:p>
            <a:r>
              <a:rPr lang="en-US" sz="1400" i="0" u="none" strike="noStrike" baseline="0" dirty="0">
                <a:latin typeface="Tahoma" panose="020B0604030504040204" pitchFamily="34" charset="0"/>
              </a:rPr>
              <a:t>05-10 </a:t>
            </a:r>
            <a:r>
              <a:rPr lang="ru-RU" sz="1400" i="0" u="none" strike="noStrike" baseline="0" dirty="0">
                <a:latin typeface="Tahoma" panose="020B0604030504040204" pitchFamily="34" charset="0"/>
              </a:rPr>
              <a:t>лютого 2018 = 531 </a:t>
            </a:r>
            <a:endParaRPr lang="ru-UA" sz="1400" dirty="0"/>
          </a:p>
        </p:txBody>
      </p:sp>
      <p:graphicFrame>
        <p:nvGraphicFramePr>
          <p:cNvPr id="8" name="Диаграмма 7">
            <a:extLst>
              <a:ext uri="{FF2B5EF4-FFF2-40B4-BE49-F238E27FC236}">
                <a16:creationId xmlns:a16="http://schemas.microsoft.com/office/drawing/2014/main" id="{DE83DA45-A62E-4FF5-AC85-BAF2C73D6026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33244495"/>
              </p:ext>
            </p:extLst>
          </p:nvPr>
        </p:nvGraphicFramePr>
        <p:xfrm>
          <a:off x="1738347" y="1693036"/>
          <a:ext cx="9370880" cy="45799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4" name="TextBox 13">
            <a:extLst>
              <a:ext uri="{FF2B5EF4-FFF2-40B4-BE49-F238E27FC236}">
                <a16:creationId xmlns:a16="http://schemas.microsoft.com/office/drawing/2014/main" id="{435F82DA-0668-4194-A753-639222840ADE}"/>
              </a:ext>
            </a:extLst>
          </p:cNvPr>
          <p:cNvSpPr txBox="1"/>
          <p:nvPr/>
        </p:nvSpPr>
        <p:spPr>
          <a:xfrm>
            <a:off x="4038385" y="6268923"/>
            <a:ext cx="411522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b="0" i="0" u="none" strike="noStrike" baseline="0" dirty="0">
                <a:latin typeface="Tahoma" panose="020B0604030504040204" pitchFamily="34" charset="0"/>
              </a:rPr>
              <a:t>* % </a:t>
            </a:r>
            <a:r>
              <a:rPr lang="ru-RU" sz="1400" b="0" i="0" u="none" strike="noStrike" baseline="0" dirty="0" err="1">
                <a:latin typeface="Tahoma" panose="020B0604030504040204" pitchFamily="34" charset="0"/>
              </a:rPr>
              <a:t>повідомлень</a:t>
            </a:r>
            <a:r>
              <a:rPr lang="ru-RU" sz="1400" b="0" i="0" u="none" strike="noStrike" baseline="0" dirty="0">
                <a:latin typeface="Tahoma" panose="020B0604030504040204" pitchFamily="34" charset="0"/>
              </a:rPr>
              <a:t> </a:t>
            </a:r>
            <a:r>
              <a:rPr lang="ru-RU" sz="1400" b="0" i="0" u="none" strike="noStrike" baseline="0" dirty="0" err="1">
                <a:latin typeface="Tahoma" panose="020B0604030504040204" pitchFamily="34" charset="0"/>
              </a:rPr>
              <a:t>зі</a:t>
            </a:r>
            <a:r>
              <a:rPr lang="ru-RU" sz="1400" b="0" i="0" u="none" strike="noStrike" baseline="0" dirty="0">
                <a:latin typeface="Tahoma" panose="020B0604030504040204" pitchFamily="34" charset="0"/>
              </a:rPr>
              <a:t> </a:t>
            </a:r>
            <a:r>
              <a:rPr lang="ru-RU" sz="1400" b="0" i="0" u="none" strike="noStrike" baseline="0" dirty="0" err="1">
                <a:latin typeface="Tahoma" panose="020B0604030504040204" pitchFamily="34" charset="0"/>
              </a:rPr>
              <a:t>згадуванням</a:t>
            </a:r>
            <a:r>
              <a:rPr lang="ru-RU" sz="1400" b="0" i="0" u="none" strike="noStrike" baseline="0" dirty="0">
                <a:latin typeface="Tahoma" panose="020B0604030504040204" pitchFamily="34" charset="0"/>
              </a:rPr>
              <a:t> про </a:t>
            </a:r>
            <a:r>
              <a:rPr lang="ru-RU" sz="1400" b="0" i="0" u="none" strike="noStrike" baseline="0" dirty="0" err="1">
                <a:latin typeface="Tahoma" panose="020B0604030504040204" pitchFamily="34" charset="0"/>
              </a:rPr>
              <a:t>інститути</a:t>
            </a:r>
            <a:r>
              <a:rPr lang="ru-RU" sz="1400" b="0" i="0" u="none" strike="noStrike" baseline="0" dirty="0">
                <a:latin typeface="Tahoma" panose="020B0604030504040204" pitchFamily="34" charset="0"/>
              </a:rPr>
              <a:t> </a:t>
            </a:r>
            <a:endParaRPr lang="ru-UA" sz="1400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AAF3FB65-5112-4D13-8132-9DA2CA5AD44E}"/>
              </a:ext>
            </a:extLst>
          </p:cNvPr>
          <p:cNvSpPr txBox="1"/>
          <p:nvPr/>
        </p:nvSpPr>
        <p:spPr>
          <a:xfrm>
            <a:off x="6640489" y="1342269"/>
            <a:ext cx="378020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14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Лютий 2018 – лютий 2021, </a:t>
            </a:r>
            <a:r>
              <a:rPr lang="en-US" sz="14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prime-time</a:t>
            </a:r>
            <a:endParaRPr lang="ru-UA" sz="140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3364352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68F13A0-FBC1-4D01-B06D-C3446BB19C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3420" y="370040"/>
            <a:ext cx="11353800" cy="530024"/>
          </a:xfrm>
        </p:spPr>
        <p:txBody>
          <a:bodyPr>
            <a:normAutofit fontScale="90000"/>
          </a:bodyPr>
          <a:lstStyle/>
          <a:p>
            <a:r>
              <a:rPr lang="ru-RU" sz="3600" b="1" i="0" u="none" strike="noStrike" baseline="0" dirty="0">
                <a:solidFill>
                  <a:schemeClr val="bg1"/>
                </a:solidFill>
                <a:latin typeface="Tahoma" panose="020B0604030504040204" pitchFamily="34" charset="0"/>
              </a:rPr>
              <a:t>МОНІТОРИНГ</a:t>
            </a:r>
            <a:r>
              <a:rPr lang="en-US" sz="3600" b="1" i="0" u="none" strike="noStrike" baseline="0" dirty="0">
                <a:solidFill>
                  <a:schemeClr val="bg1"/>
                </a:solidFill>
                <a:latin typeface="Tahoma" panose="020B0604030504040204" pitchFamily="34" charset="0"/>
              </a:rPr>
              <a:t> </a:t>
            </a:r>
            <a:r>
              <a:rPr lang="ru-RU" sz="3600" b="1" i="0" u="none" strike="noStrike" baseline="0" dirty="0">
                <a:solidFill>
                  <a:schemeClr val="bg1"/>
                </a:solidFill>
                <a:latin typeface="Tahoma" panose="020B0604030504040204" pitchFamily="34" charset="0"/>
              </a:rPr>
              <a:t>ПОЛІТИЧНИХ НОВИН</a:t>
            </a:r>
            <a:r>
              <a:rPr lang="en-US" sz="3600" b="1" i="0" u="none" strike="noStrike" baseline="0" dirty="0">
                <a:solidFill>
                  <a:schemeClr val="bg1"/>
                </a:solidFill>
                <a:latin typeface="Tahoma" panose="020B0604030504040204" pitchFamily="34" charset="0"/>
              </a:rPr>
              <a:t> </a:t>
            </a:r>
            <a:r>
              <a:rPr lang="uk-UA" sz="3600" b="1" i="0" u="none" strike="noStrike" baseline="0" dirty="0">
                <a:solidFill>
                  <a:schemeClr val="bg1"/>
                </a:solidFill>
                <a:latin typeface="Tahoma" panose="020B0604030504040204" pitchFamily="34" charset="0"/>
              </a:rPr>
              <a:t>		</a:t>
            </a:r>
            <a:endParaRPr lang="ru-UA" sz="1600" dirty="0">
              <a:solidFill>
                <a:schemeClr val="bg1"/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54B8539-65EA-46F6-BF9C-04A86E953B18}"/>
              </a:ext>
            </a:extLst>
          </p:cNvPr>
          <p:cNvSpPr txBox="1"/>
          <p:nvPr/>
        </p:nvSpPr>
        <p:spPr>
          <a:xfrm>
            <a:off x="3087090" y="1356953"/>
            <a:ext cx="626645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b="1" i="0" u="none" strike="noStrike" baseline="0" dirty="0">
                <a:solidFill>
                  <a:srgbClr val="FF0000"/>
                </a:solidFill>
                <a:latin typeface="Tahoma" panose="020B0604030504040204" pitchFamily="34" charset="0"/>
              </a:rPr>
              <a:t>ОЦІНКИ ПОЛІТИЧНИХ ПАРТІЙ ТА ФРАКЦІЙ* </a:t>
            </a:r>
            <a:endParaRPr lang="ru-UA" sz="2000" dirty="0">
              <a:solidFill>
                <a:srgbClr val="FF0000"/>
              </a:solidFill>
            </a:endParaRPr>
          </a:p>
        </p:txBody>
      </p:sp>
      <p:sp>
        <p:nvSpPr>
          <p:cNvPr id="9" name="Объект 3">
            <a:extLst>
              <a:ext uri="{FF2B5EF4-FFF2-40B4-BE49-F238E27FC236}">
                <a16:creationId xmlns:a16="http://schemas.microsoft.com/office/drawing/2014/main" id="{BD0F7BE1-48EA-45DB-BE1E-EAFB06B8C49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566773" y="635052"/>
            <a:ext cx="2173948" cy="32960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uk-UA" sz="1400" b="1" u="none" strike="noStrike" baseline="0" dirty="0">
                <a:solidFill>
                  <a:schemeClr val="tx1">
                    <a:lumMod val="65000"/>
                    <a:lumOff val="35000"/>
                  </a:schemeClr>
                </a:solidFill>
                <a:latin typeface="Tahoma" panose="020B0604030504040204" pitchFamily="34" charset="0"/>
              </a:rPr>
              <a:t>ПОЛІТИЧНІ ГРАВЦІ</a:t>
            </a:r>
            <a:endParaRPr lang="ru-RU" sz="1400" b="1" u="none" strike="noStrike" baseline="0" dirty="0">
              <a:solidFill>
                <a:schemeClr val="tx1">
                  <a:lumMod val="65000"/>
                  <a:lumOff val="35000"/>
                </a:schemeClr>
              </a:solidFill>
              <a:latin typeface="Tahoma" panose="020B0604030504040204" pitchFamily="34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435F82DA-0668-4194-A753-639222840ADE}"/>
              </a:ext>
            </a:extLst>
          </p:cNvPr>
          <p:cNvSpPr txBox="1"/>
          <p:nvPr/>
        </p:nvSpPr>
        <p:spPr>
          <a:xfrm>
            <a:off x="651373" y="6035863"/>
            <a:ext cx="874662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b="0" i="0" u="none" strike="noStrike" baseline="0" dirty="0">
                <a:latin typeface="Tahoma" panose="020B0604030504040204" pitchFamily="34" charset="0"/>
              </a:rPr>
              <a:t>% </a:t>
            </a:r>
            <a:r>
              <a:rPr lang="ru-RU" sz="1200" b="0" i="0" u="none" strike="noStrike" baseline="0" dirty="0" err="1">
                <a:latin typeface="Tahoma" panose="020B0604030504040204" pitchFamily="34" charset="0"/>
              </a:rPr>
              <a:t>повідомлень</a:t>
            </a:r>
            <a:r>
              <a:rPr lang="ru-RU" sz="1200" b="0" i="0" u="none" strike="noStrike" baseline="0" dirty="0">
                <a:latin typeface="Tahoma" panose="020B0604030504040204" pitchFamily="34" charset="0"/>
              </a:rPr>
              <a:t> з позитивно-</a:t>
            </a:r>
            <a:r>
              <a:rPr lang="ru-RU" sz="1200" b="0" i="0" u="none" strike="noStrike" baseline="0" dirty="0" err="1">
                <a:latin typeface="Tahoma" panose="020B0604030504040204" pitchFamily="34" charset="0"/>
              </a:rPr>
              <a:t>нейтральними</a:t>
            </a:r>
            <a:r>
              <a:rPr lang="ru-RU" sz="1200" b="0" i="0" u="none" strike="noStrike" baseline="0" dirty="0">
                <a:latin typeface="Tahoma" panose="020B0604030504040204" pitchFamily="34" charset="0"/>
              </a:rPr>
              <a:t> та негативно-</a:t>
            </a:r>
            <a:r>
              <a:rPr lang="ru-RU" sz="1200" b="0" i="0" u="none" strike="noStrike" baseline="0" dirty="0" err="1">
                <a:latin typeface="Tahoma" panose="020B0604030504040204" pitchFamily="34" charset="0"/>
              </a:rPr>
              <a:t>іронічними</a:t>
            </a:r>
            <a:r>
              <a:rPr lang="ru-RU" sz="1200" b="0" i="0" u="none" strike="noStrike" baseline="0" dirty="0">
                <a:latin typeface="Tahoma" panose="020B0604030504040204" pitchFamily="34" charset="0"/>
              </a:rPr>
              <a:t> </a:t>
            </a:r>
            <a:r>
              <a:rPr lang="ru-RU" sz="1200" b="0" i="0" u="none" strike="noStrike" baseline="0" dirty="0" err="1">
                <a:latin typeface="Tahoma" panose="020B0604030504040204" pitchFamily="34" charset="0"/>
              </a:rPr>
              <a:t>згадуваннями</a:t>
            </a:r>
            <a:r>
              <a:rPr lang="ru-RU" sz="1200" b="0" i="0" u="none" strike="noStrike" baseline="0" dirty="0">
                <a:latin typeface="Tahoma" panose="020B0604030504040204" pitchFamily="34" charset="0"/>
              </a:rPr>
              <a:t> </a:t>
            </a:r>
            <a:endParaRPr lang="en-US" sz="1200" b="0" i="0" u="none" strike="noStrike" baseline="0" dirty="0">
              <a:latin typeface="Tahoma" panose="020B0604030504040204" pitchFamily="34" charset="0"/>
            </a:endParaRPr>
          </a:p>
          <a:p>
            <a:r>
              <a:rPr lang="ru-RU" sz="1200" b="0" i="0" u="none" strike="noStrike" baseline="0" dirty="0">
                <a:latin typeface="Tahoma" panose="020B0604030504040204" pitchFamily="34" charset="0"/>
              </a:rPr>
              <a:t>про </a:t>
            </a:r>
            <a:r>
              <a:rPr lang="ru-RU" sz="1200" b="0" i="0" u="none" strike="noStrike" baseline="0" dirty="0" err="1">
                <a:latin typeface="Tahoma" panose="020B0604030504040204" pitchFamily="34" charset="0"/>
              </a:rPr>
              <a:t>партії</a:t>
            </a:r>
            <a:r>
              <a:rPr lang="ru-RU" sz="1200" b="0" i="0" u="none" strike="noStrike" baseline="0" dirty="0">
                <a:latin typeface="Tahoma" panose="020B0604030504040204" pitchFamily="34" charset="0"/>
              </a:rPr>
              <a:t> та </a:t>
            </a:r>
            <a:r>
              <a:rPr lang="ru-RU" sz="1200" b="0" i="0" u="none" strike="noStrike" baseline="0" dirty="0" err="1">
                <a:latin typeface="Tahoma" panose="020B0604030504040204" pitchFamily="34" charset="0"/>
              </a:rPr>
              <a:t>політичні</a:t>
            </a:r>
            <a:r>
              <a:rPr lang="ru-RU" sz="1200" b="0" i="0" u="none" strike="noStrike" baseline="0" dirty="0">
                <a:latin typeface="Tahoma" panose="020B0604030504040204" pitchFamily="34" charset="0"/>
              </a:rPr>
              <a:t> </a:t>
            </a:r>
            <a:r>
              <a:rPr lang="ru-RU" sz="1200" b="0" i="0" u="none" strike="noStrike" baseline="0" dirty="0" err="1">
                <a:latin typeface="Tahoma" panose="020B0604030504040204" pitchFamily="34" charset="0"/>
              </a:rPr>
              <a:t>сили</a:t>
            </a:r>
            <a:endParaRPr lang="ru-UA" sz="1200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C49C028-FC00-4C2E-86D9-9C0BAEB40A17}"/>
              </a:ext>
            </a:extLst>
          </p:cNvPr>
          <p:cNvSpPr txBox="1"/>
          <p:nvPr/>
        </p:nvSpPr>
        <p:spPr>
          <a:xfrm>
            <a:off x="9144000" y="360472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b="1" i="0" u="none" strike="noStrike" baseline="0" dirty="0">
                <a:solidFill>
                  <a:schemeClr val="bg1"/>
                </a:solidFill>
                <a:latin typeface="Tahoma" panose="020B0604030504040204" pitchFamily="34" charset="0"/>
              </a:rPr>
              <a:t>15-20 </a:t>
            </a:r>
            <a:r>
              <a:rPr lang="uk-UA" sz="1800" b="1" i="0" u="none" strike="noStrike" baseline="0" dirty="0">
                <a:solidFill>
                  <a:schemeClr val="bg1"/>
                </a:solidFill>
                <a:latin typeface="Tahoma" panose="020B0604030504040204" pitchFamily="34" charset="0"/>
              </a:rPr>
              <a:t>лютого 2021</a:t>
            </a:r>
            <a:endParaRPr lang="ru-UA" dirty="0"/>
          </a:p>
        </p:txBody>
      </p:sp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00C9A1FC-9D73-46AB-999A-6B730034A0A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8937" r="18246"/>
          <a:stretch/>
        </p:blipFill>
        <p:spPr>
          <a:xfrm>
            <a:off x="7238998" y="2021576"/>
            <a:ext cx="4229101" cy="3789951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5A9D5B1F-CF8F-4311-8AFB-761E17BF441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5227" y="2021577"/>
            <a:ext cx="6347304" cy="37899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59855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68F13A0-FBC1-4D01-B06D-C3446BB19C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3420" y="370040"/>
            <a:ext cx="11353800" cy="530024"/>
          </a:xfrm>
        </p:spPr>
        <p:txBody>
          <a:bodyPr>
            <a:normAutofit fontScale="90000"/>
          </a:bodyPr>
          <a:lstStyle/>
          <a:p>
            <a:r>
              <a:rPr lang="ru-RU" sz="3600" b="1" i="0" u="none" strike="noStrike" baseline="0" dirty="0">
                <a:solidFill>
                  <a:schemeClr val="bg1"/>
                </a:solidFill>
                <a:latin typeface="Tahoma" panose="020B0604030504040204" pitchFamily="34" charset="0"/>
              </a:rPr>
              <a:t>МОНІТОРИНГ</a:t>
            </a:r>
            <a:r>
              <a:rPr lang="en-US" sz="3600" b="1" i="0" u="none" strike="noStrike" baseline="0" dirty="0">
                <a:solidFill>
                  <a:schemeClr val="bg1"/>
                </a:solidFill>
                <a:latin typeface="Tahoma" panose="020B0604030504040204" pitchFamily="34" charset="0"/>
              </a:rPr>
              <a:t> </a:t>
            </a:r>
            <a:r>
              <a:rPr lang="ru-RU" sz="3600" b="1" i="0" u="none" strike="noStrike" baseline="0" dirty="0">
                <a:solidFill>
                  <a:schemeClr val="bg1"/>
                </a:solidFill>
                <a:latin typeface="Tahoma" panose="020B0604030504040204" pitchFamily="34" charset="0"/>
              </a:rPr>
              <a:t>ПОЛІТИЧНИХ НОВИН</a:t>
            </a:r>
            <a:r>
              <a:rPr lang="en-US" sz="3600" b="1" i="0" u="none" strike="noStrike" baseline="0" dirty="0">
                <a:solidFill>
                  <a:schemeClr val="bg1"/>
                </a:solidFill>
                <a:latin typeface="Tahoma" panose="020B0604030504040204" pitchFamily="34" charset="0"/>
              </a:rPr>
              <a:t> </a:t>
            </a:r>
            <a:r>
              <a:rPr lang="uk-UA" sz="3600" b="1" i="0" u="none" strike="noStrike" baseline="0" dirty="0">
                <a:solidFill>
                  <a:schemeClr val="bg1"/>
                </a:solidFill>
                <a:latin typeface="Tahoma" panose="020B0604030504040204" pitchFamily="34" charset="0"/>
              </a:rPr>
              <a:t>		</a:t>
            </a:r>
            <a:endParaRPr lang="ru-UA" sz="1600" dirty="0">
              <a:solidFill>
                <a:schemeClr val="bg1"/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54B8539-65EA-46F6-BF9C-04A86E953B18}"/>
              </a:ext>
            </a:extLst>
          </p:cNvPr>
          <p:cNvSpPr txBox="1"/>
          <p:nvPr/>
        </p:nvSpPr>
        <p:spPr>
          <a:xfrm>
            <a:off x="3010519" y="1500625"/>
            <a:ext cx="626645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b="1" i="0" u="none" strike="noStrike" baseline="0" dirty="0">
                <a:solidFill>
                  <a:srgbClr val="FF0000"/>
                </a:solidFill>
                <a:latin typeface="Tahoma" panose="020B0604030504040204" pitchFamily="34" charset="0"/>
              </a:rPr>
              <a:t>ОЦІНКИ ПОЛІТИЧНИХ ПАРТІЙ ТА ФРАКЦІЙ* </a:t>
            </a:r>
            <a:endParaRPr lang="ru-UA" sz="2000" dirty="0">
              <a:solidFill>
                <a:srgbClr val="FF0000"/>
              </a:solidFill>
            </a:endParaRPr>
          </a:p>
        </p:txBody>
      </p:sp>
      <p:sp>
        <p:nvSpPr>
          <p:cNvPr id="9" name="Объект 3">
            <a:extLst>
              <a:ext uri="{FF2B5EF4-FFF2-40B4-BE49-F238E27FC236}">
                <a16:creationId xmlns:a16="http://schemas.microsoft.com/office/drawing/2014/main" id="{BD0F7BE1-48EA-45DB-BE1E-EAFB06B8C49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557248" y="639755"/>
            <a:ext cx="2173948" cy="32960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uk-UA" sz="1400" b="1" u="none" strike="noStrike" baseline="0" dirty="0">
                <a:solidFill>
                  <a:schemeClr val="tx1">
                    <a:lumMod val="65000"/>
                    <a:lumOff val="35000"/>
                  </a:schemeClr>
                </a:solidFill>
                <a:latin typeface="Tahoma" panose="020B0604030504040204" pitchFamily="34" charset="0"/>
              </a:rPr>
              <a:t>ПОЛІТИЧНІ ГРАВЦІ</a:t>
            </a:r>
            <a:endParaRPr lang="ru-RU" sz="1400" b="1" u="none" strike="noStrike" baseline="0" dirty="0">
              <a:solidFill>
                <a:schemeClr val="tx1">
                  <a:lumMod val="65000"/>
                  <a:lumOff val="35000"/>
                </a:schemeClr>
              </a:solidFill>
              <a:latin typeface="Tahoma" panose="020B060403050404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1BA498F5-103B-4439-9C39-1F4840217D08}"/>
              </a:ext>
            </a:extLst>
          </p:cNvPr>
          <p:cNvSpPr txBox="1"/>
          <p:nvPr/>
        </p:nvSpPr>
        <p:spPr>
          <a:xfrm>
            <a:off x="5035799" y="1919719"/>
            <a:ext cx="2215901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400" b="1" i="0" u="none" strike="noStrike" baseline="0" dirty="0" err="1">
                <a:latin typeface="Tahoma" panose="020B0604030504040204" pitchFamily="34" charset="0"/>
              </a:rPr>
              <a:t>Новини</a:t>
            </a:r>
            <a:r>
              <a:rPr lang="ru-RU" sz="1400" b="1" i="0" u="none" strike="noStrike" baseline="0" dirty="0">
                <a:latin typeface="Tahoma" panose="020B0604030504040204" pitchFamily="34" charset="0"/>
              </a:rPr>
              <a:t> про </a:t>
            </a:r>
            <a:r>
              <a:rPr lang="ru-RU" sz="1400" b="1" i="0" u="none" strike="noStrike" baseline="0" dirty="0" err="1">
                <a:latin typeface="Tahoma" panose="020B0604030504040204" pitchFamily="34" charset="0"/>
              </a:rPr>
              <a:t>Україну</a:t>
            </a:r>
            <a:endParaRPr lang="ru-RU" sz="1400" b="0" i="0" u="none" strike="noStrike" baseline="0" dirty="0">
              <a:latin typeface="Tahoma" panose="020B0604030504040204" pitchFamily="34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435F82DA-0668-4194-A753-639222840ADE}"/>
              </a:ext>
            </a:extLst>
          </p:cNvPr>
          <p:cNvSpPr txBox="1"/>
          <p:nvPr/>
        </p:nvSpPr>
        <p:spPr>
          <a:xfrm>
            <a:off x="662486" y="5695052"/>
            <a:ext cx="874662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b="0" i="0" u="none" strike="noStrike" baseline="0" dirty="0">
                <a:latin typeface="Tahoma" panose="020B0604030504040204" pitchFamily="34" charset="0"/>
              </a:rPr>
              <a:t>% </a:t>
            </a:r>
            <a:r>
              <a:rPr lang="ru-RU" sz="1200" b="0" i="0" u="none" strike="noStrike" baseline="0" dirty="0" err="1">
                <a:latin typeface="Tahoma" panose="020B0604030504040204" pitchFamily="34" charset="0"/>
              </a:rPr>
              <a:t>повідомлень</a:t>
            </a:r>
            <a:r>
              <a:rPr lang="ru-RU" sz="1200" b="0" i="0" u="none" strike="noStrike" baseline="0" dirty="0">
                <a:latin typeface="Tahoma" panose="020B0604030504040204" pitchFamily="34" charset="0"/>
              </a:rPr>
              <a:t> з позитивно-</a:t>
            </a:r>
            <a:r>
              <a:rPr lang="ru-RU" sz="1200" b="0" i="0" u="none" strike="noStrike" baseline="0" dirty="0" err="1">
                <a:latin typeface="Tahoma" panose="020B0604030504040204" pitchFamily="34" charset="0"/>
              </a:rPr>
              <a:t>нейтральними</a:t>
            </a:r>
            <a:r>
              <a:rPr lang="ru-RU" sz="1200" b="0" i="0" u="none" strike="noStrike" baseline="0" dirty="0">
                <a:latin typeface="Tahoma" panose="020B0604030504040204" pitchFamily="34" charset="0"/>
              </a:rPr>
              <a:t> та негативно-</a:t>
            </a:r>
            <a:r>
              <a:rPr lang="ru-RU" sz="1200" b="0" i="0" u="none" strike="noStrike" baseline="0" dirty="0" err="1">
                <a:latin typeface="Tahoma" panose="020B0604030504040204" pitchFamily="34" charset="0"/>
              </a:rPr>
              <a:t>іронічними</a:t>
            </a:r>
            <a:r>
              <a:rPr lang="ru-RU" sz="1200" b="0" i="0" u="none" strike="noStrike" baseline="0" dirty="0">
                <a:latin typeface="Tahoma" panose="020B0604030504040204" pitchFamily="34" charset="0"/>
              </a:rPr>
              <a:t> </a:t>
            </a:r>
            <a:r>
              <a:rPr lang="ru-RU" sz="1200" b="0" i="0" u="none" strike="noStrike" baseline="0" dirty="0" err="1">
                <a:latin typeface="Tahoma" panose="020B0604030504040204" pitchFamily="34" charset="0"/>
              </a:rPr>
              <a:t>згадуваннями</a:t>
            </a:r>
            <a:r>
              <a:rPr lang="ru-RU" sz="1200" b="0" i="0" u="none" strike="noStrike" baseline="0" dirty="0">
                <a:latin typeface="Tahoma" panose="020B0604030504040204" pitchFamily="34" charset="0"/>
              </a:rPr>
              <a:t> </a:t>
            </a:r>
            <a:endParaRPr lang="en-US" sz="1200" b="0" i="0" u="none" strike="noStrike" baseline="0" dirty="0">
              <a:latin typeface="Tahoma" panose="020B0604030504040204" pitchFamily="34" charset="0"/>
            </a:endParaRPr>
          </a:p>
          <a:p>
            <a:r>
              <a:rPr lang="ru-RU" sz="1200" b="0" i="0" u="none" strike="noStrike" baseline="0" dirty="0">
                <a:latin typeface="Tahoma" panose="020B0604030504040204" pitchFamily="34" charset="0"/>
              </a:rPr>
              <a:t>про </a:t>
            </a:r>
            <a:r>
              <a:rPr lang="ru-RU" sz="1200" b="0" i="0" u="none" strike="noStrike" baseline="0" dirty="0" err="1">
                <a:latin typeface="Tahoma" panose="020B0604030504040204" pitchFamily="34" charset="0"/>
              </a:rPr>
              <a:t>партії</a:t>
            </a:r>
            <a:r>
              <a:rPr lang="ru-RU" sz="1200" b="0" i="0" u="none" strike="noStrike" baseline="0" dirty="0">
                <a:latin typeface="Tahoma" panose="020B0604030504040204" pitchFamily="34" charset="0"/>
              </a:rPr>
              <a:t> та </a:t>
            </a:r>
            <a:r>
              <a:rPr lang="ru-RU" sz="1200" b="0" i="0" u="none" strike="noStrike" baseline="0" dirty="0" err="1">
                <a:latin typeface="Tahoma" panose="020B0604030504040204" pitchFamily="34" charset="0"/>
              </a:rPr>
              <a:t>політичні</a:t>
            </a:r>
            <a:r>
              <a:rPr lang="ru-RU" sz="1200" b="0" i="0" u="none" strike="noStrike" baseline="0" dirty="0">
                <a:latin typeface="Tahoma" panose="020B0604030504040204" pitchFamily="34" charset="0"/>
              </a:rPr>
              <a:t> </a:t>
            </a:r>
            <a:r>
              <a:rPr lang="ru-RU" sz="1200" b="0" i="0" u="none" strike="noStrike" baseline="0" dirty="0" err="1">
                <a:latin typeface="Tahoma" panose="020B0604030504040204" pitchFamily="34" charset="0"/>
              </a:rPr>
              <a:t>сили</a:t>
            </a:r>
            <a:endParaRPr lang="ru-UA" sz="1200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AAF3FB65-5112-4D13-8132-9DA2CA5AD44E}"/>
              </a:ext>
            </a:extLst>
          </p:cNvPr>
          <p:cNvSpPr txBox="1"/>
          <p:nvPr/>
        </p:nvSpPr>
        <p:spPr>
          <a:xfrm>
            <a:off x="5464256" y="2219792"/>
            <a:ext cx="126348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uk-UA" sz="1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лютий 2021, </a:t>
            </a:r>
            <a:endParaRPr lang="en-US" sz="14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ctr"/>
            <a:r>
              <a:rPr lang="en-US" sz="1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N=623</a:t>
            </a:r>
            <a:endParaRPr lang="ru-UA" sz="14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C49C028-FC00-4C2E-86D9-9C0BAEB40A17}"/>
              </a:ext>
            </a:extLst>
          </p:cNvPr>
          <p:cNvSpPr txBox="1"/>
          <p:nvPr/>
        </p:nvSpPr>
        <p:spPr>
          <a:xfrm>
            <a:off x="9144000" y="331951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b="1" i="0" u="none" strike="noStrike" baseline="0" dirty="0">
                <a:solidFill>
                  <a:schemeClr val="bg1"/>
                </a:solidFill>
                <a:latin typeface="Tahoma" panose="020B0604030504040204" pitchFamily="34" charset="0"/>
              </a:rPr>
              <a:t>15-20 </a:t>
            </a:r>
            <a:r>
              <a:rPr lang="uk-UA" sz="1800" b="1" i="0" u="none" strike="noStrike" baseline="0" dirty="0">
                <a:solidFill>
                  <a:schemeClr val="bg1"/>
                </a:solidFill>
                <a:latin typeface="Tahoma" panose="020B0604030504040204" pitchFamily="34" charset="0"/>
              </a:rPr>
              <a:t>лютого 2021</a:t>
            </a:r>
            <a:endParaRPr lang="ru-UA" dirty="0"/>
          </a:p>
        </p:txBody>
      </p:sp>
      <p:graphicFrame>
        <p:nvGraphicFramePr>
          <p:cNvPr id="11" name="Таблица 10">
            <a:extLst>
              <a:ext uri="{FF2B5EF4-FFF2-40B4-BE49-F238E27FC236}">
                <a16:creationId xmlns:a16="http://schemas.microsoft.com/office/drawing/2014/main" id="{7C96F55D-73E7-4423-A0AA-AB6556FEE9B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49721116"/>
              </p:ext>
            </p:extLst>
          </p:nvPr>
        </p:nvGraphicFramePr>
        <p:xfrm>
          <a:off x="662486" y="3000855"/>
          <a:ext cx="10874380" cy="2275103"/>
        </p:xfrm>
        <a:graphic>
          <a:graphicData uri="http://schemas.openxmlformats.org/drawingml/2006/table">
            <a:tbl>
              <a:tblPr firstRow="1" bandRow="1">
                <a:tableStyleId>{BC89EF96-8CEA-46FF-86C4-4CE0E7609802}</a:tableStyleId>
              </a:tblPr>
              <a:tblGrid>
                <a:gridCol w="543719">
                  <a:extLst>
                    <a:ext uri="{9D8B030D-6E8A-4147-A177-3AD203B41FA5}">
                      <a16:colId xmlns:a16="http://schemas.microsoft.com/office/drawing/2014/main" val="2355688124"/>
                    </a:ext>
                  </a:extLst>
                </a:gridCol>
                <a:gridCol w="543719">
                  <a:extLst>
                    <a:ext uri="{9D8B030D-6E8A-4147-A177-3AD203B41FA5}">
                      <a16:colId xmlns:a16="http://schemas.microsoft.com/office/drawing/2014/main" val="1741232012"/>
                    </a:ext>
                  </a:extLst>
                </a:gridCol>
                <a:gridCol w="543719">
                  <a:extLst>
                    <a:ext uri="{9D8B030D-6E8A-4147-A177-3AD203B41FA5}">
                      <a16:colId xmlns:a16="http://schemas.microsoft.com/office/drawing/2014/main" val="4106733811"/>
                    </a:ext>
                  </a:extLst>
                </a:gridCol>
                <a:gridCol w="543719">
                  <a:extLst>
                    <a:ext uri="{9D8B030D-6E8A-4147-A177-3AD203B41FA5}">
                      <a16:colId xmlns:a16="http://schemas.microsoft.com/office/drawing/2014/main" val="4283805324"/>
                    </a:ext>
                  </a:extLst>
                </a:gridCol>
                <a:gridCol w="543719">
                  <a:extLst>
                    <a:ext uri="{9D8B030D-6E8A-4147-A177-3AD203B41FA5}">
                      <a16:colId xmlns:a16="http://schemas.microsoft.com/office/drawing/2014/main" val="1918675418"/>
                    </a:ext>
                  </a:extLst>
                </a:gridCol>
                <a:gridCol w="543719">
                  <a:extLst>
                    <a:ext uri="{9D8B030D-6E8A-4147-A177-3AD203B41FA5}">
                      <a16:colId xmlns:a16="http://schemas.microsoft.com/office/drawing/2014/main" val="968962767"/>
                    </a:ext>
                  </a:extLst>
                </a:gridCol>
                <a:gridCol w="543719">
                  <a:extLst>
                    <a:ext uri="{9D8B030D-6E8A-4147-A177-3AD203B41FA5}">
                      <a16:colId xmlns:a16="http://schemas.microsoft.com/office/drawing/2014/main" val="2116753602"/>
                    </a:ext>
                  </a:extLst>
                </a:gridCol>
                <a:gridCol w="543719">
                  <a:extLst>
                    <a:ext uri="{9D8B030D-6E8A-4147-A177-3AD203B41FA5}">
                      <a16:colId xmlns:a16="http://schemas.microsoft.com/office/drawing/2014/main" val="1654205302"/>
                    </a:ext>
                  </a:extLst>
                </a:gridCol>
                <a:gridCol w="543719">
                  <a:extLst>
                    <a:ext uri="{9D8B030D-6E8A-4147-A177-3AD203B41FA5}">
                      <a16:colId xmlns:a16="http://schemas.microsoft.com/office/drawing/2014/main" val="1004605945"/>
                    </a:ext>
                  </a:extLst>
                </a:gridCol>
                <a:gridCol w="543719">
                  <a:extLst>
                    <a:ext uri="{9D8B030D-6E8A-4147-A177-3AD203B41FA5}">
                      <a16:colId xmlns:a16="http://schemas.microsoft.com/office/drawing/2014/main" val="363840153"/>
                    </a:ext>
                  </a:extLst>
                </a:gridCol>
                <a:gridCol w="543719">
                  <a:extLst>
                    <a:ext uri="{9D8B030D-6E8A-4147-A177-3AD203B41FA5}">
                      <a16:colId xmlns:a16="http://schemas.microsoft.com/office/drawing/2014/main" val="1195141419"/>
                    </a:ext>
                  </a:extLst>
                </a:gridCol>
                <a:gridCol w="543719">
                  <a:extLst>
                    <a:ext uri="{9D8B030D-6E8A-4147-A177-3AD203B41FA5}">
                      <a16:colId xmlns:a16="http://schemas.microsoft.com/office/drawing/2014/main" val="1374822919"/>
                    </a:ext>
                  </a:extLst>
                </a:gridCol>
                <a:gridCol w="543719">
                  <a:extLst>
                    <a:ext uri="{9D8B030D-6E8A-4147-A177-3AD203B41FA5}">
                      <a16:colId xmlns:a16="http://schemas.microsoft.com/office/drawing/2014/main" val="4261799477"/>
                    </a:ext>
                  </a:extLst>
                </a:gridCol>
                <a:gridCol w="543719">
                  <a:extLst>
                    <a:ext uri="{9D8B030D-6E8A-4147-A177-3AD203B41FA5}">
                      <a16:colId xmlns:a16="http://schemas.microsoft.com/office/drawing/2014/main" val="1085269709"/>
                    </a:ext>
                  </a:extLst>
                </a:gridCol>
                <a:gridCol w="543719">
                  <a:extLst>
                    <a:ext uri="{9D8B030D-6E8A-4147-A177-3AD203B41FA5}">
                      <a16:colId xmlns:a16="http://schemas.microsoft.com/office/drawing/2014/main" val="1406980165"/>
                    </a:ext>
                  </a:extLst>
                </a:gridCol>
                <a:gridCol w="543719">
                  <a:extLst>
                    <a:ext uri="{9D8B030D-6E8A-4147-A177-3AD203B41FA5}">
                      <a16:colId xmlns:a16="http://schemas.microsoft.com/office/drawing/2014/main" val="2083409659"/>
                    </a:ext>
                  </a:extLst>
                </a:gridCol>
                <a:gridCol w="480100">
                  <a:extLst>
                    <a:ext uri="{9D8B030D-6E8A-4147-A177-3AD203B41FA5}">
                      <a16:colId xmlns:a16="http://schemas.microsoft.com/office/drawing/2014/main" val="1174399455"/>
                    </a:ext>
                  </a:extLst>
                </a:gridCol>
                <a:gridCol w="481781">
                  <a:extLst>
                    <a:ext uri="{9D8B030D-6E8A-4147-A177-3AD203B41FA5}">
                      <a16:colId xmlns:a16="http://schemas.microsoft.com/office/drawing/2014/main" val="3367236814"/>
                    </a:ext>
                  </a:extLst>
                </a:gridCol>
                <a:gridCol w="669276">
                  <a:extLst>
                    <a:ext uri="{9D8B030D-6E8A-4147-A177-3AD203B41FA5}">
                      <a16:colId xmlns:a16="http://schemas.microsoft.com/office/drawing/2014/main" val="3519068095"/>
                    </a:ext>
                  </a:extLst>
                </a:gridCol>
                <a:gridCol w="543719">
                  <a:extLst>
                    <a:ext uri="{9D8B030D-6E8A-4147-A177-3AD203B41FA5}">
                      <a16:colId xmlns:a16="http://schemas.microsoft.com/office/drawing/2014/main" val="1892475195"/>
                    </a:ext>
                  </a:extLst>
                </a:gridCol>
              </a:tblGrid>
              <a:tr h="1443641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u="none" strike="noStrike" dirty="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ОПЖЗ</a:t>
                      </a:r>
                      <a:endParaRPr lang="ru-RU" sz="1200" b="0" i="0" u="none" strike="noStrike" dirty="0"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8215" marR="8215" marT="8215" marB="0" vert="vert27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u="none" strike="noStrike" dirty="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Слуга Народу</a:t>
                      </a:r>
                      <a:endParaRPr lang="ru-RU" sz="1200" b="0" i="0" u="none" strike="noStrike" dirty="0"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8215" marR="8215" marT="8215" marB="0" vert="vert27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u="none" strike="noStrike" dirty="0" err="1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Європейська</a:t>
                      </a:r>
                      <a:r>
                        <a:rPr lang="ru-RU" sz="1200" b="0" u="none" strike="noStrike" dirty="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</a:t>
                      </a:r>
                      <a:r>
                        <a:rPr lang="ru-RU" sz="1200" b="0" u="none" strike="noStrike" dirty="0" err="1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Солідарність</a:t>
                      </a:r>
                      <a:endParaRPr lang="ru-RU" sz="1200" b="0" i="0" u="none" strike="noStrike" dirty="0"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8215" marR="8215" marT="8215" marB="0" vert="vert27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u="none" strike="noStrike" dirty="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Голос</a:t>
                      </a:r>
                      <a:endParaRPr lang="ru-RU" sz="1200" b="0" i="0" u="none" strike="noStrike" dirty="0"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8215" marR="8215" marT="8215" marB="0" vert="vert27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u="none" strike="noStrike" dirty="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ВО </a:t>
                      </a:r>
                      <a:r>
                        <a:rPr lang="ru-RU" sz="1200" b="0" u="none" strike="noStrike" dirty="0" err="1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Батьківщина</a:t>
                      </a:r>
                      <a:endParaRPr lang="ru-RU" sz="1200" b="0" i="0" u="none" strike="noStrike" dirty="0"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8215" marR="8215" marT="8215" marB="0" vert="vert27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u="none" strike="noStrike" dirty="0" err="1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Монобільшість</a:t>
                      </a:r>
                      <a:endParaRPr lang="ru-RU" sz="1200" b="0" i="0" u="none" strike="noStrike" dirty="0"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8215" marR="8215" marT="8215" marB="0" vert="vert27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u="none" strike="noStrike" dirty="0" err="1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Інші</a:t>
                      </a:r>
                      <a:r>
                        <a:rPr lang="ru-RU" sz="1200" b="0" u="none" strike="noStrike" dirty="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</a:t>
                      </a:r>
                      <a:r>
                        <a:rPr lang="ru-RU" sz="1200" b="0" u="none" strike="noStrike" dirty="0" err="1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комітети</a:t>
                      </a:r>
                      <a:endParaRPr lang="ru-RU" sz="1200" b="0" i="0" u="none" strike="noStrike" dirty="0"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8215" marR="8215" marT="8215" marB="0" vert="vert27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u="none" strike="noStrike" dirty="0" err="1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Опозиція</a:t>
                      </a:r>
                      <a:r>
                        <a:rPr lang="ru-RU" sz="1200" b="0" u="none" strike="noStrike" dirty="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в </a:t>
                      </a:r>
                      <a:r>
                        <a:rPr lang="ru-RU" sz="1200" b="0" u="none" strike="noStrike" dirty="0" err="1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цілому</a:t>
                      </a:r>
                      <a:endParaRPr lang="ru-RU" sz="1200" b="0" i="0" u="none" strike="noStrike" dirty="0"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8215" marR="8215" marT="8215" marB="0" vert="vert27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u="none" strike="noStrike" dirty="0" err="1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Група</a:t>
                      </a:r>
                      <a:r>
                        <a:rPr lang="ru-RU" sz="1200" b="0" u="none" strike="noStrike" dirty="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«</a:t>
                      </a:r>
                      <a:r>
                        <a:rPr lang="ru-RU" sz="1200" b="0" u="none" strike="noStrike" dirty="0" err="1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Партія</a:t>
                      </a:r>
                      <a:r>
                        <a:rPr lang="ru-RU" sz="1200" b="0" u="none" strike="noStrike" dirty="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«За </a:t>
                      </a:r>
                      <a:r>
                        <a:rPr lang="ru-RU" sz="1200" b="0" u="none" strike="noStrike" dirty="0" err="1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майбутнє</a:t>
                      </a:r>
                      <a:r>
                        <a:rPr lang="ru-RU" sz="1200" b="0" u="none" strike="noStrike" dirty="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»</a:t>
                      </a:r>
                      <a:endParaRPr lang="ru-RU" sz="1200" b="0" i="0" u="none" strike="noStrike" dirty="0"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8215" marR="8215" marT="8215" marB="0" vert="vert27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u="none" strike="noStrike" dirty="0" err="1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Тимчасові</a:t>
                      </a:r>
                      <a:r>
                        <a:rPr lang="ru-RU" sz="1200" b="0" u="none" strike="noStrike" dirty="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</a:t>
                      </a:r>
                      <a:r>
                        <a:rPr lang="ru-RU" sz="1200" b="0" u="none" strike="noStrike" dirty="0" err="1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слідчі</a:t>
                      </a:r>
                      <a:r>
                        <a:rPr lang="ru-RU" sz="1200" b="0" u="none" strike="noStrike" dirty="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</a:t>
                      </a:r>
                      <a:r>
                        <a:rPr lang="ru-RU" sz="1200" b="0" u="none" strike="noStrike" dirty="0" err="1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групи</a:t>
                      </a:r>
                      <a:r>
                        <a:rPr lang="ru-RU" sz="1200" b="0" u="none" strike="noStrike" dirty="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ВР</a:t>
                      </a:r>
                      <a:endParaRPr lang="ru-RU" sz="1200" b="0" i="0" u="none" strike="noStrike" dirty="0"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8215" marR="8215" marT="8215" marB="0" vert="vert27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u="none" strike="noStrike" dirty="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Фонд </a:t>
                      </a:r>
                      <a:r>
                        <a:rPr lang="ru-RU" sz="1200" b="0" u="none" strike="noStrike" dirty="0" err="1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Р.Ахметова</a:t>
                      </a:r>
                      <a:endParaRPr lang="ru-RU" sz="1200" b="0" i="0" u="none" strike="noStrike" dirty="0"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8215" marR="8215" marT="8215" marB="0" vert="vert27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u="none" strike="noStrike" dirty="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Влада</a:t>
                      </a:r>
                      <a:endParaRPr lang="ru-RU" sz="1200" b="0" i="0" u="none" strike="noStrike" dirty="0"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8215" marR="8215" marT="8215" marB="0" vert="vert27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u="none" strike="noStrike" dirty="0" err="1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Група</a:t>
                      </a:r>
                      <a:r>
                        <a:rPr lang="ru-RU" sz="1200" b="0" u="none" strike="noStrike" dirty="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«</a:t>
                      </a:r>
                      <a:r>
                        <a:rPr lang="ru-RU" sz="1200" b="0" u="none" strike="noStrike" dirty="0" err="1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Довіра</a:t>
                      </a:r>
                      <a:r>
                        <a:rPr lang="ru-RU" sz="1200" b="0" u="none" strike="noStrike" dirty="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»</a:t>
                      </a:r>
                      <a:endParaRPr lang="ru-RU" sz="1200" b="0" i="0" u="none" strike="noStrike" dirty="0"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8215" marR="8215" marT="8215" marB="0" vert="vert27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u="none" strike="noStrike" dirty="0" err="1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Позафракційні</a:t>
                      </a:r>
                      <a:endParaRPr lang="ru-RU" sz="1200" b="0" i="0" u="none" strike="noStrike" dirty="0"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8215" marR="8215" marT="8215" marB="0" vert="vert27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u="none" strike="noStrike" dirty="0" err="1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Партія</a:t>
                      </a:r>
                      <a:r>
                        <a:rPr lang="ru-RU" sz="1200" b="0" u="none" strike="noStrike" dirty="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</a:t>
                      </a:r>
                      <a:r>
                        <a:rPr lang="ru-RU" sz="1200" b="0" u="none" strike="noStrike" dirty="0" err="1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Шарія</a:t>
                      </a:r>
                      <a:endParaRPr lang="ru-RU" sz="1200" b="0" i="0" u="none" strike="noStrike" dirty="0"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8215" marR="8215" marT="8215" marB="0" vert="vert27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u="none" strike="noStrike" dirty="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ГО «</a:t>
                      </a:r>
                      <a:r>
                        <a:rPr lang="ru-RU" sz="1200" b="0" u="none" strike="noStrike" dirty="0" err="1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Кримська</a:t>
                      </a:r>
                      <a:r>
                        <a:rPr lang="ru-RU" sz="1200" b="0" u="none" strike="noStrike" dirty="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</a:t>
                      </a:r>
                      <a:r>
                        <a:rPr lang="ru-RU" sz="1200" b="0" u="none" strike="noStrike" dirty="0" err="1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солідарність</a:t>
                      </a:r>
                      <a:r>
                        <a:rPr lang="ru-RU" sz="1200" b="0" u="none" strike="noStrike" dirty="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»</a:t>
                      </a:r>
                      <a:endParaRPr lang="ru-RU" sz="1200" b="0" i="0" u="none" strike="noStrike" dirty="0"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8215" marR="8215" marT="8215" marB="0" vert="vert27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u="none" strike="noStrike" dirty="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ГО «Русич»</a:t>
                      </a:r>
                      <a:endParaRPr lang="ru-RU" sz="1200" b="0" i="0" u="none" strike="noStrike" dirty="0"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8215" marR="8215" marT="8215" marB="0" vert="vert27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u="none" strike="noStrike" dirty="0" err="1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Громадська</a:t>
                      </a:r>
                      <a:r>
                        <a:rPr lang="ru-RU" sz="1200" b="0" u="none" strike="noStrike" dirty="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мережа «Опора»</a:t>
                      </a:r>
                      <a:endParaRPr lang="ru-RU" sz="1200" b="0" i="0" u="none" strike="noStrike" dirty="0"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8215" marR="8215" marT="8215" marB="0" vert="vert27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u="none" strike="noStrike" dirty="0" err="1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Комітет</a:t>
                      </a:r>
                      <a:r>
                        <a:rPr lang="ru-RU" sz="1200" b="0" u="none" strike="noStrike" dirty="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з </a:t>
                      </a:r>
                      <a:r>
                        <a:rPr lang="ru-RU" sz="1200" b="0" u="none" strike="noStrike" dirty="0" err="1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питань</a:t>
                      </a:r>
                      <a:r>
                        <a:rPr lang="ru-RU" sz="1200" b="0" u="none" strike="noStrike" dirty="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</a:t>
                      </a:r>
                      <a:r>
                        <a:rPr lang="ru-RU" sz="1200" b="0" u="none" strike="noStrike" dirty="0" err="1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здоров’я</a:t>
                      </a:r>
                      <a:r>
                        <a:rPr lang="ru-RU" sz="1200" b="0" u="none" strike="noStrike" dirty="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</a:t>
                      </a:r>
                      <a:r>
                        <a:rPr lang="ru-RU" sz="1200" b="0" u="none" strike="noStrike" dirty="0" err="1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нації</a:t>
                      </a:r>
                      <a:r>
                        <a:rPr lang="ru-RU" sz="1200" b="0" u="none" strike="noStrike" dirty="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, </a:t>
                      </a:r>
                      <a:r>
                        <a:rPr lang="ru-RU" sz="1200" b="0" u="none" strike="noStrike" dirty="0" err="1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медичної</a:t>
                      </a:r>
                      <a:r>
                        <a:rPr lang="ru-RU" sz="1200" b="0" u="none" strike="noStrike" dirty="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</a:t>
                      </a:r>
                      <a:r>
                        <a:rPr lang="ru-RU" sz="1200" b="0" u="none" strike="noStrike" dirty="0" err="1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допомоги</a:t>
                      </a:r>
                      <a:endParaRPr lang="ru-RU" sz="1200" b="0" i="0" u="none" strike="noStrike" dirty="0"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8215" marR="8215" marT="8215" marB="0" vert="vert27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u="none" strike="noStrike" dirty="0" err="1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Народний</a:t>
                      </a:r>
                      <a:r>
                        <a:rPr lang="ru-RU" sz="1200" b="0" u="none" strike="noStrike" dirty="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фронт</a:t>
                      </a:r>
                      <a:endParaRPr lang="ru-RU" sz="1200" b="0" i="0" u="none" strike="noStrike" dirty="0"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8215" marR="8215" marT="8215" marB="0" vert="vert27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67809974"/>
                  </a:ext>
                </a:extLst>
              </a:tr>
              <a:tr h="499139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UA" sz="1200" u="none" strike="noStrike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3,69%</a:t>
                      </a:r>
                      <a:endParaRPr lang="ru-UA" sz="12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8215" marR="8215" marT="821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UA" sz="12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3,37%</a:t>
                      </a:r>
                      <a:endParaRPr lang="ru-UA" sz="12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8215" marR="8215" marT="821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UA" sz="12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3,37%</a:t>
                      </a:r>
                      <a:endParaRPr lang="ru-UA" sz="12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8215" marR="8215" marT="821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UA" sz="12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2,89%</a:t>
                      </a:r>
                      <a:endParaRPr lang="ru-UA" sz="12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8215" marR="8215" marT="821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UA" sz="12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1,77%</a:t>
                      </a:r>
                      <a:endParaRPr lang="ru-UA" sz="12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8215" marR="8215" marT="821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UA" sz="12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1,28%</a:t>
                      </a:r>
                      <a:endParaRPr lang="ru-UA" sz="12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8215" marR="8215" marT="821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UA" sz="12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1,61%</a:t>
                      </a:r>
                      <a:endParaRPr lang="ru-UA" sz="12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8215" marR="8215" marT="821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UA" sz="12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1,12%</a:t>
                      </a:r>
                      <a:endParaRPr lang="ru-UA" sz="12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8215" marR="8215" marT="821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UA" sz="12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0,64%</a:t>
                      </a:r>
                      <a:endParaRPr lang="ru-UA" sz="12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8215" marR="8215" marT="821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UA" sz="12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0,64%</a:t>
                      </a:r>
                      <a:endParaRPr lang="ru-UA" sz="12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8215" marR="8215" marT="821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UA" sz="12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0,64%</a:t>
                      </a:r>
                      <a:endParaRPr lang="ru-UA" sz="12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8215" marR="8215" marT="821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UA" sz="12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0,16%</a:t>
                      </a:r>
                      <a:endParaRPr lang="ru-UA" sz="12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8215" marR="8215" marT="821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UA" sz="12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0,32%</a:t>
                      </a:r>
                      <a:endParaRPr lang="ru-UA" sz="12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8215" marR="8215" marT="821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UA" sz="12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0,32%</a:t>
                      </a:r>
                      <a:endParaRPr lang="ru-UA" sz="12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8215" marR="8215" marT="821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UA" sz="12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0,32%</a:t>
                      </a:r>
                      <a:endParaRPr lang="ru-UA" sz="12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8215" marR="8215" marT="821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UA" sz="12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0,32%</a:t>
                      </a:r>
                      <a:endParaRPr lang="ru-UA" sz="12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8215" marR="8215" marT="821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UA" sz="12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0,32%</a:t>
                      </a:r>
                      <a:endParaRPr lang="ru-UA" sz="12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8215" marR="8215" marT="821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UA" sz="12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0,32%</a:t>
                      </a:r>
                      <a:endParaRPr lang="ru-UA" sz="12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8215" marR="8215" marT="821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UA" sz="12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0,16%</a:t>
                      </a:r>
                      <a:endParaRPr lang="ru-UA" sz="12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8215" marR="8215" marT="821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UA" sz="1200" u="none" strike="noStrike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0,16%</a:t>
                      </a:r>
                      <a:endParaRPr lang="ru-UA" sz="12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8215" marR="8215" marT="8215" marB="0" anchor="ctr"/>
                </a:tc>
                <a:extLst>
                  <a:ext uri="{0D108BD9-81ED-4DB2-BD59-A6C34878D82A}">
                    <a16:rowId xmlns:a16="http://schemas.microsoft.com/office/drawing/2014/main" val="4018095436"/>
                  </a:ext>
                </a:extLst>
              </a:tr>
              <a:tr h="332323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UA" sz="1200" u="none" strike="noStrike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0,96%</a:t>
                      </a:r>
                      <a:endParaRPr lang="ru-UA" sz="12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8215" marR="8215" marT="821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UA" sz="1200" u="none" strike="noStrike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0,48%</a:t>
                      </a:r>
                      <a:endParaRPr lang="ru-UA" sz="12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8215" marR="8215" marT="821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UA" sz="12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0,00%</a:t>
                      </a:r>
                      <a:endParaRPr lang="ru-UA" sz="12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8215" marR="8215" marT="8215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UA" sz="1200" u="none" strike="noStrike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 </a:t>
                      </a:r>
                      <a:endParaRPr lang="ru-UA" sz="12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8215" marR="8215" marT="8215" marB="0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UA" sz="12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0,00%</a:t>
                      </a:r>
                      <a:endParaRPr lang="ru-UA" sz="12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8215" marR="8215" marT="821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UA" sz="12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0,80%</a:t>
                      </a:r>
                      <a:endParaRPr lang="ru-UA" sz="12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8215" marR="8215" marT="8215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UA" sz="12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 </a:t>
                      </a:r>
                      <a:endParaRPr lang="ru-UA" sz="12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8215" marR="8215" marT="821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UA" sz="12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 </a:t>
                      </a:r>
                      <a:endParaRPr lang="ru-UA" sz="12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8215" marR="8215" marT="821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UA" sz="12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 </a:t>
                      </a:r>
                      <a:endParaRPr lang="ru-UA" sz="12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8215" marR="8215" marT="821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UA" sz="1200" u="none" strike="noStrike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 </a:t>
                      </a:r>
                      <a:endParaRPr lang="ru-UA" sz="12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8215" marR="8215" marT="821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UA" sz="12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 </a:t>
                      </a:r>
                      <a:endParaRPr lang="ru-UA" sz="12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8215" marR="8215" marT="8215" marB="0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UA" sz="12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0,48%</a:t>
                      </a:r>
                      <a:endParaRPr lang="ru-UA" sz="12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8215" marR="8215" marT="8215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UA" sz="12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 </a:t>
                      </a:r>
                      <a:endParaRPr lang="ru-UA" sz="12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8215" marR="8215" marT="821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UA" sz="12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 </a:t>
                      </a:r>
                      <a:endParaRPr lang="ru-UA" sz="12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8215" marR="8215" marT="8215" marB="0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UA" sz="12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0,16%</a:t>
                      </a:r>
                      <a:endParaRPr lang="ru-UA" sz="12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8215" marR="8215" marT="8215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UA" sz="12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 </a:t>
                      </a:r>
                      <a:endParaRPr lang="ru-UA" sz="12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8215" marR="8215" marT="821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UA" sz="12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 </a:t>
                      </a:r>
                      <a:endParaRPr lang="ru-UA" sz="12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8215" marR="8215" marT="821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UA" sz="12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 </a:t>
                      </a:r>
                      <a:endParaRPr lang="ru-UA" sz="12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8215" marR="8215" marT="821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UA" sz="12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 </a:t>
                      </a:r>
                      <a:endParaRPr lang="ru-UA" sz="12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8215" marR="8215" marT="821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UA" sz="1200" u="none" strike="noStrike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 </a:t>
                      </a:r>
                      <a:endParaRPr lang="ru-UA" sz="12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8215" marR="8215" marT="8215" marB="0"/>
                </a:tc>
                <a:extLst>
                  <a:ext uri="{0D108BD9-81ED-4DB2-BD59-A6C34878D82A}">
                    <a16:rowId xmlns:a16="http://schemas.microsoft.com/office/drawing/2014/main" val="291406337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8319066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68F13A0-FBC1-4D01-B06D-C3446BB19C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3420" y="370040"/>
            <a:ext cx="11353800" cy="530024"/>
          </a:xfrm>
        </p:spPr>
        <p:txBody>
          <a:bodyPr>
            <a:normAutofit fontScale="90000"/>
          </a:bodyPr>
          <a:lstStyle/>
          <a:p>
            <a:r>
              <a:rPr lang="ru-RU" sz="3600" b="1" i="0" u="none" strike="noStrike" baseline="0" dirty="0">
                <a:solidFill>
                  <a:schemeClr val="bg1"/>
                </a:solidFill>
                <a:latin typeface="Tahoma" panose="020B0604030504040204" pitchFamily="34" charset="0"/>
              </a:rPr>
              <a:t>МОНІТОРИНГ</a:t>
            </a:r>
            <a:r>
              <a:rPr lang="en-US" sz="3600" b="1" i="0" u="none" strike="noStrike" baseline="0" dirty="0">
                <a:solidFill>
                  <a:schemeClr val="bg1"/>
                </a:solidFill>
                <a:latin typeface="Tahoma" panose="020B0604030504040204" pitchFamily="34" charset="0"/>
              </a:rPr>
              <a:t> </a:t>
            </a:r>
            <a:r>
              <a:rPr lang="ru-RU" sz="3600" b="1" i="0" u="none" strike="noStrike" baseline="0" dirty="0">
                <a:solidFill>
                  <a:schemeClr val="bg1"/>
                </a:solidFill>
                <a:latin typeface="Tahoma" panose="020B0604030504040204" pitchFamily="34" charset="0"/>
              </a:rPr>
              <a:t>ПОЛІТИЧНИХ НОВИН</a:t>
            </a:r>
            <a:r>
              <a:rPr lang="en-US" sz="3600" b="1" i="0" u="none" strike="noStrike" baseline="0" dirty="0">
                <a:solidFill>
                  <a:schemeClr val="bg1"/>
                </a:solidFill>
                <a:latin typeface="Tahoma" panose="020B0604030504040204" pitchFamily="34" charset="0"/>
              </a:rPr>
              <a:t> </a:t>
            </a:r>
            <a:r>
              <a:rPr lang="uk-UA" sz="3600" b="1" i="0" u="none" strike="noStrike" baseline="0" dirty="0">
                <a:solidFill>
                  <a:schemeClr val="bg1"/>
                </a:solidFill>
                <a:latin typeface="Tahoma" panose="020B0604030504040204" pitchFamily="34" charset="0"/>
              </a:rPr>
              <a:t>		</a:t>
            </a:r>
            <a:endParaRPr lang="ru-UA" sz="1600" dirty="0">
              <a:solidFill>
                <a:schemeClr val="bg1"/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54B8539-65EA-46F6-BF9C-04A86E953B18}"/>
              </a:ext>
            </a:extLst>
          </p:cNvPr>
          <p:cNvSpPr txBox="1"/>
          <p:nvPr/>
        </p:nvSpPr>
        <p:spPr>
          <a:xfrm>
            <a:off x="7939696" y="2612762"/>
            <a:ext cx="328647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000" b="1" i="0" u="none" strike="noStrike" baseline="0" dirty="0">
                <a:solidFill>
                  <a:srgbClr val="FF0000"/>
                </a:solidFill>
                <a:latin typeface="Tahoma" panose="020B0604030504040204" pitchFamily="34" charset="0"/>
              </a:rPr>
              <a:t>ПОЛІТИЧНІ ПЕРСОНИ: </a:t>
            </a:r>
          </a:p>
          <a:p>
            <a:pPr algn="ctr"/>
            <a:r>
              <a:rPr lang="ru-RU" sz="2000" b="1" i="0" u="none" strike="noStrike" baseline="0" dirty="0">
                <a:solidFill>
                  <a:srgbClr val="FF0000"/>
                </a:solidFill>
                <a:latin typeface="Tahoma" panose="020B0604030504040204" pitchFamily="34" charset="0"/>
              </a:rPr>
              <a:t>РЕЙТИНГ УВАГИ*</a:t>
            </a:r>
            <a:endParaRPr lang="ru-UA" sz="2000" dirty="0">
              <a:solidFill>
                <a:srgbClr val="FF0000"/>
              </a:solidFill>
            </a:endParaRPr>
          </a:p>
        </p:txBody>
      </p:sp>
      <p:sp>
        <p:nvSpPr>
          <p:cNvPr id="9" name="Объект 3">
            <a:extLst>
              <a:ext uri="{FF2B5EF4-FFF2-40B4-BE49-F238E27FC236}">
                <a16:creationId xmlns:a16="http://schemas.microsoft.com/office/drawing/2014/main" id="{BD0F7BE1-48EA-45DB-BE1E-EAFB06B8C49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359240" y="744532"/>
            <a:ext cx="2173948" cy="329600"/>
          </a:xfrm>
        </p:spPr>
        <p:txBody>
          <a:bodyPr>
            <a:noAutofit/>
          </a:bodyPr>
          <a:lstStyle/>
          <a:p>
            <a:pPr marL="0" indent="0" algn="r">
              <a:buNone/>
            </a:pPr>
            <a:r>
              <a:rPr lang="uk-UA" sz="1400" b="1" u="none" strike="noStrike" baseline="0" dirty="0">
                <a:solidFill>
                  <a:schemeClr val="tx1">
                    <a:lumMod val="65000"/>
                    <a:lumOff val="35000"/>
                  </a:schemeClr>
                </a:solidFill>
                <a:latin typeface="Tahoma" panose="020B0604030504040204" pitchFamily="34" charset="0"/>
              </a:rPr>
              <a:t>ПОЛІТИЧНІ ГРАВЦІ</a:t>
            </a:r>
            <a:endParaRPr lang="ru-RU" sz="1400" b="1" u="none" strike="noStrike" baseline="0" dirty="0">
              <a:solidFill>
                <a:schemeClr val="tx1">
                  <a:lumMod val="65000"/>
                  <a:lumOff val="35000"/>
                </a:schemeClr>
              </a:solidFill>
              <a:latin typeface="Tahoma" panose="020B0604030504040204" pitchFamily="34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435F82DA-0668-4194-A753-639222840ADE}"/>
              </a:ext>
            </a:extLst>
          </p:cNvPr>
          <p:cNvSpPr txBox="1"/>
          <p:nvPr/>
        </p:nvSpPr>
        <p:spPr>
          <a:xfrm>
            <a:off x="7950546" y="4965160"/>
            <a:ext cx="352851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b="0" i="0" u="none" strike="noStrike" baseline="0" dirty="0">
                <a:latin typeface="Tahoma" panose="020B0604030504040204" pitchFamily="34" charset="0"/>
              </a:rPr>
              <a:t>**</a:t>
            </a:r>
            <a:r>
              <a:rPr lang="ru-RU" sz="1200" b="0" i="0" u="none" strike="noStrike" baseline="0" dirty="0" err="1">
                <a:latin typeface="Tahoma" panose="020B0604030504040204" pitchFamily="34" charset="0"/>
              </a:rPr>
              <a:t>згадуються</a:t>
            </a:r>
            <a:r>
              <a:rPr lang="ru-RU" sz="1200" b="0" i="0" u="none" strike="noStrike" baseline="0" dirty="0">
                <a:latin typeface="Tahoma" panose="020B0604030504040204" pitchFamily="34" charset="0"/>
              </a:rPr>
              <a:t> </a:t>
            </a:r>
            <a:r>
              <a:rPr lang="ru-RU" sz="1200" b="0" i="0" u="none" strike="noStrike" baseline="0" dirty="0" err="1">
                <a:latin typeface="Tahoma" panose="020B0604030504040204" pitchFamily="34" charset="0"/>
              </a:rPr>
              <a:t>більше</a:t>
            </a:r>
            <a:r>
              <a:rPr lang="ru-RU" sz="1200" b="0" i="0" u="none" strike="noStrike" baseline="0" dirty="0">
                <a:latin typeface="Tahoma" panose="020B0604030504040204" pitchFamily="34" charset="0"/>
              </a:rPr>
              <a:t> </a:t>
            </a:r>
            <a:r>
              <a:rPr lang="ru-RU" sz="1200" b="0" i="0" u="none" strike="noStrike" baseline="0" dirty="0" err="1">
                <a:latin typeface="Tahoma" panose="020B0604030504040204" pitchFamily="34" charset="0"/>
              </a:rPr>
              <a:t>ніж</a:t>
            </a:r>
            <a:r>
              <a:rPr lang="ru-RU" sz="1200" b="0" i="0" u="none" strike="noStrike" baseline="0" dirty="0">
                <a:latin typeface="Tahoma" panose="020B0604030504040204" pitchFamily="34" charset="0"/>
              </a:rPr>
              <a:t> у 0,5 % </a:t>
            </a:r>
            <a:r>
              <a:rPr lang="ru-RU" sz="1200" b="0" i="0" u="none" strike="noStrike" baseline="0" dirty="0" err="1">
                <a:latin typeface="Tahoma" panose="020B0604030504040204" pitchFamily="34" charset="0"/>
              </a:rPr>
              <a:t>повідомлень</a:t>
            </a:r>
            <a:endParaRPr lang="ru-UA" sz="1200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AAF3FB65-5112-4D13-8132-9DA2CA5AD44E}"/>
              </a:ext>
            </a:extLst>
          </p:cNvPr>
          <p:cNvSpPr txBox="1"/>
          <p:nvPr/>
        </p:nvSpPr>
        <p:spPr>
          <a:xfrm>
            <a:off x="8833946" y="3318742"/>
            <a:ext cx="162736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uk-UA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лютий 2021</a:t>
            </a:r>
            <a:endParaRPr lang="en-US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ctr"/>
            <a:r>
              <a:rPr lang="en-US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N=623</a:t>
            </a:r>
            <a:r>
              <a:rPr lang="uk-UA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**</a:t>
            </a:r>
            <a:endParaRPr lang="ru-UA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C49C028-FC00-4C2E-86D9-9C0BAEB40A17}"/>
              </a:ext>
            </a:extLst>
          </p:cNvPr>
          <p:cNvSpPr txBox="1"/>
          <p:nvPr/>
        </p:nvSpPr>
        <p:spPr>
          <a:xfrm>
            <a:off x="9042400" y="370040"/>
            <a:ext cx="249078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US" sz="1800" b="1" i="0" u="none" strike="noStrike" baseline="0" dirty="0">
                <a:solidFill>
                  <a:schemeClr val="bg1"/>
                </a:solidFill>
                <a:latin typeface="Tahoma" panose="020B0604030504040204" pitchFamily="34" charset="0"/>
              </a:rPr>
              <a:t>15-20 </a:t>
            </a:r>
            <a:r>
              <a:rPr lang="uk-UA" sz="1800" b="1" i="0" u="none" strike="noStrike" baseline="0" dirty="0">
                <a:solidFill>
                  <a:schemeClr val="bg1"/>
                </a:solidFill>
                <a:latin typeface="Tahoma" panose="020B0604030504040204" pitchFamily="34" charset="0"/>
              </a:rPr>
              <a:t>лютого 2021</a:t>
            </a:r>
            <a:endParaRPr lang="ru-UA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DC6C97C-5673-4C52-8660-08F5D4B45AAC}"/>
              </a:ext>
            </a:extLst>
          </p:cNvPr>
          <p:cNvSpPr txBox="1"/>
          <p:nvPr/>
        </p:nvSpPr>
        <p:spPr>
          <a:xfrm>
            <a:off x="7950547" y="5485177"/>
            <a:ext cx="358264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i="0" u="none" strike="noStrike" baseline="0" dirty="0">
                <a:latin typeface="Tahoma" panose="020B0604030504040204" pitchFamily="34" charset="0"/>
              </a:rPr>
              <a:t>*% </a:t>
            </a:r>
            <a:r>
              <a:rPr lang="ru-RU" sz="1200" i="0" u="none" strike="noStrike" baseline="0" dirty="0" err="1">
                <a:latin typeface="Tahoma" panose="020B0604030504040204" pitchFamily="34" charset="0"/>
              </a:rPr>
              <a:t>повідомлень</a:t>
            </a:r>
            <a:r>
              <a:rPr lang="ru-RU" sz="1200" i="0" u="none" strike="noStrike" baseline="0" dirty="0">
                <a:latin typeface="Tahoma" panose="020B0604030504040204" pitchFamily="34" charset="0"/>
              </a:rPr>
              <a:t> </a:t>
            </a:r>
            <a:r>
              <a:rPr lang="ru-RU" sz="1200" i="0" u="none" strike="noStrike" baseline="0" dirty="0" err="1">
                <a:latin typeface="Tahoma" panose="020B0604030504040204" pitchFamily="34" charset="0"/>
              </a:rPr>
              <a:t>зі</a:t>
            </a:r>
            <a:r>
              <a:rPr lang="ru-RU" sz="1200" i="0" u="none" strike="noStrike" baseline="0" dirty="0">
                <a:latin typeface="Tahoma" panose="020B0604030504040204" pitchFamily="34" charset="0"/>
              </a:rPr>
              <a:t> </a:t>
            </a:r>
            <a:r>
              <a:rPr lang="ru-RU" sz="1200" i="0" u="none" strike="noStrike" baseline="0" dirty="0" err="1">
                <a:latin typeface="Tahoma" panose="020B0604030504040204" pitchFamily="34" charset="0"/>
              </a:rPr>
              <a:t>згадуванням</a:t>
            </a:r>
            <a:r>
              <a:rPr lang="ru-RU" sz="1200" i="0" u="none" strike="noStrike" baseline="0" dirty="0">
                <a:latin typeface="Tahoma" panose="020B0604030504040204" pitchFamily="34" charset="0"/>
              </a:rPr>
              <a:t> про </a:t>
            </a:r>
            <a:r>
              <a:rPr lang="ru-RU" sz="1200" i="0" u="none" strike="noStrike" baseline="0" dirty="0" err="1">
                <a:latin typeface="Tahoma" panose="020B0604030504040204" pitchFamily="34" charset="0"/>
              </a:rPr>
              <a:t>політика</a:t>
            </a:r>
            <a:endParaRPr lang="ru-UA" sz="1200" dirty="0"/>
          </a:p>
        </p:txBody>
      </p:sp>
      <p:graphicFrame>
        <p:nvGraphicFramePr>
          <p:cNvPr id="6" name="Диаграмма 5">
            <a:extLst>
              <a:ext uri="{FF2B5EF4-FFF2-40B4-BE49-F238E27FC236}">
                <a16:creationId xmlns:a16="http://schemas.microsoft.com/office/drawing/2014/main" id="{1430B220-A312-4ADA-AB03-55E313CE703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517858292"/>
              </p:ext>
            </p:extLst>
          </p:nvPr>
        </p:nvGraphicFramePr>
        <p:xfrm>
          <a:off x="712940" y="1195351"/>
          <a:ext cx="7124700" cy="541866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23703256-7457-402F-93D6-B213FF55AFB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98736" y="6013995"/>
            <a:ext cx="850480" cy="473965"/>
          </a:xfrm>
          <a:prstGeom prst="rect">
            <a:avLst/>
          </a:prstGeom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0377D27B-5D6A-464C-8841-04367F966A7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98736" y="5318058"/>
            <a:ext cx="850480" cy="446862"/>
          </a:xfrm>
          <a:prstGeom prst="rect">
            <a:avLst/>
          </a:prstGeom>
        </p:spPr>
      </p:pic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DA29DA13-0D8E-4111-9A73-64197E5A181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698736" y="4727247"/>
            <a:ext cx="856175" cy="446863"/>
          </a:xfrm>
          <a:prstGeom prst="rect">
            <a:avLst/>
          </a:prstGeom>
        </p:spPr>
      </p:pic>
      <p:pic>
        <p:nvPicPr>
          <p:cNvPr id="21" name="Рисунок 20">
            <a:extLst>
              <a:ext uri="{FF2B5EF4-FFF2-40B4-BE49-F238E27FC236}">
                <a16:creationId xmlns:a16="http://schemas.microsoft.com/office/drawing/2014/main" id="{2F19B92D-F48F-4831-9D40-FF870F33D898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t="-1" b="6379"/>
          <a:stretch/>
        </p:blipFill>
        <p:spPr>
          <a:xfrm>
            <a:off x="3832187" y="4085197"/>
            <a:ext cx="859155" cy="446862"/>
          </a:xfrm>
          <a:prstGeom prst="rect">
            <a:avLst/>
          </a:prstGeom>
        </p:spPr>
      </p:pic>
      <p:pic>
        <p:nvPicPr>
          <p:cNvPr id="23" name="Рисунок 22">
            <a:extLst>
              <a:ext uri="{FF2B5EF4-FFF2-40B4-BE49-F238E27FC236}">
                <a16:creationId xmlns:a16="http://schemas.microsoft.com/office/drawing/2014/main" id="{40885BD4-AEC2-48B5-BD70-AB8E447457B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899559" y="3450565"/>
            <a:ext cx="856174" cy="454119"/>
          </a:xfrm>
          <a:prstGeom prst="rect">
            <a:avLst/>
          </a:prstGeom>
        </p:spPr>
      </p:pic>
      <p:pic>
        <p:nvPicPr>
          <p:cNvPr id="25" name="Рисунок 24">
            <a:extLst>
              <a:ext uri="{FF2B5EF4-FFF2-40B4-BE49-F238E27FC236}">
                <a16:creationId xmlns:a16="http://schemas.microsoft.com/office/drawing/2014/main" id="{D7F3331C-A902-495F-9752-451872B4CFC5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126824" y="2879100"/>
            <a:ext cx="856174" cy="479616"/>
          </a:xfrm>
          <a:prstGeom prst="rect">
            <a:avLst/>
          </a:prstGeom>
        </p:spPr>
      </p:pic>
      <p:pic>
        <p:nvPicPr>
          <p:cNvPr id="27" name="Рисунок 26">
            <a:extLst>
              <a:ext uri="{FF2B5EF4-FFF2-40B4-BE49-F238E27FC236}">
                <a16:creationId xmlns:a16="http://schemas.microsoft.com/office/drawing/2014/main" id="{6BD5381B-399A-4336-8131-7222A1661B83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755733" y="2306806"/>
            <a:ext cx="856175" cy="476904"/>
          </a:xfrm>
          <a:prstGeom prst="rect">
            <a:avLst/>
          </a:prstGeom>
        </p:spPr>
      </p:pic>
      <p:pic>
        <p:nvPicPr>
          <p:cNvPr id="29" name="Рисунок 28">
            <a:extLst>
              <a:ext uri="{FF2B5EF4-FFF2-40B4-BE49-F238E27FC236}">
                <a16:creationId xmlns:a16="http://schemas.microsoft.com/office/drawing/2014/main" id="{835933E4-D8BD-44D6-87AD-01CDE6FCF60A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361165" y="1773067"/>
            <a:ext cx="859155" cy="476904"/>
          </a:xfrm>
          <a:prstGeom prst="rect">
            <a:avLst/>
          </a:prstGeom>
        </p:spPr>
      </p:pic>
      <p:pic>
        <p:nvPicPr>
          <p:cNvPr id="31" name="Рисунок 30">
            <a:extLst>
              <a:ext uri="{FF2B5EF4-FFF2-40B4-BE49-F238E27FC236}">
                <a16:creationId xmlns:a16="http://schemas.microsoft.com/office/drawing/2014/main" id="{9501C669-319D-491D-BC97-41EB1068205A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307396" y="1517961"/>
            <a:ext cx="915655" cy="4769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059379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68F13A0-FBC1-4D01-B06D-C3446BB19C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3420" y="370040"/>
            <a:ext cx="11353800" cy="530024"/>
          </a:xfrm>
        </p:spPr>
        <p:txBody>
          <a:bodyPr>
            <a:normAutofit fontScale="90000"/>
          </a:bodyPr>
          <a:lstStyle/>
          <a:p>
            <a:r>
              <a:rPr lang="ru-RU" sz="3600" b="1" i="0" u="none" strike="noStrike" baseline="0" dirty="0">
                <a:solidFill>
                  <a:schemeClr val="bg1"/>
                </a:solidFill>
                <a:latin typeface="Tahoma" panose="020B0604030504040204" pitchFamily="34" charset="0"/>
              </a:rPr>
              <a:t>МОНІТОРИНГ</a:t>
            </a:r>
            <a:r>
              <a:rPr lang="en-US" sz="3600" b="1" i="0" u="none" strike="noStrike" baseline="0" dirty="0">
                <a:solidFill>
                  <a:schemeClr val="bg1"/>
                </a:solidFill>
                <a:latin typeface="Tahoma" panose="020B0604030504040204" pitchFamily="34" charset="0"/>
              </a:rPr>
              <a:t> </a:t>
            </a:r>
            <a:r>
              <a:rPr lang="ru-RU" sz="3600" b="1" i="0" u="none" strike="noStrike" baseline="0" dirty="0">
                <a:solidFill>
                  <a:schemeClr val="bg1"/>
                </a:solidFill>
                <a:latin typeface="Tahoma" panose="020B0604030504040204" pitchFamily="34" charset="0"/>
              </a:rPr>
              <a:t>ПОЛІТИЧНИХ НОВИН</a:t>
            </a:r>
            <a:r>
              <a:rPr lang="en-US" sz="3600" b="1" i="0" u="none" strike="noStrike" baseline="0" dirty="0">
                <a:solidFill>
                  <a:schemeClr val="bg1"/>
                </a:solidFill>
                <a:latin typeface="Tahoma" panose="020B0604030504040204" pitchFamily="34" charset="0"/>
              </a:rPr>
              <a:t> </a:t>
            </a:r>
            <a:r>
              <a:rPr lang="uk-UA" sz="3600" b="1" i="0" u="none" strike="noStrike" baseline="0" dirty="0">
                <a:solidFill>
                  <a:schemeClr val="bg1"/>
                </a:solidFill>
                <a:latin typeface="Tahoma" panose="020B0604030504040204" pitchFamily="34" charset="0"/>
              </a:rPr>
              <a:t>		</a:t>
            </a:r>
            <a:endParaRPr lang="ru-UA" sz="1600" dirty="0">
              <a:solidFill>
                <a:schemeClr val="bg1"/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54B8539-65EA-46F6-BF9C-04A86E953B18}"/>
              </a:ext>
            </a:extLst>
          </p:cNvPr>
          <p:cNvSpPr txBox="1"/>
          <p:nvPr/>
        </p:nvSpPr>
        <p:spPr>
          <a:xfrm>
            <a:off x="7837640" y="2610856"/>
            <a:ext cx="328647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000" b="1" i="0" u="none" strike="noStrike" baseline="0" dirty="0">
                <a:solidFill>
                  <a:srgbClr val="FF0000"/>
                </a:solidFill>
                <a:latin typeface="Tahoma" panose="020B0604030504040204" pitchFamily="34" charset="0"/>
              </a:rPr>
              <a:t>ПОЛІТИЧНІ ПЕРСОНИ: </a:t>
            </a:r>
          </a:p>
          <a:p>
            <a:pPr algn="ctr"/>
            <a:r>
              <a:rPr lang="ru-RU" sz="2000" b="1" i="0" u="none" strike="noStrike" baseline="0" dirty="0">
                <a:solidFill>
                  <a:srgbClr val="FF0000"/>
                </a:solidFill>
                <a:latin typeface="Tahoma" panose="020B0604030504040204" pitchFamily="34" charset="0"/>
              </a:rPr>
              <a:t>РЕЙТИНГ УВАГИ*</a:t>
            </a:r>
            <a:endParaRPr lang="ru-UA" sz="2000" dirty="0">
              <a:solidFill>
                <a:srgbClr val="FF0000"/>
              </a:solidFill>
            </a:endParaRPr>
          </a:p>
        </p:txBody>
      </p:sp>
      <p:sp>
        <p:nvSpPr>
          <p:cNvPr id="9" name="Объект 3">
            <a:extLst>
              <a:ext uri="{FF2B5EF4-FFF2-40B4-BE49-F238E27FC236}">
                <a16:creationId xmlns:a16="http://schemas.microsoft.com/office/drawing/2014/main" id="{BD0F7BE1-48EA-45DB-BE1E-EAFB06B8C49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359240" y="744532"/>
            <a:ext cx="2173948" cy="329600"/>
          </a:xfrm>
        </p:spPr>
        <p:txBody>
          <a:bodyPr>
            <a:noAutofit/>
          </a:bodyPr>
          <a:lstStyle/>
          <a:p>
            <a:pPr marL="0" indent="0" algn="r">
              <a:buNone/>
            </a:pPr>
            <a:r>
              <a:rPr lang="uk-UA" sz="1400" b="1" u="none" strike="noStrike" baseline="0" dirty="0">
                <a:solidFill>
                  <a:schemeClr val="tx1">
                    <a:lumMod val="65000"/>
                    <a:lumOff val="35000"/>
                  </a:schemeClr>
                </a:solidFill>
                <a:latin typeface="Tahoma" panose="020B0604030504040204" pitchFamily="34" charset="0"/>
              </a:rPr>
              <a:t>ПОЛІТИЧНІ ГРАВЦІ</a:t>
            </a:r>
            <a:endParaRPr lang="ru-RU" sz="1400" b="1" u="none" strike="noStrike" baseline="0" dirty="0">
              <a:solidFill>
                <a:schemeClr val="tx1">
                  <a:lumMod val="65000"/>
                  <a:lumOff val="35000"/>
                </a:schemeClr>
              </a:solidFill>
              <a:latin typeface="Tahoma" panose="020B0604030504040204" pitchFamily="34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435F82DA-0668-4194-A753-639222840ADE}"/>
              </a:ext>
            </a:extLst>
          </p:cNvPr>
          <p:cNvSpPr txBox="1"/>
          <p:nvPr/>
        </p:nvSpPr>
        <p:spPr>
          <a:xfrm>
            <a:off x="7950546" y="4965160"/>
            <a:ext cx="352851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b="0" i="0" u="none" strike="noStrike" baseline="0" dirty="0">
                <a:latin typeface="Tahoma" panose="020B0604030504040204" pitchFamily="34" charset="0"/>
              </a:rPr>
              <a:t>**</a:t>
            </a:r>
            <a:r>
              <a:rPr lang="ru-RU" sz="1200" b="0" i="0" u="none" strike="noStrike" baseline="0" dirty="0" err="1">
                <a:latin typeface="Tahoma" panose="020B0604030504040204" pitchFamily="34" charset="0"/>
              </a:rPr>
              <a:t>згадуються</a:t>
            </a:r>
            <a:r>
              <a:rPr lang="ru-RU" sz="1200" b="0" i="0" u="none" strike="noStrike" baseline="0" dirty="0">
                <a:latin typeface="Tahoma" panose="020B0604030504040204" pitchFamily="34" charset="0"/>
              </a:rPr>
              <a:t> </a:t>
            </a:r>
            <a:r>
              <a:rPr lang="ru-RU" sz="1200" b="0" i="0" u="none" strike="noStrike" baseline="0" dirty="0" err="1">
                <a:latin typeface="Tahoma" panose="020B0604030504040204" pitchFamily="34" charset="0"/>
              </a:rPr>
              <a:t>більше</a:t>
            </a:r>
            <a:r>
              <a:rPr lang="ru-RU" sz="1200" b="0" i="0" u="none" strike="noStrike" baseline="0" dirty="0">
                <a:latin typeface="Tahoma" panose="020B0604030504040204" pitchFamily="34" charset="0"/>
              </a:rPr>
              <a:t> </a:t>
            </a:r>
            <a:r>
              <a:rPr lang="ru-RU" sz="1200" b="0" i="0" u="none" strike="noStrike" baseline="0" dirty="0" err="1">
                <a:latin typeface="Tahoma" panose="020B0604030504040204" pitchFamily="34" charset="0"/>
              </a:rPr>
              <a:t>ніж</a:t>
            </a:r>
            <a:r>
              <a:rPr lang="ru-RU" sz="1200" b="0" i="0" u="none" strike="noStrike" baseline="0" dirty="0">
                <a:latin typeface="Tahoma" panose="020B0604030504040204" pitchFamily="34" charset="0"/>
              </a:rPr>
              <a:t> у 0,5 % </a:t>
            </a:r>
            <a:r>
              <a:rPr lang="ru-RU" sz="1200" b="0" i="0" u="none" strike="noStrike" baseline="0" dirty="0" err="1">
                <a:latin typeface="Tahoma" panose="020B0604030504040204" pitchFamily="34" charset="0"/>
              </a:rPr>
              <a:t>повідомлень</a:t>
            </a:r>
            <a:endParaRPr lang="ru-UA" sz="1200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AAF3FB65-5112-4D13-8132-9DA2CA5AD44E}"/>
              </a:ext>
            </a:extLst>
          </p:cNvPr>
          <p:cNvSpPr txBox="1"/>
          <p:nvPr/>
        </p:nvSpPr>
        <p:spPr>
          <a:xfrm>
            <a:off x="8833946" y="3318742"/>
            <a:ext cx="162737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uk-UA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лютий 2019</a:t>
            </a:r>
            <a:endParaRPr lang="en-US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ctr"/>
            <a:r>
              <a:rPr lang="en-US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N=</a:t>
            </a:r>
            <a:r>
              <a:rPr lang="uk-UA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549**</a:t>
            </a:r>
            <a:endParaRPr lang="ru-UA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DC6C97C-5673-4C52-8660-08F5D4B45AAC}"/>
              </a:ext>
            </a:extLst>
          </p:cNvPr>
          <p:cNvSpPr txBox="1"/>
          <p:nvPr/>
        </p:nvSpPr>
        <p:spPr>
          <a:xfrm>
            <a:off x="7950547" y="5485177"/>
            <a:ext cx="358264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i="0" u="none" strike="noStrike" baseline="0" dirty="0">
                <a:latin typeface="Tahoma" panose="020B0604030504040204" pitchFamily="34" charset="0"/>
              </a:rPr>
              <a:t>*% </a:t>
            </a:r>
            <a:r>
              <a:rPr lang="ru-RU" sz="1200" i="0" u="none" strike="noStrike" baseline="0" dirty="0" err="1">
                <a:latin typeface="Tahoma" panose="020B0604030504040204" pitchFamily="34" charset="0"/>
              </a:rPr>
              <a:t>повідомлень</a:t>
            </a:r>
            <a:r>
              <a:rPr lang="ru-RU" sz="1200" i="0" u="none" strike="noStrike" baseline="0" dirty="0">
                <a:latin typeface="Tahoma" panose="020B0604030504040204" pitchFamily="34" charset="0"/>
              </a:rPr>
              <a:t> </a:t>
            </a:r>
            <a:r>
              <a:rPr lang="ru-RU" sz="1200" i="0" u="none" strike="noStrike" baseline="0" dirty="0" err="1">
                <a:latin typeface="Tahoma" panose="020B0604030504040204" pitchFamily="34" charset="0"/>
              </a:rPr>
              <a:t>зі</a:t>
            </a:r>
            <a:r>
              <a:rPr lang="ru-RU" sz="1200" i="0" u="none" strike="noStrike" baseline="0" dirty="0">
                <a:latin typeface="Tahoma" panose="020B0604030504040204" pitchFamily="34" charset="0"/>
              </a:rPr>
              <a:t> </a:t>
            </a:r>
            <a:r>
              <a:rPr lang="ru-RU" sz="1200" i="0" u="none" strike="noStrike" baseline="0" dirty="0" err="1">
                <a:latin typeface="Tahoma" panose="020B0604030504040204" pitchFamily="34" charset="0"/>
              </a:rPr>
              <a:t>згадуванням</a:t>
            </a:r>
            <a:r>
              <a:rPr lang="ru-RU" sz="1200" i="0" u="none" strike="noStrike" baseline="0" dirty="0">
                <a:latin typeface="Tahoma" panose="020B0604030504040204" pitchFamily="34" charset="0"/>
              </a:rPr>
              <a:t> про </a:t>
            </a:r>
            <a:r>
              <a:rPr lang="ru-RU" sz="1200" i="0" u="none" strike="noStrike" baseline="0" dirty="0" err="1">
                <a:latin typeface="Tahoma" panose="020B0604030504040204" pitchFamily="34" charset="0"/>
              </a:rPr>
              <a:t>політика</a:t>
            </a:r>
            <a:endParaRPr lang="ru-UA" sz="1200" dirty="0"/>
          </a:p>
        </p:txBody>
      </p:sp>
      <p:graphicFrame>
        <p:nvGraphicFramePr>
          <p:cNvPr id="6" name="Диаграмма 5">
            <a:extLst>
              <a:ext uri="{FF2B5EF4-FFF2-40B4-BE49-F238E27FC236}">
                <a16:creationId xmlns:a16="http://schemas.microsoft.com/office/drawing/2014/main" id="{1430B220-A312-4ADA-AB03-55E313CE703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940763089"/>
              </p:ext>
            </p:extLst>
          </p:nvPr>
        </p:nvGraphicFramePr>
        <p:xfrm>
          <a:off x="712940" y="1195351"/>
          <a:ext cx="7124700" cy="541866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88332343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Диаграмма 5">
            <a:extLst>
              <a:ext uri="{FF2B5EF4-FFF2-40B4-BE49-F238E27FC236}">
                <a16:creationId xmlns:a16="http://schemas.microsoft.com/office/drawing/2014/main" id="{D1072546-F511-45B1-BC35-BE24D45B022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793270973"/>
              </p:ext>
            </p:extLst>
          </p:nvPr>
        </p:nvGraphicFramePr>
        <p:xfrm>
          <a:off x="438330" y="1246940"/>
          <a:ext cx="8499312" cy="547482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F3B3F796-D63B-4630-BF8F-005A610BBE8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17713" y="4654243"/>
            <a:ext cx="1319084" cy="745039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68F13A0-FBC1-4D01-B06D-C3446BB19C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3420" y="370040"/>
            <a:ext cx="11353800" cy="530024"/>
          </a:xfrm>
        </p:spPr>
        <p:txBody>
          <a:bodyPr>
            <a:normAutofit fontScale="90000"/>
          </a:bodyPr>
          <a:lstStyle/>
          <a:p>
            <a:r>
              <a:rPr lang="ru-RU" sz="3600" b="1" i="0" u="none" strike="noStrike" baseline="0" dirty="0">
                <a:solidFill>
                  <a:schemeClr val="bg1"/>
                </a:solidFill>
                <a:latin typeface="Tahoma" panose="020B0604030504040204" pitchFamily="34" charset="0"/>
              </a:rPr>
              <a:t>МОНІТОРИНГ</a:t>
            </a:r>
            <a:r>
              <a:rPr lang="en-US" sz="3600" b="1" i="0" u="none" strike="noStrike" baseline="0" dirty="0">
                <a:solidFill>
                  <a:schemeClr val="bg1"/>
                </a:solidFill>
                <a:latin typeface="Tahoma" panose="020B0604030504040204" pitchFamily="34" charset="0"/>
              </a:rPr>
              <a:t> </a:t>
            </a:r>
            <a:r>
              <a:rPr lang="ru-RU" sz="3600" b="1" i="0" u="none" strike="noStrike" baseline="0" dirty="0">
                <a:solidFill>
                  <a:schemeClr val="bg1"/>
                </a:solidFill>
                <a:latin typeface="Tahoma" panose="020B0604030504040204" pitchFamily="34" charset="0"/>
              </a:rPr>
              <a:t>ПОЛІТИЧНИХ НОВИН</a:t>
            </a:r>
            <a:r>
              <a:rPr lang="en-US" sz="3600" b="1" i="0" u="none" strike="noStrike" baseline="0" dirty="0">
                <a:solidFill>
                  <a:schemeClr val="bg1"/>
                </a:solidFill>
                <a:latin typeface="Tahoma" panose="020B0604030504040204" pitchFamily="34" charset="0"/>
              </a:rPr>
              <a:t> </a:t>
            </a:r>
            <a:r>
              <a:rPr lang="uk-UA" sz="3600" b="1" i="0" u="none" strike="noStrike" baseline="0" dirty="0">
                <a:solidFill>
                  <a:schemeClr val="bg1"/>
                </a:solidFill>
                <a:latin typeface="Tahoma" panose="020B0604030504040204" pitchFamily="34" charset="0"/>
              </a:rPr>
              <a:t>		</a:t>
            </a:r>
            <a:endParaRPr lang="ru-UA" sz="1600" dirty="0">
              <a:solidFill>
                <a:schemeClr val="bg1"/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54B8539-65EA-46F6-BF9C-04A86E953B18}"/>
              </a:ext>
            </a:extLst>
          </p:cNvPr>
          <p:cNvSpPr txBox="1"/>
          <p:nvPr/>
        </p:nvSpPr>
        <p:spPr>
          <a:xfrm>
            <a:off x="3763470" y="1268216"/>
            <a:ext cx="466506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b="1" i="0" u="none" strike="noStrike" baseline="0" dirty="0">
                <a:solidFill>
                  <a:srgbClr val="FF0000"/>
                </a:solidFill>
                <a:latin typeface="Tahoma" panose="020B0604030504040204" pitchFamily="34" charset="0"/>
              </a:rPr>
              <a:t>ПОЛІТИЧНІ ПЕРСОНИ: СИНХРОН </a:t>
            </a:r>
            <a:endParaRPr lang="ru-UA" sz="2000" dirty="0">
              <a:solidFill>
                <a:srgbClr val="FF0000"/>
              </a:solidFill>
            </a:endParaRPr>
          </a:p>
        </p:txBody>
      </p:sp>
      <p:sp>
        <p:nvSpPr>
          <p:cNvPr id="9" name="Объект 3">
            <a:extLst>
              <a:ext uri="{FF2B5EF4-FFF2-40B4-BE49-F238E27FC236}">
                <a16:creationId xmlns:a16="http://schemas.microsoft.com/office/drawing/2014/main" id="{BD0F7BE1-48EA-45DB-BE1E-EAFB06B8C49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474632" y="677817"/>
            <a:ext cx="2173948" cy="329600"/>
          </a:xfrm>
        </p:spPr>
        <p:txBody>
          <a:bodyPr>
            <a:noAutofit/>
          </a:bodyPr>
          <a:lstStyle/>
          <a:p>
            <a:pPr marL="0" indent="0" algn="r">
              <a:buNone/>
            </a:pPr>
            <a:r>
              <a:rPr lang="uk-UA" sz="1400" b="1" u="none" strike="noStrike" baseline="0" dirty="0">
                <a:solidFill>
                  <a:schemeClr val="tx1">
                    <a:lumMod val="65000"/>
                    <a:lumOff val="35000"/>
                  </a:schemeClr>
                </a:solidFill>
                <a:latin typeface="Tahoma" panose="020B0604030504040204" pitchFamily="34" charset="0"/>
              </a:rPr>
              <a:t>ПОЛІТИЧНІ ГРАВЦІ</a:t>
            </a:r>
            <a:endParaRPr lang="ru-RU" sz="1400" b="1" u="none" strike="noStrike" baseline="0" dirty="0">
              <a:solidFill>
                <a:schemeClr val="tx1">
                  <a:lumMod val="65000"/>
                  <a:lumOff val="35000"/>
                </a:schemeClr>
              </a:solidFill>
              <a:latin typeface="Tahoma" panose="020B0604030504040204" pitchFamily="34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AAF3FB65-5112-4D13-8132-9DA2CA5AD44E}"/>
              </a:ext>
            </a:extLst>
          </p:cNvPr>
          <p:cNvSpPr txBox="1"/>
          <p:nvPr/>
        </p:nvSpPr>
        <p:spPr>
          <a:xfrm>
            <a:off x="8937642" y="4498540"/>
            <a:ext cx="252929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0" i="0" u="none" strike="noStrike" baseline="0" dirty="0" err="1">
                <a:latin typeface="Tahoma" panose="020B0604030504040204" pitchFamily="34" charset="0"/>
              </a:rPr>
              <a:t>синхрон</a:t>
            </a:r>
            <a:r>
              <a:rPr lang="ru-RU" sz="1400" b="0" i="0" u="none" strike="noStrike" baseline="0" dirty="0">
                <a:latin typeface="Tahoma" panose="020B0604030504040204" pitchFamily="34" charset="0"/>
              </a:rPr>
              <a:t> </a:t>
            </a:r>
            <a:r>
              <a:rPr lang="ru-RU" sz="1400" b="0" i="0" u="none" strike="noStrike" baseline="0" dirty="0" err="1">
                <a:latin typeface="Tahoma" panose="020B0604030504040204" pitchFamily="34" charset="0"/>
              </a:rPr>
              <a:t>відомих</a:t>
            </a:r>
            <a:r>
              <a:rPr lang="ru-RU" sz="1400" b="0" i="0" u="none" strike="noStrike" baseline="0" dirty="0">
                <a:latin typeface="Tahoma" panose="020B0604030504040204" pitchFamily="34" charset="0"/>
              </a:rPr>
              <a:t> </a:t>
            </a:r>
            <a:r>
              <a:rPr lang="ru-RU" sz="1400" b="0" i="0" u="none" strike="noStrike" baseline="0" dirty="0" err="1">
                <a:latin typeface="Tahoma" panose="020B0604030504040204" pitchFamily="34" charset="0"/>
              </a:rPr>
              <a:t>політиків</a:t>
            </a:r>
            <a:r>
              <a:rPr lang="ru-RU" sz="1400" b="0" i="0" u="none" strike="noStrike" baseline="0" dirty="0">
                <a:latin typeface="Tahoma" panose="020B0604030504040204" pitchFamily="34" charset="0"/>
              </a:rPr>
              <a:t>, </a:t>
            </a:r>
          </a:p>
          <a:p>
            <a:r>
              <a:rPr lang="ru-RU" sz="1400" b="0" i="0" u="none" strike="noStrike" baseline="0" dirty="0" err="1">
                <a:latin typeface="Tahoma" panose="020B0604030504040204" pitchFamily="34" charset="0"/>
              </a:rPr>
              <a:t>понад</a:t>
            </a:r>
            <a:r>
              <a:rPr lang="ru-RU" sz="1400" b="0" i="0" u="none" strike="noStrike" baseline="0" dirty="0">
                <a:latin typeface="Tahoma" panose="020B0604030504040204" pitchFamily="34" charset="0"/>
              </a:rPr>
              <a:t> 30 сек n=4801 сек. </a:t>
            </a:r>
            <a:endParaRPr lang="ru-UA" sz="140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E2E24CB-0A6C-499C-8B48-261AC8DD58B6}"/>
              </a:ext>
            </a:extLst>
          </p:cNvPr>
          <p:cNvSpPr txBox="1"/>
          <p:nvPr/>
        </p:nvSpPr>
        <p:spPr>
          <a:xfrm>
            <a:off x="9124455" y="370040"/>
            <a:ext cx="2524125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US" sz="1400" b="1" i="0" u="none" strike="noStrike" baseline="0" dirty="0">
                <a:solidFill>
                  <a:schemeClr val="bg1"/>
                </a:solidFill>
                <a:latin typeface="Tahoma" panose="020B0604030504040204" pitchFamily="34" charset="0"/>
              </a:rPr>
              <a:t>15-20 </a:t>
            </a:r>
            <a:r>
              <a:rPr lang="uk-UA" sz="1400" b="1" i="0" u="none" strike="noStrike" baseline="0" dirty="0">
                <a:solidFill>
                  <a:schemeClr val="bg1"/>
                </a:solidFill>
                <a:latin typeface="Tahoma" panose="020B0604030504040204" pitchFamily="34" charset="0"/>
              </a:rPr>
              <a:t>лютого 2021</a:t>
            </a:r>
            <a:endParaRPr lang="ru-UA" sz="1400" dirty="0"/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05453109-A5E8-4AA7-9B73-721C39948BC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905009" y="5682669"/>
            <a:ext cx="1368656" cy="720938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95E77BDA-35C1-4D1A-8E82-8F2EC658D09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823209" y="5482156"/>
            <a:ext cx="1280205" cy="722605"/>
          </a:xfrm>
          <a:prstGeom prst="rect">
            <a:avLst/>
          </a:prstGeom>
        </p:spPr>
      </p:pic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5EF1BFE0-B908-4C20-B9C1-3FFD3FDB3C6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82515" y="4461357"/>
            <a:ext cx="1213054" cy="684957"/>
          </a:xfrm>
          <a:prstGeom prst="rect">
            <a:avLst/>
          </a:prstGeom>
        </p:spPr>
      </p:pic>
      <p:pic>
        <p:nvPicPr>
          <p:cNvPr id="22" name="chart">
            <a:extLst>
              <a:ext uri="{FF2B5EF4-FFF2-40B4-BE49-F238E27FC236}">
                <a16:creationId xmlns:a16="http://schemas.microsoft.com/office/drawing/2014/main" id="{DFA174B8-3E72-4796-B7D1-5EF870D6B85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068907" y="5245330"/>
            <a:ext cx="1234841" cy="693676"/>
          </a:xfrm>
          <a:prstGeom prst="rect">
            <a:avLst/>
          </a:prstGeom>
        </p:spPr>
      </p:pic>
      <p:pic>
        <p:nvPicPr>
          <p:cNvPr id="26" name="Рисунок 25">
            <a:extLst>
              <a:ext uri="{FF2B5EF4-FFF2-40B4-BE49-F238E27FC236}">
                <a16:creationId xmlns:a16="http://schemas.microsoft.com/office/drawing/2014/main" id="{6D847A36-AADB-4DBA-AB57-48F97C7D84D0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343332" y="3037782"/>
            <a:ext cx="1161494" cy="643661"/>
          </a:xfrm>
          <a:prstGeom prst="rect">
            <a:avLst/>
          </a:prstGeom>
        </p:spPr>
      </p:pic>
      <p:pic>
        <p:nvPicPr>
          <p:cNvPr id="24" name="Рисунок 23">
            <a:extLst>
              <a:ext uri="{FF2B5EF4-FFF2-40B4-BE49-F238E27FC236}">
                <a16:creationId xmlns:a16="http://schemas.microsoft.com/office/drawing/2014/main" id="{D307DA04-DC3E-4473-9B96-57B3B417E449}"/>
              </a:ext>
            </a:extLst>
          </p:cNvPr>
          <p:cNvPicPr>
            <a:picLocks noChangeAspect="1"/>
          </p:cNvPicPr>
          <p:nvPr/>
        </p:nvPicPr>
        <p:blipFill rotWithShape="1">
          <a:blip r:embed="rId10"/>
          <a:srcRect l="7144" r="3030"/>
          <a:stretch/>
        </p:blipFill>
        <p:spPr>
          <a:xfrm>
            <a:off x="3963594" y="3440550"/>
            <a:ext cx="1085603" cy="681013"/>
          </a:xfrm>
          <a:prstGeom prst="rect">
            <a:avLst/>
          </a:prstGeom>
        </p:spPr>
      </p:pic>
      <p:pic>
        <p:nvPicPr>
          <p:cNvPr id="28" name="Рисунок 27">
            <a:extLst>
              <a:ext uri="{FF2B5EF4-FFF2-40B4-BE49-F238E27FC236}">
                <a16:creationId xmlns:a16="http://schemas.microsoft.com/office/drawing/2014/main" id="{4A641B02-D1F6-465F-A28D-09474F38CB52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188855" y="2457095"/>
            <a:ext cx="1156407" cy="643661"/>
          </a:xfrm>
          <a:prstGeom prst="rect">
            <a:avLst/>
          </a:prstGeom>
        </p:spPr>
      </p:pic>
      <p:pic>
        <p:nvPicPr>
          <p:cNvPr id="30" name="Рисунок 29">
            <a:extLst>
              <a:ext uri="{FF2B5EF4-FFF2-40B4-BE49-F238E27FC236}">
                <a16:creationId xmlns:a16="http://schemas.microsoft.com/office/drawing/2014/main" id="{15265DA5-5156-4220-BCD8-E7EA5A988FB4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3064685" y="1790493"/>
            <a:ext cx="1213054" cy="643661"/>
          </a:xfrm>
          <a:prstGeom prst="rect">
            <a:avLst/>
          </a:prstGeom>
        </p:spPr>
      </p:pic>
      <p:pic>
        <p:nvPicPr>
          <p:cNvPr id="21" name="Рисунок 20">
            <a:extLst>
              <a:ext uri="{FF2B5EF4-FFF2-40B4-BE49-F238E27FC236}">
                <a16:creationId xmlns:a16="http://schemas.microsoft.com/office/drawing/2014/main" id="{00AF6D4C-1FE3-485D-86F5-AC9DEB48854A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4456405" y="3893150"/>
            <a:ext cx="1213054" cy="6810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128683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Диаграмма 6">
            <a:extLst>
              <a:ext uri="{FF2B5EF4-FFF2-40B4-BE49-F238E27FC236}">
                <a16:creationId xmlns:a16="http://schemas.microsoft.com/office/drawing/2014/main" id="{E82CCFE7-7360-4A5C-8190-3C6D4317820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34041933"/>
              </p:ext>
            </p:extLst>
          </p:nvPr>
        </p:nvGraphicFramePr>
        <p:xfrm>
          <a:off x="569929" y="1016019"/>
          <a:ext cx="6095947" cy="529958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25" name="Диаграмма 24">
            <a:extLst>
              <a:ext uri="{FF2B5EF4-FFF2-40B4-BE49-F238E27FC236}">
                <a16:creationId xmlns:a16="http://schemas.microsoft.com/office/drawing/2014/main" id="{D46E9A55-94E4-4E99-A5EA-83156D9FDD9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153165368"/>
              </p:ext>
            </p:extLst>
          </p:nvPr>
        </p:nvGraphicFramePr>
        <p:xfrm>
          <a:off x="5732991" y="1100119"/>
          <a:ext cx="6095947" cy="529958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68F13A0-FBC1-4D01-B06D-C3446BB19C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3420" y="370040"/>
            <a:ext cx="11353800" cy="530024"/>
          </a:xfrm>
        </p:spPr>
        <p:txBody>
          <a:bodyPr>
            <a:normAutofit fontScale="90000"/>
          </a:bodyPr>
          <a:lstStyle/>
          <a:p>
            <a:r>
              <a:rPr lang="ru-RU" sz="3600" b="1" i="0" u="none" strike="noStrike" baseline="0" dirty="0">
                <a:solidFill>
                  <a:schemeClr val="bg1"/>
                </a:solidFill>
                <a:latin typeface="Tahoma" panose="020B0604030504040204" pitchFamily="34" charset="0"/>
              </a:rPr>
              <a:t>МОНІТОРИНГ</a:t>
            </a:r>
            <a:r>
              <a:rPr lang="en-US" sz="3600" b="1" i="0" u="none" strike="noStrike" baseline="0" dirty="0">
                <a:solidFill>
                  <a:schemeClr val="bg1"/>
                </a:solidFill>
                <a:latin typeface="Tahoma" panose="020B0604030504040204" pitchFamily="34" charset="0"/>
              </a:rPr>
              <a:t> </a:t>
            </a:r>
            <a:r>
              <a:rPr lang="ru-RU" sz="3600" b="1" i="0" u="none" strike="noStrike" baseline="0" dirty="0">
                <a:solidFill>
                  <a:schemeClr val="bg1"/>
                </a:solidFill>
                <a:latin typeface="Tahoma" panose="020B0604030504040204" pitchFamily="34" charset="0"/>
              </a:rPr>
              <a:t>ПОЛІТИЧНИХ НОВИН</a:t>
            </a:r>
            <a:r>
              <a:rPr lang="en-US" sz="3600" b="1" i="0" u="none" strike="noStrike" baseline="0" dirty="0">
                <a:solidFill>
                  <a:schemeClr val="bg1"/>
                </a:solidFill>
                <a:latin typeface="Tahoma" panose="020B0604030504040204" pitchFamily="34" charset="0"/>
              </a:rPr>
              <a:t> </a:t>
            </a:r>
            <a:r>
              <a:rPr lang="uk-UA" sz="3600" b="1" i="0" u="none" strike="noStrike" baseline="0" dirty="0">
                <a:solidFill>
                  <a:schemeClr val="bg1"/>
                </a:solidFill>
                <a:latin typeface="Tahoma" panose="020B0604030504040204" pitchFamily="34" charset="0"/>
              </a:rPr>
              <a:t>		</a:t>
            </a:r>
            <a:endParaRPr lang="ru-UA" sz="1600" dirty="0">
              <a:solidFill>
                <a:schemeClr val="bg1"/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54B8539-65EA-46F6-BF9C-04A86E953B18}"/>
              </a:ext>
            </a:extLst>
          </p:cNvPr>
          <p:cNvSpPr txBox="1"/>
          <p:nvPr/>
        </p:nvSpPr>
        <p:spPr>
          <a:xfrm>
            <a:off x="1291197" y="1263344"/>
            <a:ext cx="969848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b="1" i="0" u="none" strike="noStrike" baseline="0" dirty="0">
                <a:solidFill>
                  <a:srgbClr val="FF0000"/>
                </a:solidFill>
                <a:latin typeface="Tahoma" panose="020B0604030504040204" pitchFamily="34" charset="0"/>
              </a:rPr>
              <a:t>ПРЕДСТАВНИКИ ПОЛІТИЧНИХ СИЛ: УВАГА*&amp; СИНХРОН **У НОВИНАХ </a:t>
            </a:r>
            <a:endParaRPr lang="ru-UA" sz="2000" dirty="0">
              <a:solidFill>
                <a:srgbClr val="FF0000"/>
              </a:solidFill>
            </a:endParaRPr>
          </a:p>
        </p:txBody>
      </p:sp>
      <p:sp>
        <p:nvSpPr>
          <p:cNvPr id="9" name="Объект 3">
            <a:extLst>
              <a:ext uri="{FF2B5EF4-FFF2-40B4-BE49-F238E27FC236}">
                <a16:creationId xmlns:a16="http://schemas.microsoft.com/office/drawing/2014/main" id="{BD0F7BE1-48EA-45DB-BE1E-EAFB06B8C49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474632" y="677817"/>
            <a:ext cx="2173948" cy="329600"/>
          </a:xfrm>
        </p:spPr>
        <p:txBody>
          <a:bodyPr>
            <a:noAutofit/>
          </a:bodyPr>
          <a:lstStyle/>
          <a:p>
            <a:pPr marL="0" indent="0" algn="r">
              <a:buNone/>
            </a:pPr>
            <a:r>
              <a:rPr lang="uk-UA" sz="1400" b="1" u="none" strike="noStrike" baseline="0" dirty="0">
                <a:solidFill>
                  <a:schemeClr val="tx1">
                    <a:lumMod val="65000"/>
                    <a:lumOff val="35000"/>
                  </a:schemeClr>
                </a:solidFill>
                <a:latin typeface="Tahoma" panose="020B0604030504040204" pitchFamily="34" charset="0"/>
              </a:rPr>
              <a:t>ПОЛІТИЧНЕ ПОЛЕ</a:t>
            </a:r>
            <a:endParaRPr lang="ru-RU" sz="1400" b="1" u="none" strike="noStrike" baseline="0" dirty="0">
              <a:solidFill>
                <a:schemeClr val="tx1">
                  <a:lumMod val="65000"/>
                  <a:lumOff val="35000"/>
                </a:schemeClr>
              </a:solidFill>
              <a:latin typeface="Tahoma" panose="020B0604030504040204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E2E24CB-0A6C-499C-8B48-261AC8DD58B6}"/>
              </a:ext>
            </a:extLst>
          </p:cNvPr>
          <p:cNvSpPr txBox="1"/>
          <p:nvPr/>
        </p:nvSpPr>
        <p:spPr>
          <a:xfrm>
            <a:off x="9124455" y="370040"/>
            <a:ext cx="2524125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US" sz="1400" b="1" i="0" u="none" strike="noStrike" baseline="0" dirty="0">
                <a:solidFill>
                  <a:schemeClr val="bg1"/>
                </a:solidFill>
                <a:latin typeface="Tahoma" panose="020B0604030504040204" pitchFamily="34" charset="0"/>
              </a:rPr>
              <a:t>15-20 </a:t>
            </a:r>
            <a:r>
              <a:rPr lang="uk-UA" sz="1400" b="1" i="0" u="none" strike="noStrike" baseline="0" dirty="0">
                <a:solidFill>
                  <a:schemeClr val="bg1"/>
                </a:solidFill>
                <a:latin typeface="Tahoma" panose="020B0604030504040204" pitchFamily="34" charset="0"/>
              </a:rPr>
              <a:t>лютого 2021</a:t>
            </a:r>
            <a:endParaRPr lang="ru-UA" sz="1400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CF4CC166-4BF4-4720-8EAA-280E7D292932}"/>
              </a:ext>
            </a:extLst>
          </p:cNvPr>
          <p:cNvSpPr txBox="1"/>
          <p:nvPr/>
        </p:nvSpPr>
        <p:spPr>
          <a:xfrm>
            <a:off x="904568" y="6479458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UA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749572D4-E01A-45F9-BD2A-E7FF42D8B489}"/>
              </a:ext>
            </a:extLst>
          </p:cNvPr>
          <p:cNvSpPr txBox="1"/>
          <p:nvPr/>
        </p:nvSpPr>
        <p:spPr>
          <a:xfrm>
            <a:off x="658813" y="6233237"/>
            <a:ext cx="8691664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00" b="0" i="0" u="none" strike="noStrike" baseline="0" dirty="0">
                <a:latin typeface="Tahoma" panose="020B0604030504040204" pitchFamily="34" charset="0"/>
              </a:rPr>
              <a:t>** </a:t>
            </a:r>
            <a:r>
              <a:rPr lang="ru-RU" sz="1100" b="0" i="0" u="none" strike="noStrike" baseline="0" dirty="0" err="1">
                <a:latin typeface="Tahoma" panose="020B0604030504040204" pitchFamily="34" charset="0"/>
              </a:rPr>
              <a:t>Частка</a:t>
            </a:r>
            <a:r>
              <a:rPr lang="ru-RU" sz="1100" b="0" i="0" u="none" strike="noStrike" baseline="0" dirty="0">
                <a:latin typeface="Tahoma" panose="020B0604030504040204" pitchFamily="34" charset="0"/>
              </a:rPr>
              <a:t> (%) </a:t>
            </a:r>
            <a:r>
              <a:rPr lang="ru-RU" sz="1100" b="0" i="0" u="none" strike="noStrike" baseline="0" dirty="0" err="1">
                <a:latin typeface="Tahoma" panose="020B0604030504040204" pitchFamily="34" charset="0"/>
              </a:rPr>
              <a:t>синхрону</a:t>
            </a:r>
            <a:r>
              <a:rPr lang="ru-RU" sz="1100" b="0" i="0" u="none" strike="noStrike" baseline="0" dirty="0">
                <a:latin typeface="Tahoma" panose="020B0604030504040204" pitchFamily="34" charset="0"/>
              </a:rPr>
              <a:t> </a:t>
            </a:r>
            <a:r>
              <a:rPr lang="ru-RU" sz="1100" b="0" i="0" u="none" strike="noStrike" baseline="0" dirty="0" err="1">
                <a:latin typeface="Tahoma" panose="020B0604030504040204" pitchFamily="34" charset="0"/>
              </a:rPr>
              <a:t>політика</a:t>
            </a:r>
            <a:r>
              <a:rPr lang="ru-RU" sz="1100" b="0" i="0" u="none" strike="noStrike" baseline="0" dirty="0">
                <a:latin typeface="Tahoma" panose="020B0604030504040204" pitchFamily="34" charset="0"/>
              </a:rPr>
              <a:t> в </a:t>
            </a:r>
            <a:r>
              <a:rPr lang="ru-RU" sz="1100" b="0" i="0" u="none" strike="noStrike" baseline="0" dirty="0" err="1">
                <a:latin typeface="Tahoma" panose="020B0604030504040204" pitchFamily="34" charset="0"/>
              </a:rPr>
              <a:t>обсягу</a:t>
            </a:r>
            <a:r>
              <a:rPr lang="ru-RU" sz="1100" b="0" i="0" u="none" strike="noStrike" baseline="0" dirty="0">
                <a:latin typeface="Tahoma" panose="020B0604030504040204" pitchFamily="34" charset="0"/>
              </a:rPr>
              <a:t> </a:t>
            </a:r>
            <a:r>
              <a:rPr lang="ru-RU" sz="1100" b="0" i="0" u="none" strike="noStrike" baseline="0" dirty="0" err="1">
                <a:latin typeface="Tahoma" panose="020B0604030504040204" pitchFamily="34" charset="0"/>
              </a:rPr>
              <a:t>синхрону</a:t>
            </a:r>
            <a:r>
              <a:rPr lang="ru-RU" sz="1100" b="0" i="0" u="none" strike="noStrike" baseline="0" dirty="0">
                <a:latin typeface="Tahoma" panose="020B0604030504040204" pitchFamily="34" charset="0"/>
              </a:rPr>
              <a:t> </a:t>
            </a:r>
            <a:r>
              <a:rPr lang="ru-RU" sz="1100" b="0" i="0" u="none" strike="noStrike" baseline="0" dirty="0" err="1">
                <a:latin typeface="Tahoma" panose="020B0604030504040204" pitchFamily="34" charset="0"/>
              </a:rPr>
              <a:t>всіх</a:t>
            </a:r>
            <a:r>
              <a:rPr lang="ru-RU" sz="1100" b="0" i="0" u="none" strike="noStrike" baseline="0" dirty="0">
                <a:latin typeface="Tahoma" panose="020B0604030504040204" pitchFamily="34" charset="0"/>
              </a:rPr>
              <a:t> </a:t>
            </a:r>
            <a:r>
              <a:rPr lang="ru-RU" sz="1100" b="0" i="0" u="none" strike="noStrike" baseline="0" dirty="0" err="1">
                <a:latin typeface="Tahoma" panose="020B0604030504040204" pitchFamily="34" charset="0"/>
              </a:rPr>
              <a:t>представників</a:t>
            </a:r>
            <a:r>
              <a:rPr lang="ru-RU" sz="1100" b="0" i="0" u="none" strike="noStrike" baseline="0" dirty="0">
                <a:latin typeface="Tahoma" panose="020B0604030504040204" pitchFamily="34" charset="0"/>
              </a:rPr>
              <a:t> </a:t>
            </a:r>
            <a:r>
              <a:rPr lang="ru-RU" sz="1100" b="0" i="0" u="none" strike="noStrike" baseline="0" dirty="0" err="1">
                <a:latin typeface="Tahoma" panose="020B0604030504040204" pitchFamily="34" charset="0"/>
              </a:rPr>
              <a:t>політичних</a:t>
            </a:r>
            <a:r>
              <a:rPr lang="ru-RU" sz="1100" b="0" i="0" u="none" strike="noStrike" baseline="0" dirty="0">
                <a:latin typeface="Tahoma" panose="020B0604030504040204" pitchFamily="34" charset="0"/>
              </a:rPr>
              <a:t> сил, “Демократична </a:t>
            </a:r>
            <a:r>
              <a:rPr lang="ru-RU" sz="1100" b="0" i="0" u="none" strike="noStrike" baseline="0" dirty="0" err="1">
                <a:latin typeface="Tahoma" panose="020B0604030504040204" pitchFamily="34" charset="0"/>
              </a:rPr>
              <a:t>опозиція</a:t>
            </a:r>
            <a:r>
              <a:rPr lang="ru-RU" sz="1100" b="0" i="0" u="none" strike="noStrike" baseline="0" dirty="0">
                <a:latin typeface="Tahoma" panose="020B0604030504040204" pitchFamily="34" charset="0"/>
              </a:rPr>
              <a:t>” = </a:t>
            </a:r>
            <a:r>
              <a:rPr lang="ru-RU" sz="1100" b="0" i="0" u="none" strike="noStrike" baseline="0" dirty="0" err="1">
                <a:latin typeface="Tahoma" panose="020B0604030504040204" pitchFamily="34" charset="0"/>
              </a:rPr>
              <a:t>Батькiвщина</a:t>
            </a:r>
            <a:r>
              <a:rPr lang="ru-RU" sz="1100" b="0" i="0" u="none" strike="noStrike" baseline="0" dirty="0">
                <a:latin typeface="Tahoma" panose="020B0604030504040204" pitchFamily="34" charset="0"/>
              </a:rPr>
              <a:t>, </a:t>
            </a:r>
            <a:r>
              <a:rPr lang="ru-RU" sz="1100" b="0" i="0" u="none" strike="noStrike" baseline="0" dirty="0" err="1">
                <a:latin typeface="Tahoma" panose="020B0604030504040204" pitchFamily="34" charset="0"/>
              </a:rPr>
              <a:t>Самопомiч</a:t>
            </a:r>
            <a:r>
              <a:rPr lang="ru-RU" sz="1100" b="0" i="0" u="none" strike="noStrike" baseline="0" dirty="0">
                <a:latin typeface="Tahoma" panose="020B0604030504040204" pitchFamily="34" charset="0"/>
              </a:rPr>
              <a:t>, РП </a:t>
            </a:r>
            <a:r>
              <a:rPr lang="ru-RU" sz="1100" b="0" i="0" u="none" strike="noStrike" baseline="0" dirty="0" err="1">
                <a:latin typeface="Tahoma" panose="020B0604030504040204" pitchFamily="34" charset="0"/>
              </a:rPr>
              <a:t>О.Ляшка</a:t>
            </a:r>
            <a:r>
              <a:rPr lang="ru-RU" sz="1100" b="0" i="0" u="none" strike="noStrike" baseline="0" dirty="0">
                <a:latin typeface="Tahoma" panose="020B0604030504040204" pitchFamily="34" charset="0"/>
              </a:rPr>
              <a:t>, Свобода 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AA68008A-6586-4DF1-829E-96D46E25F955}"/>
              </a:ext>
            </a:extLst>
          </p:cNvPr>
          <p:cNvSpPr txBox="1"/>
          <p:nvPr/>
        </p:nvSpPr>
        <p:spPr>
          <a:xfrm>
            <a:off x="658813" y="6033182"/>
            <a:ext cx="5771132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100" b="0" i="0" u="none" strike="noStrike" baseline="0" dirty="0">
                <a:latin typeface="Tahoma" panose="020B0604030504040204" pitchFamily="34" charset="0"/>
              </a:rPr>
              <a:t>* </a:t>
            </a:r>
            <a:r>
              <a:rPr lang="ru-RU" sz="1100" b="0" i="0" u="none" strike="noStrike" baseline="0" dirty="0" err="1">
                <a:latin typeface="Tahoma" panose="020B0604030504040204" pitchFamily="34" charset="0"/>
              </a:rPr>
              <a:t>Частка</a:t>
            </a:r>
            <a:r>
              <a:rPr lang="ru-RU" sz="1100" b="0" i="0" u="none" strike="noStrike" baseline="0" dirty="0">
                <a:latin typeface="Tahoma" panose="020B0604030504040204" pitchFamily="34" charset="0"/>
              </a:rPr>
              <a:t> (%) </a:t>
            </a:r>
            <a:r>
              <a:rPr lang="ru-RU" sz="1100" b="0" i="0" u="none" strike="noStrike" baseline="0" dirty="0" err="1">
                <a:latin typeface="Tahoma" panose="020B0604030504040204" pitchFamily="34" charset="0"/>
              </a:rPr>
              <a:t>уваги</a:t>
            </a:r>
            <a:r>
              <a:rPr lang="ru-RU" sz="1100" b="0" i="0" u="none" strike="noStrike" baseline="0" dirty="0">
                <a:latin typeface="Tahoma" panose="020B0604030504040204" pitchFamily="34" charset="0"/>
              </a:rPr>
              <a:t> до </a:t>
            </a:r>
            <a:r>
              <a:rPr lang="ru-RU" sz="1100" b="0" i="0" u="none" strike="noStrike" baseline="0" dirty="0" err="1">
                <a:latin typeface="Tahoma" panose="020B0604030504040204" pitchFamily="34" charset="0"/>
              </a:rPr>
              <a:t>політика</a:t>
            </a:r>
            <a:r>
              <a:rPr lang="ru-RU" sz="1100" b="0" i="0" u="none" strike="noStrike" baseline="0" dirty="0">
                <a:latin typeface="Tahoma" panose="020B0604030504040204" pitchFamily="34" charset="0"/>
              </a:rPr>
              <a:t> в </a:t>
            </a:r>
            <a:r>
              <a:rPr lang="ru-RU" sz="1100" b="0" i="0" u="none" strike="noStrike" baseline="0" dirty="0" err="1">
                <a:latin typeface="Tahoma" panose="020B0604030504040204" pitchFamily="34" charset="0"/>
              </a:rPr>
              <a:t>обсягу</a:t>
            </a:r>
            <a:r>
              <a:rPr lang="ru-RU" sz="1100" b="0" i="0" u="none" strike="noStrike" baseline="0" dirty="0">
                <a:latin typeface="Tahoma" panose="020B0604030504040204" pitchFamily="34" charset="0"/>
              </a:rPr>
              <a:t> </a:t>
            </a:r>
            <a:r>
              <a:rPr lang="ru-RU" sz="1100" b="0" i="0" u="none" strike="noStrike" baseline="0" dirty="0" err="1">
                <a:latin typeface="Tahoma" panose="020B0604030504040204" pitchFamily="34" charset="0"/>
              </a:rPr>
              <a:t>уваги</a:t>
            </a:r>
            <a:r>
              <a:rPr lang="ru-RU" sz="1100" b="0" i="0" u="none" strike="noStrike" baseline="0" dirty="0">
                <a:latin typeface="Tahoma" panose="020B0604030504040204" pitchFamily="34" charset="0"/>
              </a:rPr>
              <a:t> до </a:t>
            </a:r>
            <a:r>
              <a:rPr lang="ru-RU" sz="1100" b="0" i="0" u="none" strike="noStrike" baseline="0" dirty="0" err="1">
                <a:latin typeface="Tahoma" panose="020B0604030504040204" pitchFamily="34" charset="0"/>
              </a:rPr>
              <a:t>всіх</a:t>
            </a:r>
            <a:r>
              <a:rPr lang="ru-RU" sz="1100" b="0" i="0" u="none" strike="noStrike" baseline="0" dirty="0">
                <a:latin typeface="Tahoma" panose="020B0604030504040204" pitchFamily="34" charset="0"/>
              </a:rPr>
              <a:t> </a:t>
            </a:r>
            <a:r>
              <a:rPr lang="ru-RU" sz="1100" b="0" i="0" u="none" strike="noStrike" baseline="0" dirty="0" err="1">
                <a:latin typeface="Tahoma" panose="020B0604030504040204" pitchFamily="34" charset="0"/>
              </a:rPr>
              <a:t>представників</a:t>
            </a:r>
            <a:r>
              <a:rPr lang="ru-RU" sz="1100" b="0" i="0" u="none" strike="noStrike" baseline="0" dirty="0">
                <a:latin typeface="Tahoma" panose="020B0604030504040204" pitchFamily="34" charset="0"/>
              </a:rPr>
              <a:t> </a:t>
            </a:r>
            <a:r>
              <a:rPr lang="ru-RU" sz="1100" b="0" i="0" u="none" strike="noStrike" baseline="0" dirty="0" err="1">
                <a:latin typeface="Tahoma" panose="020B0604030504040204" pitchFamily="34" charset="0"/>
              </a:rPr>
              <a:t>політичних</a:t>
            </a:r>
            <a:r>
              <a:rPr lang="ru-RU" sz="1100" b="0" i="0" u="none" strike="noStrike" baseline="0" dirty="0">
                <a:latin typeface="Tahoma" panose="020B0604030504040204" pitchFamily="34" charset="0"/>
              </a:rPr>
              <a:t> сил </a:t>
            </a:r>
            <a:endParaRPr lang="ru-UA" sz="1100" dirty="0"/>
          </a:p>
        </p:txBody>
      </p:sp>
    </p:spTree>
    <p:extLst>
      <p:ext uri="{BB962C8B-B14F-4D97-AF65-F5344CB8AC3E}">
        <p14:creationId xmlns:p14="http://schemas.microsoft.com/office/powerpoint/2010/main" val="309288197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68F13A0-FBC1-4D01-B06D-C3446BB19C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3420" y="370040"/>
            <a:ext cx="11353800" cy="530024"/>
          </a:xfrm>
        </p:spPr>
        <p:txBody>
          <a:bodyPr>
            <a:normAutofit fontScale="90000"/>
          </a:bodyPr>
          <a:lstStyle/>
          <a:p>
            <a:r>
              <a:rPr lang="ru-RU" sz="3600" b="1" i="0" u="none" strike="noStrike" baseline="0" dirty="0">
                <a:solidFill>
                  <a:schemeClr val="bg1"/>
                </a:solidFill>
                <a:latin typeface="Tahoma" panose="020B0604030504040204" pitchFamily="34" charset="0"/>
              </a:rPr>
              <a:t>МОНІТОРИНГ</a:t>
            </a:r>
            <a:r>
              <a:rPr lang="en-US" sz="3600" b="1" i="0" u="none" strike="noStrike" baseline="0" dirty="0">
                <a:solidFill>
                  <a:schemeClr val="bg1"/>
                </a:solidFill>
                <a:latin typeface="Tahoma" panose="020B0604030504040204" pitchFamily="34" charset="0"/>
              </a:rPr>
              <a:t> </a:t>
            </a:r>
            <a:r>
              <a:rPr lang="ru-RU" sz="3600" b="1" i="0" u="none" strike="noStrike" baseline="0" dirty="0">
                <a:solidFill>
                  <a:schemeClr val="bg1"/>
                </a:solidFill>
                <a:latin typeface="Tahoma" panose="020B0604030504040204" pitchFamily="34" charset="0"/>
              </a:rPr>
              <a:t>ПОЛІТИЧНИХ НОВИН</a:t>
            </a:r>
            <a:r>
              <a:rPr lang="en-US" sz="3600" b="1" i="0" u="none" strike="noStrike" baseline="0" dirty="0">
                <a:solidFill>
                  <a:schemeClr val="bg1"/>
                </a:solidFill>
                <a:latin typeface="Tahoma" panose="020B0604030504040204" pitchFamily="34" charset="0"/>
              </a:rPr>
              <a:t> </a:t>
            </a:r>
            <a:r>
              <a:rPr lang="uk-UA" sz="3600" b="1" i="0" u="none" strike="noStrike" baseline="0" dirty="0">
                <a:solidFill>
                  <a:schemeClr val="bg1"/>
                </a:solidFill>
                <a:latin typeface="Tahoma" panose="020B0604030504040204" pitchFamily="34" charset="0"/>
              </a:rPr>
              <a:t>		</a:t>
            </a:r>
            <a:endParaRPr lang="ru-UA" sz="1600" dirty="0">
              <a:solidFill>
                <a:schemeClr val="bg1"/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54B8539-65EA-46F6-BF9C-04A86E953B18}"/>
              </a:ext>
            </a:extLst>
          </p:cNvPr>
          <p:cNvSpPr txBox="1"/>
          <p:nvPr/>
        </p:nvSpPr>
        <p:spPr>
          <a:xfrm>
            <a:off x="2176585" y="1288384"/>
            <a:ext cx="808747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b="1" i="0" u="none" strike="noStrike" baseline="0" dirty="0">
                <a:solidFill>
                  <a:srgbClr val="FF0000"/>
                </a:solidFill>
                <a:latin typeface="Tahoma" panose="020B0604030504040204" pitchFamily="34" charset="0"/>
              </a:rPr>
              <a:t>ПРЕДСТАВНИКИ ПОЛІТИЧНИХ СИЛ: СИНХРОН У НОВИНАХ </a:t>
            </a:r>
            <a:endParaRPr lang="ru-UA" sz="2000" dirty="0">
              <a:solidFill>
                <a:srgbClr val="FF0000"/>
              </a:solidFill>
            </a:endParaRPr>
          </a:p>
        </p:txBody>
      </p:sp>
      <p:sp>
        <p:nvSpPr>
          <p:cNvPr id="9" name="Объект 3">
            <a:extLst>
              <a:ext uri="{FF2B5EF4-FFF2-40B4-BE49-F238E27FC236}">
                <a16:creationId xmlns:a16="http://schemas.microsoft.com/office/drawing/2014/main" id="{BD0F7BE1-48EA-45DB-BE1E-EAFB06B8C49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474632" y="677817"/>
            <a:ext cx="2173948" cy="329600"/>
          </a:xfrm>
        </p:spPr>
        <p:txBody>
          <a:bodyPr>
            <a:noAutofit/>
          </a:bodyPr>
          <a:lstStyle/>
          <a:p>
            <a:pPr marL="0" indent="0" algn="r">
              <a:buNone/>
            </a:pPr>
            <a:r>
              <a:rPr lang="uk-UA" sz="1400" b="1" u="none" strike="noStrike" baseline="0" dirty="0">
                <a:solidFill>
                  <a:schemeClr val="tx1">
                    <a:lumMod val="65000"/>
                    <a:lumOff val="35000"/>
                  </a:schemeClr>
                </a:solidFill>
                <a:latin typeface="Tahoma" panose="020B0604030504040204" pitchFamily="34" charset="0"/>
              </a:rPr>
              <a:t>ПОЛІТИЧНЕ ПОЛЕ</a:t>
            </a:r>
            <a:endParaRPr lang="ru-RU" sz="1400" b="1" u="none" strike="noStrike" baseline="0" dirty="0">
              <a:solidFill>
                <a:schemeClr val="tx1">
                  <a:lumMod val="65000"/>
                  <a:lumOff val="35000"/>
                </a:schemeClr>
              </a:solidFill>
              <a:latin typeface="Tahoma" panose="020B0604030504040204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E2E24CB-0A6C-499C-8B48-261AC8DD58B6}"/>
              </a:ext>
            </a:extLst>
          </p:cNvPr>
          <p:cNvSpPr txBox="1"/>
          <p:nvPr/>
        </p:nvSpPr>
        <p:spPr>
          <a:xfrm>
            <a:off x="9124455" y="370040"/>
            <a:ext cx="2524125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US" sz="1400" b="1" i="0" u="none" strike="noStrike" baseline="0" dirty="0">
                <a:solidFill>
                  <a:schemeClr val="bg1"/>
                </a:solidFill>
                <a:latin typeface="Tahoma" panose="020B0604030504040204" pitchFamily="34" charset="0"/>
              </a:rPr>
              <a:t>15-20 </a:t>
            </a:r>
            <a:r>
              <a:rPr lang="uk-UA" sz="1400" b="1" i="0" u="none" strike="noStrike" baseline="0" dirty="0">
                <a:solidFill>
                  <a:schemeClr val="bg1"/>
                </a:solidFill>
                <a:latin typeface="Tahoma" panose="020B0604030504040204" pitchFamily="34" charset="0"/>
              </a:rPr>
              <a:t>лютого 2021</a:t>
            </a:r>
            <a:endParaRPr lang="ru-UA" sz="1400" dirty="0"/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3B425DE6-5611-4459-A0AA-D95B6BC588C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45814" y="1795847"/>
            <a:ext cx="7700371" cy="43235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184343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68F13A0-FBC1-4D01-B06D-C3446BB19C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3420" y="370040"/>
            <a:ext cx="11353800" cy="530024"/>
          </a:xfrm>
        </p:spPr>
        <p:txBody>
          <a:bodyPr>
            <a:normAutofit fontScale="90000"/>
          </a:bodyPr>
          <a:lstStyle/>
          <a:p>
            <a:r>
              <a:rPr lang="ru-RU" sz="3600" b="1" i="0" u="none" strike="noStrike" baseline="0" dirty="0">
                <a:solidFill>
                  <a:schemeClr val="bg1"/>
                </a:solidFill>
                <a:latin typeface="Tahoma" panose="020B0604030504040204" pitchFamily="34" charset="0"/>
              </a:rPr>
              <a:t>МОНІТОРИНГ</a:t>
            </a:r>
            <a:r>
              <a:rPr lang="en-US" sz="3600" b="1" i="0" u="none" strike="noStrike" baseline="0" dirty="0">
                <a:solidFill>
                  <a:schemeClr val="bg1"/>
                </a:solidFill>
                <a:latin typeface="Tahoma" panose="020B0604030504040204" pitchFamily="34" charset="0"/>
              </a:rPr>
              <a:t> </a:t>
            </a:r>
            <a:r>
              <a:rPr lang="ru-RU" sz="3600" b="1" i="0" u="none" strike="noStrike" baseline="0" dirty="0">
                <a:solidFill>
                  <a:schemeClr val="bg1"/>
                </a:solidFill>
                <a:latin typeface="Tahoma" panose="020B0604030504040204" pitchFamily="34" charset="0"/>
              </a:rPr>
              <a:t>ПОЛІТИЧНИХ НОВИН</a:t>
            </a:r>
            <a:r>
              <a:rPr lang="en-US" sz="3600" b="1" i="0" u="none" strike="noStrike" baseline="0" dirty="0">
                <a:solidFill>
                  <a:schemeClr val="bg1"/>
                </a:solidFill>
                <a:latin typeface="Tahoma" panose="020B0604030504040204" pitchFamily="34" charset="0"/>
              </a:rPr>
              <a:t> </a:t>
            </a:r>
            <a:r>
              <a:rPr lang="uk-UA" sz="3600" b="1" i="0" u="none" strike="noStrike" baseline="0" dirty="0">
                <a:solidFill>
                  <a:schemeClr val="bg1"/>
                </a:solidFill>
                <a:latin typeface="Tahoma" panose="020B0604030504040204" pitchFamily="34" charset="0"/>
              </a:rPr>
              <a:t>		</a:t>
            </a:r>
            <a:endParaRPr lang="ru-UA" sz="1600" dirty="0">
              <a:solidFill>
                <a:schemeClr val="bg1"/>
              </a:solidFill>
            </a:endParaRPr>
          </a:p>
        </p:txBody>
      </p:sp>
      <p:sp>
        <p:nvSpPr>
          <p:cNvPr id="9" name="Объект 3">
            <a:extLst>
              <a:ext uri="{FF2B5EF4-FFF2-40B4-BE49-F238E27FC236}">
                <a16:creationId xmlns:a16="http://schemas.microsoft.com/office/drawing/2014/main" id="{BD0F7BE1-48EA-45DB-BE1E-EAFB06B8C49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474632" y="677817"/>
            <a:ext cx="2173948" cy="329600"/>
          </a:xfrm>
        </p:spPr>
        <p:txBody>
          <a:bodyPr>
            <a:noAutofit/>
          </a:bodyPr>
          <a:lstStyle/>
          <a:p>
            <a:pPr marL="0" indent="0" algn="r">
              <a:buNone/>
            </a:pPr>
            <a:r>
              <a:rPr lang="uk-UA" sz="1400" b="1" u="none" strike="noStrike" baseline="0" dirty="0">
                <a:solidFill>
                  <a:schemeClr val="tx1">
                    <a:lumMod val="65000"/>
                    <a:lumOff val="35000"/>
                  </a:schemeClr>
                </a:solidFill>
                <a:latin typeface="Tahoma" panose="020B0604030504040204" pitchFamily="34" charset="0"/>
              </a:rPr>
              <a:t>ПОЛІТИЧНІ ГРАВЦІ</a:t>
            </a:r>
            <a:endParaRPr lang="ru-RU" sz="1400" b="1" u="none" strike="noStrike" baseline="0" dirty="0">
              <a:solidFill>
                <a:schemeClr val="tx1">
                  <a:lumMod val="65000"/>
                  <a:lumOff val="35000"/>
                </a:schemeClr>
              </a:solidFill>
              <a:latin typeface="Tahoma" panose="020B0604030504040204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E2E24CB-0A6C-499C-8B48-261AC8DD58B6}"/>
              </a:ext>
            </a:extLst>
          </p:cNvPr>
          <p:cNvSpPr txBox="1"/>
          <p:nvPr/>
        </p:nvSpPr>
        <p:spPr>
          <a:xfrm>
            <a:off x="9124455" y="370040"/>
            <a:ext cx="2524125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US" sz="1400" b="1" i="0" u="none" strike="noStrike" baseline="0" dirty="0">
                <a:solidFill>
                  <a:schemeClr val="bg1"/>
                </a:solidFill>
                <a:latin typeface="Tahoma" panose="020B0604030504040204" pitchFamily="34" charset="0"/>
              </a:rPr>
              <a:t>15-20 </a:t>
            </a:r>
            <a:r>
              <a:rPr lang="uk-UA" sz="1400" b="1" i="0" u="none" strike="noStrike" baseline="0" dirty="0">
                <a:solidFill>
                  <a:schemeClr val="bg1"/>
                </a:solidFill>
                <a:latin typeface="Tahoma" panose="020B0604030504040204" pitchFamily="34" charset="0"/>
              </a:rPr>
              <a:t>лютого 2021</a:t>
            </a:r>
            <a:endParaRPr lang="ru-UA" sz="1400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B752D45-210C-40EE-BA23-1101177326FE}"/>
              </a:ext>
            </a:extLst>
          </p:cNvPr>
          <p:cNvSpPr txBox="1"/>
          <p:nvPr/>
        </p:nvSpPr>
        <p:spPr>
          <a:xfrm>
            <a:off x="2308247" y="1198549"/>
            <a:ext cx="808747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b="1" i="0" u="none" strike="noStrike" baseline="0" dirty="0">
                <a:solidFill>
                  <a:srgbClr val="FF0000"/>
                </a:solidFill>
                <a:latin typeface="Tahoma" panose="020B0604030504040204" pitchFamily="34" charset="0"/>
              </a:rPr>
              <a:t>ПРЕДСТАВНИКИ ПОЛІТИЧНИХ СИЛ: СИНХРОН У НОВИНАХ </a:t>
            </a:r>
            <a:endParaRPr lang="ru-UA" sz="2000" dirty="0">
              <a:solidFill>
                <a:srgbClr val="FF0000"/>
              </a:solidFill>
            </a:endParaRP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90A65295-F2C8-48AC-96D3-4EDEE8A6005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7125" y="1598659"/>
            <a:ext cx="8277749" cy="45603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281378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A771F11-015B-4833-887C-8488BDD6D95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705931" y="1464280"/>
            <a:ext cx="8486068" cy="1220763"/>
          </a:xfrm>
        </p:spPr>
        <p:txBody>
          <a:bodyPr>
            <a:normAutofit fontScale="90000"/>
          </a:bodyPr>
          <a:lstStyle/>
          <a:p>
            <a:r>
              <a:rPr lang="ru-UA" sz="1800" b="0" i="0" u="none" strike="noStrike" baseline="0" dirty="0">
                <a:solidFill>
                  <a:srgbClr val="000000"/>
                </a:solidFill>
                <a:latin typeface="Tahoma" panose="020B0604030504040204" pitchFamily="34" charset="0"/>
              </a:rPr>
              <a:t/>
            </a:r>
            <a:br>
              <a:rPr lang="ru-UA" sz="1800" b="0" i="0" u="none" strike="noStrike" baseline="0" dirty="0">
                <a:solidFill>
                  <a:srgbClr val="000000"/>
                </a:solidFill>
                <a:latin typeface="Tahoma" panose="020B0604030504040204" pitchFamily="34" charset="0"/>
              </a:rPr>
            </a:br>
            <a:r>
              <a:rPr lang="ru-UA" sz="1800" b="0" i="0" u="none" strike="noStrike" baseline="0" dirty="0">
                <a:latin typeface="Tahoma" panose="020B0604030504040204" pitchFamily="34" charset="0"/>
              </a:rPr>
              <a:t/>
            </a:r>
            <a:br>
              <a:rPr lang="ru-UA" sz="1800" b="0" i="0" u="none" strike="noStrike" baseline="0" dirty="0">
                <a:latin typeface="Tahoma" panose="020B0604030504040204" pitchFamily="34" charset="0"/>
              </a:rPr>
            </a:br>
            <a:r>
              <a:rPr lang="ru-RU" sz="1800" b="0" i="0" u="none" strike="noStrike" baseline="0" dirty="0">
                <a:latin typeface="Tahoma" panose="020B0604030504040204" pitchFamily="34" charset="0"/>
              </a:rPr>
              <a:t> </a:t>
            </a:r>
            <a:r>
              <a:rPr lang="ru-RU" sz="4000" b="1" i="0" u="none" strike="noStrike" baseline="0" dirty="0">
                <a:solidFill>
                  <a:srgbClr val="002060"/>
                </a:solidFill>
                <a:latin typeface="Tahoma" panose="020B0604030504040204" pitchFamily="34" charset="0"/>
              </a:rPr>
              <a:t>МОНІТОРИНГ </a:t>
            </a:r>
            <a:br>
              <a:rPr lang="ru-RU" sz="4000" b="1" i="0" u="none" strike="noStrike" baseline="0" dirty="0">
                <a:solidFill>
                  <a:srgbClr val="002060"/>
                </a:solidFill>
                <a:latin typeface="Tahoma" panose="020B0604030504040204" pitchFamily="34" charset="0"/>
              </a:rPr>
            </a:br>
            <a:r>
              <a:rPr lang="ru-RU" sz="4000" b="1" i="0" u="none" strike="noStrike" baseline="0" dirty="0">
                <a:solidFill>
                  <a:srgbClr val="002060"/>
                </a:solidFill>
                <a:latin typeface="Tahoma" panose="020B0604030504040204" pitchFamily="34" charset="0"/>
              </a:rPr>
              <a:t>ПОЛІТИЧНИХ НОВИН</a:t>
            </a:r>
            <a:endParaRPr lang="ru-UA" sz="4000" b="1" dirty="0">
              <a:solidFill>
                <a:srgbClr val="002060"/>
              </a:solidFill>
            </a:endParaRP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C5F5213D-A97D-4BF8-923A-A2846356313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048004" y="2791520"/>
            <a:ext cx="7686960" cy="1541925"/>
          </a:xfrm>
        </p:spPr>
        <p:txBody>
          <a:bodyPr>
            <a:normAutofit fontScale="85000" lnSpcReduction="10000"/>
          </a:bodyPr>
          <a:lstStyle/>
          <a:p>
            <a:pPr algn="l"/>
            <a:endParaRPr lang="ru-UA" sz="1800" b="0" i="0" u="none" strike="noStrike" baseline="0" dirty="0">
              <a:solidFill>
                <a:srgbClr val="000000"/>
              </a:solidFill>
              <a:latin typeface="Tahoma" panose="020B0604030504040204" pitchFamily="34" charset="0"/>
            </a:endParaRPr>
          </a:p>
          <a:p>
            <a:r>
              <a:rPr lang="ru-RU" sz="3100" b="1" i="0" u="none" strike="noStrike" baseline="0" dirty="0">
                <a:latin typeface="Tahoma" panose="020B0604030504040204" pitchFamily="34" charset="0"/>
              </a:rPr>
              <a:t>ОСНОВНІ РЕЗУЛЬТАТИ</a:t>
            </a:r>
          </a:p>
          <a:p>
            <a:r>
              <a:rPr lang="ru-RU" sz="2500" b="0" i="0" u="none" strike="noStrike" baseline="0" dirty="0">
                <a:latin typeface="Tahoma" panose="020B0604030504040204" pitchFamily="34" charset="0"/>
              </a:rPr>
              <a:t> </a:t>
            </a:r>
            <a:r>
              <a:rPr lang="ru-RU" sz="2500" b="0" i="0" u="none" strike="noStrike" baseline="0" dirty="0" err="1">
                <a:latin typeface="Tahoma" panose="020B0604030504040204" pitchFamily="34" charset="0"/>
              </a:rPr>
              <a:t>Академія</a:t>
            </a:r>
            <a:r>
              <a:rPr lang="ru-RU" sz="2500" b="0" i="0" u="none" strike="noStrike" baseline="0" dirty="0">
                <a:latin typeface="Tahoma" panose="020B0604030504040204" pitchFamily="34" charset="0"/>
              </a:rPr>
              <a:t> </a:t>
            </a:r>
            <a:r>
              <a:rPr lang="ru-RU" sz="2500" dirty="0" err="1">
                <a:latin typeface="Tahoma" panose="020B0604030504040204" pitchFamily="34" charset="0"/>
              </a:rPr>
              <a:t>у</a:t>
            </a:r>
            <a:r>
              <a:rPr lang="ru-RU" sz="2500" b="0" i="0" u="none" strike="noStrike" baseline="0" dirty="0" err="1" smtClean="0">
                <a:latin typeface="Tahoma" panose="020B0604030504040204" pitchFamily="34" charset="0"/>
              </a:rPr>
              <a:t>країнської</a:t>
            </a:r>
            <a:r>
              <a:rPr lang="ru-RU" sz="2500" b="0" i="0" u="none" strike="noStrike" baseline="0" dirty="0" smtClean="0">
                <a:latin typeface="Tahoma" panose="020B0604030504040204" pitchFamily="34" charset="0"/>
              </a:rPr>
              <a:t> </a:t>
            </a:r>
            <a:r>
              <a:rPr lang="ru-RU" sz="2500" dirty="0" err="1">
                <a:latin typeface="Tahoma" panose="020B0604030504040204" pitchFamily="34" charset="0"/>
              </a:rPr>
              <a:t>п</a:t>
            </a:r>
            <a:r>
              <a:rPr lang="ru-RU" sz="2500" b="0" i="0" u="none" strike="noStrike" baseline="0" dirty="0" err="1" smtClean="0">
                <a:latin typeface="Tahoma" panose="020B0604030504040204" pitchFamily="34" charset="0"/>
              </a:rPr>
              <a:t>реси</a:t>
            </a:r>
            <a:r>
              <a:rPr lang="ru-RU" sz="2500" b="0" i="0" u="none" strike="noStrike" baseline="0" dirty="0" smtClean="0">
                <a:latin typeface="Tahoma" panose="020B0604030504040204" pitchFamily="34" charset="0"/>
              </a:rPr>
              <a:t> </a:t>
            </a:r>
            <a:endParaRPr lang="ru-RU" sz="2500" b="0" i="0" u="none" strike="noStrike" baseline="0" dirty="0">
              <a:latin typeface="Tahoma" panose="020B0604030504040204" pitchFamily="34" charset="0"/>
            </a:endParaRPr>
          </a:p>
          <a:p>
            <a:r>
              <a:rPr lang="ru-RU" sz="2500" b="0" i="0" u="none" strike="noStrike" baseline="0" dirty="0">
                <a:latin typeface="Tahoma" panose="020B0604030504040204" pitchFamily="34" charset="0"/>
              </a:rPr>
              <a:t>за </a:t>
            </a:r>
            <a:r>
              <a:rPr lang="ru-RU" sz="2500" b="0" i="0" u="none" strike="noStrike" baseline="0" dirty="0" err="1">
                <a:latin typeface="Tahoma" panose="020B0604030504040204" pitchFamily="34" charset="0"/>
              </a:rPr>
              <a:t>участі</a:t>
            </a:r>
            <a:r>
              <a:rPr lang="ru-RU" sz="2500" b="0" i="0" u="none" strike="noStrike" baseline="0" dirty="0">
                <a:latin typeface="Tahoma" panose="020B0604030504040204" pitchFamily="34" charset="0"/>
              </a:rPr>
              <a:t> </a:t>
            </a:r>
            <a:r>
              <a:rPr lang="ru-RU" sz="2500" b="0" i="0" u="none" strike="noStrike" baseline="0" dirty="0" err="1">
                <a:latin typeface="Tahoma" panose="020B0604030504040204" pitchFamily="34" charset="0"/>
              </a:rPr>
              <a:t>співробітників</a:t>
            </a:r>
            <a:r>
              <a:rPr lang="ru-RU" sz="2500" b="0" i="0" u="none" strike="noStrike" baseline="0" dirty="0">
                <a:latin typeface="Tahoma" panose="020B0604030504040204" pitchFamily="34" charset="0"/>
              </a:rPr>
              <a:t> </a:t>
            </a:r>
            <a:r>
              <a:rPr lang="ru-RU" sz="2500" b="0" i="0" u="none" strike="noStrike" baseline="0" dirty="0" err="1">
                <a:latin typeface="Tahoma" panose="020B0604030504040204" pitchFamily="34" charset="0"/>
              </a:rPr>
              <a:t>Інституту</a:t>
            </a:r>
            <a:r>
              <a:rPr lang="ru-RU" sz="2500" b="0" i="0" u="none" strike="noStrike" baseline="0" dirty="0">
                <a:latin typeface="Tahoma" panose="020B0604030504040204" pitchFamily="34" charset="0"/>
              </a:rPr>
              <a:t> </a:t>
            </a:r>
            <a:r>
              <a:rPr lang="ru-RU" sz="2500" b="0" i="0" u="none" strike="noStrike" baseline="0" dirty="0" err="1">
                <a:latin typeface="Tahoma" panose="020B0604030504040204" pitchFamily="34" charset="0"/>
              </a:rPr>
              <a:t>соціології</a:t>
            </a:r>
            <a:r>
              <a:rPr lang="ru-RU" sz="2500" b="0" i="0" u="none" strike="noStrike" baseline="0" dirty="0">
                <a:latin typeface="Tahoma" panose="020B0604030504040204" pitchFamily="34" charset="0"/>
              </a:rPr>
              <a:t> НАН </a:t>
            </a:r>
            <a:r>
              <a:rPr lang="ru-RU" sz="2500" b="0" i="0" u="none" strike="noStrike" baseline="0" dirty="0" err="1">
                <a:latin typeface="Tahoma" panose="020B0604030504040204" pitchFamily="34" charset="0"/>
              </a:rPr>
              <a:t>України</a:t>
            </a:r>
            <a:r>
              <a:rPr lang="ru-RU" sz="2500" b="0" i="0" u="none" strike="noStrike" baseline="0" dirty="0">
                <a:latin typeface="Tahoma" panose="020B0604030504040204" pitchFamily="34" charset="0"/>
              </a:rPr>
              <a:t>  </a:t>
            </a:r>
            <a:endParaRPr lang="ru-UA" sz="2500" b="1"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D8FC840B-59A4-441E-AC28-74F0314B78B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=""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133373" y="753990"/>
            <a:ext cx="3028028" cy="920895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75511638-7B4A-4C75-9917-8C8D82B4CDC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=""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9848675" y="845207"/>
            <a:ext cx="1507790" cy="69949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2D7BD221-4D96-437F-9AE7-045DAD23EDC9}"/>
              </a:ext>
            </a:extLst>
          </p:cNvPr>
          <p:cNvSpPr txBox="1"/>
          <p:nvPr/>
        </p:nvSpPr>
        <p:spPr>
          <a:xfrm>
            <a:off x="7596946" y="6457890"/>
            <a:ext cx="70403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b="1" dirty="0"/>
              <a:t>2021</a:t>
            </a:r>
            <a:endParaRPr lang="ru-UA" sz="2000" b="1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3163232-162F-4D9B-8042-1FAB8F52BA75}"/>
              </a:ext>
            </a:extLst>
          </p:cNvPr>
          <p:cNvSpPr txBox="1"/>
          <p:nvPr/>
        </p:nvSpPr>
        <p:spPr>
          <a:xfrm>
            <a:off x="3761557" y="4703170"/>
            <a:ext cx="8259854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400" b="0" i="1" u="none" strike="noStrike" baseline="0" dirty="0" err="1">
                <a:latin typeface="Tahoma" panose="020B0604030504040204" pitchFamily="34" charset="0"/>
              </a:rPr>
              <a:t>Здійснення</a:t>
            </a:r>
            <a:r>
              <a:rPr lang="ru-RU" sz="1400" b="0" i="1" u="none" strike="noStrike" baseline="0" dirty="0">
                <a:latin typeface="Tahoma" panose="020B0604030504040204" pitchFamily="34" charset="0"/>
              </a:rPr>
              <a:t> </a:t>
            </a:r>
            <a:r>
              <a:rPr lang="ru-RU" sz="1400" b="0" i="1" u="none" strike="noStrike" baseline="0" dirty="0" err="1">
                <a:latin typeface="Tahoma" panose="020B0604030504040204" pitchFamily="34" charset="0"/>
              </a:rPr>
              <a:t>даного</a:t>
            </a:r>
            <a:r>
              <a:rPr lang="ru-RU" sz="1400" b="0" i="1" u="none" strike="noStrike" baseline="0" dirty="0">
                <a:latin typeface="Tahoma" panose="020B0604030504040204" pitchFamily="34" charset="0"/>
              </a:rPr>
              <a:t> </a:t>
            </a:r>
            <a:r>
              <a:rPr lang="ru-RU" sz="1400" b="0" i="1" u="none" strike="noStrike" baseline="0" dirty="0" err="1">
                <a:latin typeface="Tahoma" panose="020B0604030504040204" pitchFamily="34" charset="0"/>
              </a:rPr>
              <a:t>дослідження</a:t>
            </a:r>
            <a:r>
              <a:rPr lang="ru-RU" sz="1400" b="0" i="1" u="none" strike="noStrike" baseline="0" dirty="0">
                <a:latin typeface="Tahoma" panose="020B0604030504040204" pitchFamily="34" charset="0"/>
              </a:rPr>
              <a:t> стало </a:t>
            </a:r>
            <a:r>
              <a:rPr lang="ru-RU" sz="1400" b="0" i="1" u="none" strike="noStrike" baseline="0" dirty="0" err="1">
                <a:latin typeface="Tahoma" panose="020B0604030504040204" pitchFamily="34" charset="0"/>
              </a:rPr>
              <a:t>можливим</a:t>
            </a:r>
            <a:r>
              <a:rPr lang="ru-RU" sz="1400" b="0" i="1" u="none" strike="noStrike" baseline="0" dirty="0">
                <a:latin typeface="Tahoma" panose="020B0604030504040204" pitchFamily="34" charset="0"/>
              </a:rPr>
              <a:t> </a:t>
            </a:r>
            <a:r>
              <a:rPr lang="ru-RU" sz="1400" b="0" i="1" u="none" strike="noStrike" baseline="0" dirty="0" err="1">
                <a:latin typeface="Tahoma" panose="020B0604030504040204" pitchFamily="34" charset="0"/>
              </a:rPr>
              <a:t>завдяки</a:t>
            </a:r>
            <a:r>
              <a:rPr lang="ru-RU" sz="1400" b="0" i="1" u="none" strike="noStrike" baseline="0" dirty="0">
                <a:latin typeface="Tahoma" panose="020B0604030504040204" pitchFamily="34" charset="0"/>
              </a:rPr>
              <a:t> </a:t>
            </a:r>
            <a:r>
              <a:rPr lang="ru-RU" sz="1400" b="0" i="1" u="none" strike="noStrike" baseline="0" dirty="0" err="1">
                <a:latin typeface="Tahoma" panose="020B0604030504040204" pitchFamily="34" charset="0"/>
              </a:rPr>
              <a:t>фінансовій</a:t>
            </a:r>
            <a:r>
              <a:rPr lang="ru-RU" sz="1400" b="0" i="1" u="none" strike="noStrike" baseline="0" dirty="0">
                <a:latin typeface="Tahoma" panose="020B0604030504040204" pitchFamily="34" charset="0"/>
              </a:rPr>
              <a:t> </a:t>
            </a:r>
            <a:r>
              <a:rPr lang="ru-RU" sz="1400" b="0" i="1" u="none" strike="noStrike" baseline="0" dirty="0" err="1">
                <a:latin typeface="Tahoma" panose="020B0604030504040204" pitchFamily="34" charset="0"/>
              </a:rPr>
              <a:t>підтримці</a:t>
            </a:r>
            <a:r>
              <a:rPr lang="ru-RU" sz="1400" b="0" i="1" u="none" strike="noStrike" baseline="0" dirty="0">
                <a:latin typeface="Tahoma" panose="020B0604030504040204" pitchFamily="34" charset="0"/>
              </a:rPr>
              <a:t> </a:t>
            </a:r>
            <a:r>
              <a:rPr lang="ru-RU" sz="1400" b="0" i="1" u="none" strike="noStrike" baseline="0" dirty="0" err="1">
                <a:latin typeface="Tahoma" panose="020B0604030504040204" pitchFamily="34" charset="0"/>
              </a:rPr>
              <a:t>Представництва</a:t>
            </a:r>
            <a:r>
              <a:rPr lang="ru-RU" sz="1400" b="0" i="1" u="none" strike="noStrike" baseline="0" dirty="0">
                <a:latin typeface="Tahoma" panose="020B0604030504040204" pitchFamily="34" charset="0"/>
              </a:rPr>
              <a:t> </a:t>
            </a:r>
            <a:r>
              <a:rPr lang="ru-RU" sz="1400" b="0" i="1" u="none" strike="noStrike" baseline="0" dirty="0" smtClean="0">
                <a:latin typeface="Tahoma" panose="020B0604030504040204" pitchFamily="34" charset="0"/>
              </a:rPr>
              <a:t>«Фонду </a:t>
            </a:r>
            <a:r>
              <a:rPr lang="ru-RU" sz="1400" b="0" i="1" u="none" strike="noStrike" baseline="0" dirty="0" err="1">
                <a:latin typeface="Tahoma" panose="020B0604030504040204" pitchFamily="34" charset="0"/>
              </a:rPr>
              <a:t>Фрідріха</a:t>
            </a:r>
            <a:r>
              <a:rPr lang="ru-RU" sz="1400" b="0" i="1" u="none" strike="noStrike" baseline="0" dirty="0">
                <a:latin typeface="Tahoma" panose="020B0604030504040204" pitchFamily="34" charset="0"/>
              </a:rPr>
              <a:t> </a:t>
            </a:r>
            <a:r>
              <a:rPr lang="ru-RU" sz="1400" b="0" i="1" u="none" strike="noStrike" baseline="0" dirty="0" err="1">
                <a:latin typeface="Tahoma" panose="020B0604030504040204" pitchFamily="34" charset="0"/>
              </a:rPr>
              <a:t>Науманна</a:t>
            </a:r>
            <a:r>
              <a:rPr lang="ru-RU" sz="1400" b="0" i="1" u="none" strike="noStrike" baseline="0" dirty="0">
                <a:latin typeface="Tahoma" panose="020B0604030504040204" pitchFamily="34" charset="0"/>
              </a:rPr>
              <a:t> за </a:t>
            </a:r>
            <a:r>
              <a:rPr lang="ru-RU" sz="1400" i="1" dirty="0">
                <a:latin typeface="Tahoma" panose="020B0604030504040204" pitchFamily="34" charset="0"/>
              </a:rPr>
              <a:t>С</a:t>
            </a:r>
            <a:r>
              <a:rPr lang="ru-RU" sz="1400" b="0" i="1" u="none" strike="noStrike" baseline="0" dirty="0" smtClean="0">
                <a:latin typeface="Tahoma" panose="020B0604030504040204" pitchFamily="34" charset="0"/>
              </a:rPr>
              <a:t>вободу</a:t>
            </a:r>
            <a:r>
              <a:rPr lang="ru-RU" sz="1400" i="1" dirty="0" smtClean="0">
                <a:latin typeface="Tahoma" panose="020B0604030504040204" pitchFamily="34" charset="0"/>
              </a:rPr>
              <a:t>»</a:t>
            </a:r>
            <a:r>
              <a:rPr lang="ru-RU" sz="1400" b="0" i="1" u="none" strike="noStrike" baseline="0" dirty="0" smtClean="0">
                <a:latin typeface="Tahoma" panose="020B0604030504040204" pitchFamily="34" charset="0"/>
              </a:rPr>
              <a:t> </a:t>
            </a:r>
            <a:r>
              <a:rPr lang="ru-RU" sz="1400" b="0" i="1" u="none" strike="noStrike" baseline="0" dirty="0">
                <a:latin typeface="Tahoma" panose="020B0604030504040204" pitchFamily="34" charset="0"/>
              </a:rPr>
              <a:t>в </a:t>
            </a:r>
            <a:r>
              <a:rPr lang="ru-RU" sz="1400" b="0" i="1" u="none" strike="noStrike" baseline="0" dirty="0" err="1">
                <a:latin typeface="Tahoma" panose="020B0604030504040204" pitchFamily="34" charset="0"/>
              </a:rPr>
              <a:t>Україні</a:t>
            </a:r>
            <a:r>
              <a:rPr lang="ru-RU" sz="1400" b="0" i="1" u="none" strike="noStrike" baseline="0" dirty="0">
                <a:latin typeface="Tahoma" panose="020B0604030504040204" pitchFamily="34" charset="0"/>
              </a:rPr>
              <a:t> та </a:t>
            </a:r>
            <a:r>
              <a:rPr lang="ru-RU" sz="1400" b="0" i="1" u="none" strike="noStrike" baseline="0" dirty="0" err="1">
                <a:latin typeface="Tahoma" panose="020B0604030504040204" pitchFamily="34" charset="0"/>
              </a:rPr>
              <a:t>Білорусі</a:t>
            </a:r>
            <a:r>
              <a:rPr lang="ru-RU" sz="1400" b="0" i="1" u="none" strike="noStrike" baseline="0" dirty="0">
                <a:latin typeface="Tahoma" panose="020B0604030504040204" pitchFamily="34" charset="0"/>
              </a:rPr>
              <a:t> в рамках </a:t>
            </a:r>
            <a:r>
              <a:rPr lang="ru-RU" sz="1400" b="0" i="1" u="none" strike="noStrike" baseline="0" dirty="0" err="1" smtClean="0">
                <a:latin typeface="Tahoma" panose="020B0604030504040204" pitchFamily="34" charset="0"/>
              </a:rPr>
              <a:t>проєкту</a:t>
            </a:r>
            <a:r>
              <a:rPr lang="ru-RU" sz="1400" b="0" i="1" u="none" strike="noStrike" baseline="0" dirty="0" smtClean="0">
                <a:latin typeface="Tahoma" panose="020B0604030504040204" pitchFamily="34" charset="0"/>
              </a:rPr>
              <a:t> </a:t>
            </a:r>
            <a:r>
              <a:rPr lang="ru-RU" sz="1400" b="0" i="1" u="none" strike="noStrike" baseline="0" dirty="0">
                <a:latin typeface="Tahoma" panose="020B0604030504040204" pitchFamily="34" charset="0"/>
              </a:rPr>
              <a:t>«</a:t>
            </a:r>
            <a:r>
              <a:rPr lang="ru-RU" sz="1400" b="0" i="1" u="none" strike="noStrike" baseline="0" dirty="0" err="1">
                <a:latin typeface="Tahoma" panose="020B0604030504040204" pitchFamily="34" charset="0"/>
              </a:rPr>
              <a:t>Моніторинг</a:t>
            </a:r>
            <a:r>
              <a:rPr lang="ru-RU" sz="1400" b="0" i="1" u="none" strike="noStrike" baseline="0" dirty="0">
                <a:latin typeface="Tahoma" panose="020B0604030504040204" pitchFamily="34" charset="0"/>
              </a:rPr>
              <a:t> </a:t>
            </a:r>
            <a:r>
              <a:rPr lang="ru-RU" sz="1400" b="0" i="1" u="none" strike="noStrike" baseline="0" dirty="0" err="1">
                <a:latin typeface="Tahoma" panose="020B0604030504040204" pitchFamily="34" charset="0"/>
              </a:rPr>
              <a:t>політичних</a:t>
            </a:r>
            <a:r>
              <a:rPr lang="ru-RU" sz="1400" b="0" i="1" u="none" strike="noStrike" baseline="0" dirty="0">
                <a:latin typeface="Tahoma" panose="020B0604030504040204" pitchFamily="34" charset="0"/>
              </a:rPr>
              <a:t> новин», </a:t>
            </a:r>
            <a:r>
              <a:rPr lang="ru-RU" sz="1400" b="0" i="1" u="none" strike="noStrike" baseline="0" dirty="0" err="1">
                <a:latin typeface="Tahoma" panose="020B0604030504040204" pitchFamily="34" charset="0"/>
              </a:rPr>
              <a:t>який</a:t>
            </a:r>
            <a:r>
              <a:rPr lang="ru-RU" sz="1400" b="0" i="1" u="none" strike="noStrike" baseline="0" dirty="0">
                <a:latin typeface="Tahoma" panose="020B0604030504040204" pitchFamily="34" charset="0"/>
              </a:rPr>
              <a:t> </a:t>
            </a:r>
            <a:r>
              <a:rPr lang="ru-RU" sz="1400" b="0" i="1" u="none" strike="noStrike" baseline="0" dirty="0" err="1">
                <a:latin typeface="Tahoma" panose="020B0604030504040204" pitchFamily="34" charset="0"/>
              </a:rPr>
              <a:t>виконує</a:t>
            </a:r>
            <a:r>
              <a:rPr lang="ru-RU" sz="1400" b="0" i="1" u="none" strike="noStrike" baseline="0" dirty="0">
                <a:latin typeface="Tahoma" panose="020B0604030504040204" pitchFamily="34" charset="0"/>
              </a:rPr>
              <a:t> </a:t>
            </a:r>
            <a:r>
              <a:rPr lang="ru-RU" sz="1400" b="0" i="1" u="none" strike="noStrike" baseline="0" dirty="0" err="1">
                <a:latin typeface="Tahoma" panose="020B0604030504040204" pitchFamily="34" charset="0"/>
              </a:rPr>
              <a:t>Академія</a:t>
            </a:r>
            <a:r>
              <a:rPr lang="ru-RU" sz="1400" b="0" i="1" u="none" strike="noStrike" baseline="0" dirty="0">
                <a:latin typeface="Tahoma" panose="020B0604030504040204" pitchFamily="34" charset="0"/>
              </a:rPr>
              <a:t> </a:t>
            </a:r>
            <a:r>
              <a:rPr lang="ru-RU" sz="1400" i="1" dirty="0" err="1">
                <a:latin typeface="Tahoma" panose="020B0604030504040204" pitchFamily="34" charset="0"/>
              </a:rPr>
              <a:t>у</a:t>
            </a:r>
            <a:r>
              <a:rPr lang="ru-RU" sz="1400" b="0" i="1" u="none" strike="noStrike" baseline="0" dirty="0" err="1" smtClean="0">
                <a:latin typeface="Tahoma" panose="020B0604030504040204" pitchFamily="34" charset="0"/>
              </a:rPr>
              <a:t>країнської</a:t>
            </a:r>
            <a:r>
              <a:rPr lang="ru-RU" sz="1400" b="0" i="1" u="none" strike="noStrike" baseline="0" dirty="0" smtClean="0">
                <a:latin typeface="Tahoma" panose="020B0604030504040204" pitchFamily="34" charset="0"/>
              </a:rPr>
              <a:t> </a:t>
            </a:r>
            <a:r>
              <a:rPr lang="ru-RU" sz="1400" i="1" dirty="0" err="1">
                <a:latin typeface="Tahoma" panose="020B0604030504040204" pitchFamily="34" charset="0"/>
              </a:rPr>
              <a:t>п</a:t>
            </a:r>
            <a:r>
              <a:rPr lang="ru-RU" sz="1400" b="0" i="1" u="none" strike="noStrike" baseline="0" dirty="0" err="1" smtClean="0">
                <a:latin typeface="Tahoma" panose="020B0604030504040204" pitchFamily="34" charset="0"/>
              </a:rPr>
              <a:t>реси</a:t>
            </a:r>
            <a:r>
              <a:rPr lang="ru-RU" sz="1400" b="0" i="1" u="none" strike="noStrike" baseline="0" dirty="0" smtClean="0">
                <a:latin typeface="Tahoma" panose="020B0604030504040204" pitchFamily="34" charset="0"/>
              </a:rPr>
              <a:t> </a:t>
            </a:r>
            <a:endParaRPr lang="ru-RU" sz="1400" b="0" i="1" u="none" strike="noStrike" baseline="0" dirty="0">
              <a:latin typeface="Tahoma" panose="020B0604030504040204" pitchFamily="34" charset="0"/>
            </a:endParaRPr>
          </a:p>
          <a:p>
            <a:pPr algn="just"/>
            <a:endParaRPr lang="ru-RU" sz="1400" b="0" i="1" u="none" strike="noStrike" baseline="0" dirty="0">
              <a:latin typeface="Tahoma" panose="020B0604030504040204" pitchFamily="34" charset="0"/>
            </a:endParaRPr>
          </a:p>
          <a:p>
            <a:pPr algn="r"/>
            <a:r>
              <a:rPr lang="en-US" sz="1400" b="0" i="1" u="none" strike="noStrike" baseline="0" dirty="0" err="1">
                <a:latin typeface="Tahoma" panose="020B0604030504040204" pitchFamily="34" charset="0"/>
              </a:rPr>
              <a:t>Gefördert</a:t>
            </a:r>
            <a:r>
              <a:rPr lang="en-US" sz="1400" b="0" i="1" u="none" strike="noStrike" baseline="0" dirty="0">
                <a:latin typeface="Tahoma" panose="020B0604030504040204" pitchFamily="34" charset="0"/>
              </a:rPr>
              <a:t> dur</a:t>
            </a:r>
            <a:r>
              <a:rPr lang="ru-RU" sz="1400" b="0" i="1" u="none" strike="noStrike" baseline="0" dirty="0">
                <a:latin typeface="Tahoma" panose="020B0604030504040204" pitchFamily="34" charset="0"/>
              </a:rPr>
              <a:t>с</a:t>
            </a:r>
            <a:r>
              <a:rPr lang="en-US" sz="1400" b="0" i="1" u="none" strike="noStrike" baseline="0" dirty="0">
                <a:latin typeface="Tahoma" panose="020B0604030504040204" pitchFamily="34" charset="0"/>
              </a:rPr>
              <a:t>h die </a:t>
            </a:r>
            <a:r>
              <a:rPr lang="en-US" sz="1400" b="0" i="1" u="none" strike="noStrike" baseline="0" dirty="0" err="1">
                <a:latin typeface="Tahoma" panose="020B0604030504040204" pitchFamily="34" charset="0"/>
              </a:rPr>
              <a:t>Bundesrepublik</a:t>
            </a:r>
            <a:r>
              <a:rPr lang="en-US" sz="1400" b="0" i="1" u="none" strike="noStrike" baseline="0" dirty="0">
                <a:latin typeface="Tahoma" panose="020B0604030504040204" pitchFamily="34" charset="0"/>
              </a:rPr>
              <a:t> Deutschland </a:t>
            </a:r>
            <a:endParaRPr lang="uk-UA" sz="1400" b="0" i="1" u="none" strike="noStrike" baseline="0" dirty="0">
              <a:latin typeface="Tahoma" panose="020B0604030504040204" pitchFamily="34" charset="0"/>
            </a:endParaRPr>
          </a:p>
          <a:p>
            <a:pPr algn="r"/>
            <a:r>
              <a:rPr lang="ru-RU" sz="1400" b="0" i="1" u="none" strike="noStrike" baseline="0" dirty="0">
                <a:latin typeface="Tahoma" panose="020B0604030504040204" pitchFamily="34" charset="0"/>
              </a:rPr>
              <a:t>За </a:t>
            </a:r>
            <a:r>
              <a:rPr lang="ru-RU" sz="1400" b="0" i="1" u="none" strike="noStrike" baseline="0" dirty="0" err="1">
                <a:latin typeface="Tahoma" panose="020B0604030504040204" pitchFamily="34" charset="0"/>
              </a:rPr>
              <a:t>підтримки</a:t>
            </a:r>
            <a:r>
              <a:rPr lang="ru-RU" sz="1400" b="0" i="1" u="none" strike="noStrike" baseline="0" dirty="0">
                <a:latin typeface="Tahoma" panose="020B0604030504040204" pitchFamily="34" charset="0"/>
              </a:rPr>
              <a:t> </a:t>
            </a:r>
            <a:r>
              <a:rPr lang="ru-RU" sz="1400" b="0" i="1" u="none" strike="noStrike" baseline="0" dirty="0" err="1">
                <a:latin typeface="Tahoma" panose="020B0604030504040204" pitchFamily="34" charset="0"/>
              </a:rPr>
              <a:t>Федеративної</a:t>
            </a:r>
            <a:r>
              <a:rPr lang="ru-RU" sz="1400" b="0" i="1" u="none" strike="noStrike" baseline="0" dirty="0">
                <a:latin typeface="Tahoma" panose="020B0604030504040204" pitchFamily="34" charset="0"/>
              </a:rPr>
              <a:t> </a:t>
            </a:r>
            <a:r>
              <a:rPr lang="ru-RU" sz="1400" b="0" i="1" u="none" strike="noStrike" baseline="0" dirty="0" err="1">
                <a:latin typeface="Tahoma" panose="020B0604030504040204" pitchFamily="34" charset="0"/>
              </a:rPr>
              <a:t>Республіки</a:t>
            </a:r>
            <a:r>
              <a:rPr lang="ru-RU" sz="1400" b="0" i="1" u="none" strike="noStrike" baseline="0" dirty="0">
                <a:latin typeface="Tahoma" panose="020B0604030504040204" pitchFamily="34" charset="0"/>
              </a:rPr>
              <a:t> </a:t>
            </a:r>
            <a:r>
              <a:rPr lang="ru-RU" sz="1400" b="0" i="1" u="none" strike="noStrike" baseline="0" dirty="0" err="1">
                <a:latin typeface="Tahoma" panose="020B0604030504040204" pitchFamily="34" charset="0"/>
              </a:rPr>
              <a:t>Німеччина</a:t>
            </a:r>
            <a:endParaRPr lang="ru-UA" sz="1400" i="1" dirty="0"/>
          </a:p>
        </p:txBody>
      </p:sp>
    </p:spTree>
    <p:extLst>
      <p:ext uri="{BB962C8B-B14F-4D97-AF65-F5344CB8AC3E}">
        <p14:creationId xmlns:p14="http://schemas.microsoft.com/office/powerpoint/2010/main" val="1245590463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2036</TotalTime>
  <Words>1303</Words>
  <Application>Microsoft Office PowerPoint</Application>
  <PresentationFormat>Широкоэкранный</PresentationFormat>
  <Paragraphs>403</Paragraphs>
  <Slides>34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34</vt:i4>
      </vt:variant>
    </vt:vector>
  </HeadingPairs>
  <TitlesOfParts>
    <vt:vector size="40" baseType="lpstr">
      <vt:lpstr>Arial</vt:lpstr>
      <vt:lpstr>Calibri</vt:lpstr>
      <vt:lpstr>Calibri Light</vt:lpstr>
      <vt:lpstr>Tahoma</vt:lpstr>
      <vt:lpstr>Wingdings</vt:lpstr>
      <vt:lpstr>Тема Office</vt:lpstr>
      <vt:lpstr>   МОНІТОРИНГ  ПОЛІТИЧНИХ НОВИН</vt:lpstr>
      <vt:lpstr>МОНІТОРИНГ ПОЛІТИЧНИХ НОВИН   </vt:lpstr>
      <vt:lpstr>МОНІТОРИНГ ПОЛІТИЧНИХ НОВИН   </vt:lpstr>
      <vt:lpstr>МОНІТОРИНГ ПОЛІТИЧНИХ НОВИН   </vt:lpstr>
      <vt:lpstr>МОНІТОРИНГ ПОЛІТИЧНИХ НОВИН   </vt:lpstr>
      <vt:lpstr>МОНІТОРИНГ ПОЛІТИЧНИХ НОВИН   </vt:lpstr>
      <vt:lpstr>МОНІТОРИНГ ПОЛІТИЧНИХ НОВИН   </vt:lpstr>
      <vt:lpstr>МОНІТОРИНГ ПОЛІТИЧНИХ НОВИН   </vt:lpstr>
      <vt:lpstr>МОНІТОРИНГ ПОЛІТИЧНИХ НОВИН   </vt:lpstr>
      <vt:lpstr>МОНІТОРИНГ ПОЛІТИЧНИХ НОВИН   </vt:lpstr>
      <vt:lpstr>МОНІТОРИНГ ПОЛІТИЧНИХ НОВИН   </vt:lpstr>
      <vt:lpstr>МОНІТОРИНГ ПОЛІТИЧНИХ НОВИН   </vt:lpstr>
      <vt:lpstr>МОНІТОРИНГ ПОЛІТИЧНИХ НОВИН   </vt:lpstr>
      <vt:lpstr>МОНІТОРИНГ ПОЛІТИЧНИХ НОВИН   </vt:lpstr>
      <vt:lpstr>МОНІТОРИНГ ПОЛІТИЧНИХ НОВИН   </vt:lpstr>
      <vt:lpstr>МОНІТОРИНГ ПОЛІТИЧНИХ НОВИН   </vt:lpstr>
      <vt:lpstr>МОНІТОРИНГ ПОЛІТИЧНИХ НОВИН   </vt:lpstr>
      <vt:lpstr>МОНІТОРИНГ ПОЛІТИЧНИХ НОВИН   </vt:lpstr>
      <vt:lpstr>МОНІТОРИНГ ПОЛІТИЧНИХ НОВИН   </vt:lpstr>
      <vt:lpstr>МОНІТОРИНГ ПОЛІТИЧНИХ НОВИН   </vt:lpstr>
      <vt:lpstr>МОНІТОРИНГ ПОЛІТИЧНИХ НОВИН   </vt:lpstr>
      <vt:lpstr>МОНІТОРИНГ ПОЛІТИЧНИХ НОВИН   </vt:lpstr>
      <vt:lpstr>МОНІТОРИНГ ПОЛІТИЧНИХ НОВИН   </vt:lpstr>
      <vt:lpstr>МОНІТОРИНГ ПОЛІТИЧНИХ НОВИН   </vt:lpstr>
      <vt:lpstr>МОНІТОРИНГ ПОЛІТИЧНИХ НОВИН   </vt:lpstr>
      <vt:lpstr>МОНІТОРИНГ ПОЛІТИЧНИХ НОВИН   </vt:lpstr>
      <vt:lpstr>МОНІТОРИНГ ПОЛІТИЧНИХ НОВИН   </vt:lpstr>
      <vt:lpstr>МОНІТОРИНГ ПОЛІТИЧНИХ НОВИН   </vt:lpstr>
      <vt:lpstr>МОНІТОРИНГ ПОЛІТИЧНИХ НОВИН   </vt:lpstr>
      <vt:lpstr>МОНІТОРИНГ ПОЛІТИЧНИХ НОВИН   </vt:lpstr>
      <vt:lpstr>МОНІТОРИНГ ПОЛІТИЧНИХ НОВИН   </vt:lpstr>
      <vt:lpstr>МОНІТОРИНГ ПОЛІТИЧНИХ НОВИН   </vt:lpstr>
      <vt:lpstr>МОНІТОРИНГ ПОЛІТИЧНИХ НОВИН   </vt:lpstr>
      <vt:lpstr>   МОНІТОРИНГ  ПОЛІТИЧНИХ НОВИН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Моніторинг політичних новин</dc:title>
  <dc:creator>rovena0409@gmail.com</dc:creator>
  <cp:lastModifiedBy>Юлия Рыцик</cp:lastModifiedBy>
  <cp:revision>158</cp:revision>
  <dcterms:created xsi:type="dcterms:W3CDTF">2021-03-09T09:39:10Z</dcterms:created>
  <dcterms:modified xsi:type="dcterms:W3CDTF">2021-03-22T08:09:28Z</dcterms:modified>
</cp:coreProperties>
</file>