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charts/chart19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ppt/drawings/drawing1.xml" ContentType="application/vnd.openxmlformats-officedocument.drawingml.chartshapes+xml"/>
  <Override PartName="/ppt/charts/chart20.xml" ContentType="application/vnd.openxmlformats-officedocument.drawingml.chart+xml"/>
  <Override PartName="/ppt/charts/style20.xml" ContentType="application/vnd.ms-office.chartstyle+xml"/>
  <Override PartName="/ppt/charts/colors20.xml" ContentType="application/vnd.ms-office.chartcolorstyle+xml"/>
  <Override PartName="/ppt/charts/chart21.xml" ContentType="application/vnd.openxmlformats-officedocument.drawingml.chart+xml"/>
  <Override PartName="/ppt/charts/style21.xml" ContentType="application/vnd.ms-office.chartstyle+xml"/>
  <Override PartName="/ppt/charts/colors21.xml" ContentType="application/vnd.ms-office.chartcolorstyle+xml"/>
  <Override PartName="/ppt/charts/chart22.xml" ContentType="application/vnd.openxmlformats-officedocument.drawingml.chart+xml"/>
  <Override PartName="/ppt/charts/style22.xml" ContentType="application/vnd.ms-office.chartstyle+xml"/>
  <Override PartName="/ppt/charts/colors22.xml" ContentType="application/vnd.ms-office.chartcolorstyle+xml"/>
  <Override PartName="/ppt/charts/chart23.xml" ContentType="application/vnd.openxmlformats-officedocument.drawingml.chart+xml"/>
  <Override PartName="/ppt/charts/style23.xml" ContentType="application/vnd.ms-office.chartstyle+xml"/>
  <Override PartName="/ppt/charts/colors23.xml" ContentType="application/vnd.ms-office.chartcolorstyle+xml"/>
  <Override PartName="/ppt/drawings/drawing2.xml" ContentType="application/vnd.openxmlformats-officedocument.drawingml.chartshapes+xml"/>
  <Override PartName="/ppt/charts/chart24.xml" ContentType="application/vnd.openxmlformats-officedocument.drawingml.chart+xml"/>
  <Override PartName="/ppt/charts/style24.xml" ContentType="application/vnd.ms-office.chartstyle+xml"/>
  <Override PartName="/ppt/charts/colors24.xml" ContentType="application/vnd.ms-office.chartcolorstyle+xml"/>
  <Override PartName="/ppt/drawings/drawing3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3" r:id="rId4"/>
    <p:sldId id="293" r:id="rId5"/>
    <p:sldId id="294" r:id="rId6"/>
    <p:sldId id="264" r:id="rId7"/>
    <p:sldId id="265" r:id="rId8"/>
    <p:sldId id="295" r:id="rId9"/>
    <p:sldId id="296" r:id="rId10"/>
    <p:sldId id="297" r:id="rId11"/>
    <p:sldId id="298" r:id="rId12"/>
    <p:sldId id="272" r:id="rId13"/>
    <p:sldId id="273" r:id="rId14"/>
    <p:sldId id="299" r:id="rId15"/>
    <p:sldId id="300" r:id="rId16"/>
    <p:sldId id="301" r:id="rId17"/>
    <p:sldId id="302" r:id="rId18"/>
    <p:sldId id="303" r:id="rId19"/>
    <p:sldId id="304" r:id="rId20"/>
    <p:sldId id="281" r:id="rId21"/>
    <p:sldId id="305" r:id="rId22"/>
    <p:sldId id="306" r:id="rId23"/>
    <p:sldId id="307" r:id="rId24"/>
    <p:sldId id="308" r:id="rId25"/>
    <p:sldId id="309" r:id="rId26"/>
  </p:sldIdLst>
  <p:sldSz cx="12192000" cy="6858000"/>
  <p:notesSz cx="6858000" cy="9144000"/>
  <p:defaultTextStyle>
    <a:defPPr>
      <a:defRPr lang="ru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686" userDrawn="1">
          <p15:clr>
            <a:srgbClr val="A4A3A4"/>
          </p15:clr>
        </p15:guide>
        <p15:guide id="2" pos="7265" userDrawn="1">
          <p15:clr>
            <a:srgbClr val="A4A3A4"/>
          </p15:clr>
        </p15:guide>
        <p15:guide id="3" pos="41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060"/>
    <a:srgbClr val="8FA2D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B4B98B0-60AC-42C2-AFA5-B58CD77FA1E5}" styleName="Светлый стиль 1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C89EF96-8CEA-46FF-86C4-4CE0E7609802}" styleName="Светлый стиль 3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456" y="78"/>
      </p:cViewPr>
      <p:guideLst>
        <p:guide orient="horz" pos="686"/>
        <p:guide pos="7265"/>
        <p:guide pos="41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&#1053;&#1072;&#1090;&#1072;&#1083;&#1080;&#1103;\Desktop\&#1052;&#1086;&#1080;%20&#1076;&#1086;&#1082;&#1091;&#1084;&#1077;&#1085;&#1090;&#1099;\&#1053;&#1054;&#1042;&#1054;&#1057;&#1058;&#1048;_21_&#1054;&#1050;&#1058;\&#1044;&#1040;&#1053;&#1053;&#1067;&#1045;_&#1054;&#1050;&#1058;21\&#1052;&#1045;&#1049;&#1053;\pmain-UA-Tabs.xlsx" TargetMode="External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6.xlsx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7.xlsx"/><Relationship Id="rId2" Type="http://schemas.microsoft.com/office/2011/relationships/chartColorStyle" Target="colors19.xml"/><Relationship Id="rId1" Type="http://schemas.microsoft.com/office/2011/relationships/chartStyle" Target="style19.xml"/><Relationship Id="rId4" Type="http://schemas.openxmlformats.org/officeDocument/2006/relationships/chartUserShapes" Target="../drawings/drawing1.xml"/></Relationships>
</file>

<file path=ppt/charts/_rels/chart2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8.xlsx"/><Relationship Id="rId2" Type="http://schemas.microsoft.com/office/2011/relationships/chartColorStyle" Target="colors20.xml"/><Relationship Id="rId1" Type="http://schemas.microsoft.com/office/2011/relationships/chartStyle" Target="style20.xml"/></Relationships>
</file>

<file path=ppt/charts/_rels/chart2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9.xlsx"/><Relationship Id="rId2" Type="http://schemas.microsoft.com/office/2011/relationships/chartColorStyle" Target="colors21.xml"/><Relationship Id="rId1" Type="http://schemas.microsoft.com/office/2011/relationships/chartStyle" Target="style21.xml"/></Relationships>
</file>

<file path=ppt/charts/_rels/chart2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0.xlsx"/><Relationship Id="rId2" Type="http://schemas.microsoft.com/office/2011/relationships/chartColorStyle" Target="colors22.xml"/><Relationship Id="rId1" Type="http://schemas.microsoft.com/office/2011/relationships/chartStyle" Target="style22.xml"/></Relationships>
</file>

<file path=ppt/charts/_rels/chart2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&#1053;&#1072;&#1090;&#1072;&#1083;&#1080;&#1103;\Desktop\&#1052;&#1086;&#1080;%20&#1076;&#1086;&#1082;&#1091;&#1084;&#1077;&#1085;&#1090;&#1099;\&#1053;&#1054;&#1042;&#1054;&#1057;&#1058;&#1048;_21\&#1060;&#1045;&#1042;&#1056;&#1040;&#1051;&#1068;_&#1044;&#1040;&#1053;&#1053;&#1067;&#1045;\&#1055;&#1045;&#1056;&#1057;&#1054;&#1053;&#1067;\&#1082;&#1086;&#1088;&#1088;_&#1089;&#1080;&#1085;&#1093;.xlsx" TargetMode="External"/><Relationship Id="rId2" Type="http://schemas.microsoft.com/office/2011/relationships/chartColorStyle" Target="colors23.xml"/><Relationship Id="rId1" Type="http://schemas.microsoft.com/office/2011/relationships/chartStyle" Target="style23.xml"/><Relationship Id="rId4" Type="http://schemas.openxmlformats.org/officeDocument/2006/relationships/chartUserShapes" Target="../drawings/drawing2.xml"/></Relationships>
</file>

<file path=ppt/charts/_rels/chart2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&#1053;&#1072;&#1090;&#1072;&#1083;&#1080;&#1103;\Desktop\&#1052;&#1086;&#1080;%20&#1076;&#1086;&#1082;&#1091;&#1084;&#1077;&#1085;&#1090;&#1099;\&#1053;&#1054;&#1042;&#1054;&#1057;&#1058;&#1048;_21_&#1054;&#1050;&#1058;\&#1044;&#1040;&#1053;&#1053;&#1067;&#1045;_&#1054;&#1050;&#1058;21\&#1082;&#1086;&#1088;&#1088;_&#1089;&#1080;&#1085;&#1093;&#1088;&#1086;.xlsx" TargetMode="External"/><Relationship Id="rId2" Type="http://schemas.microsoft.com/office/2011/relationships/chartColorStyle" Target="colors24.xml"/><Relationship Id="rId1" Type="http://schemas.microsoft.com/office/2011/relationships/chartStyle" Target="style24.xml"/><Relationship Id="rId4" Type="http://schemas.openxmlformats.org/officeDocument/2006/relationships/chartUserShapes" Target="../drawings/drawing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6020054133858261"/>
          <c:y val="4.0842610533396009E-2"/>
          <c:w val="0.72729945866141732"/>
          <c:h val="0.69657387603846521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Міжнародні новини, не пов'язані з Україною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UA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Лист1!$A$2:$A$9</c:f>
              <c:strCache>
                <c:ptCount val="8"/>
                <c:pt idx="0">
                  <c:v>в цілому</c:v>
                </c:pt>
                <c:pt idx="1">
                  <c:v>Україна</c:v>
                </c:pt>
                <c:pt idx="2">
                  <c:v>ICTV</c:v>
                </c:pt>
                <c:pt idx="3">
                  <c:v>Інтер</c:v>
                </c:pt>
                <c:pt idx="4">
                  <c:v>СТБ</c:v>
                </c:pt>
                <c:pt idx="5">
                  <c:v>1+1</c:v>
                </c:pt>
                <c:pt idx="6">
                  <c:v>5-й канал</c:v>
                </c:pt>
                <c:pt idx="7">
                  <c:v>UA:Перший</c:v>
                </c:pt>
              </c:strCache>
            </c:strRef>
          </c:cat>
          <c:val>
            <c:numRef>
              <c:f>Лист1!$B$2:$B$9</c:f>
              <c:numCache>
                <c:formatCode>0%</c:formatCode>
                <c:ptCount val="8"/>
                <c:pt idx="0">
                  <c:v>0.14000000000000001</c:v>
                </c:pt>
                <c:pt idx="1">
                  <c:v>0.15</c:v>
                </c:pt>
                <c:pt idx="2">
                  <c:v>0.11</c:v>
                </c:pt>
                <c:pt idx="3">
                  <c:v>0.21</c:v>
                </c:pt>
                <c:pt idx="4">
                  <c:v>0.13</c:v>
                </c:pt>
                <c:pt idx="5">
                  <c:v>0.14000000000000001</c:v>
                </c:pt>
                <c:pt idx="6">
                  <c:v>0.06</c:v>
                </c:pt>
                <c:pt idx="7">
                  <c:v>0.14000000000000001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4C2-4B4A-8163-6579EBCC798F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Міжнародні новини, пов'язані з Україною: не політика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dLbl>
              <c:idx val="6"/>
              <c:layout>
                <c:manualLayout>
                  <c:x val="1.2531328320801959E-2"/>
                  <c:y val="0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94C2-4B4A-8163-6579EBCC798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UA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Лист1!$A$2:$A$9</c:f>
              <c:strCache>
                <c:ptCount val="8"/>
                <c:pt idx="0">
                  <c:v>в цілому</c:v>
                </c:pt>
                <c:pt idx="1">
                  <c:v>Україна</c:v>
                </c:pt>
                <c:pt idx="2">
                  <c:v>ICTV</c:v>
                </c:pt>
                <c:pt idx="3">
                  <c:v>Інтер</c:v>
                </c:pt>
                <c:pt idx="4">
                  <c:v>СТБ</c:v>
                </c:pt>
                <c:pt idx="5">
                  <c:v>1+1</c:v>
                </c:pt>
                <c:pt idx="6">
                  <c:v>5-й канал</c:v>
                </c:pt>
                <c:pt idx="7">
                  <c:v>UA:Перший</c:v>
                </c:pt>
              </c:strCache>
            </c:strRef>
          </c:cat>
          <c:val>
            <c:numRef>
              <c:f>Лист1!$C$2:$C$9</c:f>
              <c:numCache>
                <c:formatCode>0%</c:formatCode>
                <c:ptCount val="8"/>
                <c:pt idx="0">
                  <c:v>0.03</c:v>
                </c:pt>
                <c:pt idx="1">
                  <c:v>0.04</c:v>
                </c:pt>
                <c:pt idx="2">
                  <c:v>0.09</c:v>
                </c:pt>
                <c:pt idx="3">
                  <c:v>0.02</c:v>
                </c:pt>
                <c:pt idx="4">
                  <c:v>0.01</c:v>
                </c:pt>
                <c:pt idx="5">
                  <c:v>0.03</c:v>
                </c:pt>
                <c:pt idx="6">
                  <c:v>0.01</c:v>
                </c:pt>
                <c:pt idx="7">
                  <c:v>0.03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4C2-4B4A-8163-6579EBCC798F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Міжнародні новини, пов'язані з Україною: політика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dLbl>
              <c:idx val="3"/>
              <c:layout>
                <c:manualLayout>
                  <c:x val="2.5062656641604009E-2"/>
                  <c:y val="-5.6181272636074981E-17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94C2-4B4A-8163-6579EBCC798F}"/>
                </c:ext>
              </c:extLst>
            </c:dLbl>
            <c:dLbl>
              <c:idx val="4"/>
              <c:layout>
                <c:manualLayout>
                  <c:x val="1.7543859649122761E-2"/>
                  <c:y val="0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94C2-4B4A-8163-6579EBCC798F}"/>
                </c:ext>
              </c:extLst>
            </c:dLbl>
            <c:dLbl>
              <c:idx val="5"/>
              <c:layout>
                <c:manualLayout>
                  <c:x val="1.0025062656641558E-2"/>
                  <c:y val="0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94C2-4B4A-8163-6579EBCC798F}"/>
                </c:ext>
              </c:extLst>
            </c:dLbl>
            <c:dLbl>
              <c:idx val="6"/>
              <c:layout>
                <c:manualLayout>
                  <c:x val="2.5062656641604057E-2"/>
                  <c:y val="0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94C2-4B4A-8163-6579EBCC798F}"/>
                </c:ext>
              </c:extLst>
            </c:dLbl>
            <c:dLbl>
              <c:idx val="7"/>
              <c:layout>
                <c:manualLayout>
                  <c:x val="7.5187969924812026E-3"/>
                  <c:y val="-1.4045318159018745E-17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94C2-4B4A-8163-6579EBCC798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UA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Лист1!$A$2:$A$9</c:f>
              <c:strCache>
                <c:ptCount val="8"/>
                <c:pt idx="0">
                  <c:v>в цілому</c:v>
                </c:pt>
                <c:pt idx="1">
                  <c:v>Україна</c:v>
                </c:pt>
                <c:pt idx="2">
                  <c:v>ICTV</c:v>
                </c:pt>
                <c:pt idx="3">
                  <c:v>Інтер</c:v>
                </c:pt>
                <c:pt idx="4">
                  <c:v>СТБ</c:v>
                </c:pt>
                <c:pt idx="5">
                  <c:v>1+1</c:v>
                </c:pt>
                <c:pt idx="6">
                  <c:v>5-й канал</c:v>
                </c:pt>
                <c:pt idx="7">
                  <c:v>UA:Перший</c:v>
                </c:pt>
              </c:strCache>
            </c:strRef>
          </c:cat>
          <c:val>
            <c:numRef>
              <c:f>Лист1!$D$2:$D$9</c:f>
              <c:numCache>
                <c:formatCode>0%</c:formatCode>
                <c:ptCount val="8"/>
                <c:pt idx="0">
                  <c:v>0.06</c:v>
                </c:pt>
                <c:pt idx="1">
                  <c:v>0.08</c:v>
                </c:pt>
                <c:pt idx="2">
                  <c:v>0.11</c:v>
                </c:pt>
                <c:pt idx="3">
                  <c:v>0.04</c:v>
                </c:pt>
                <c:pt idx="4">
                  <c:v>0.03</c:v>
                </c:pt>
                <c:pt idx="5">
                  <c:v>0.04</c:v>
                </c:pt>
                <c:pt idx="6">
                  <c:v>0.06</c:v>
                </c:pt>
                <c:pt idx="7">
                  <c:v>0.06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4C2-4B4A-8163-6579EBCC798F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Політичні новини в Україні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UA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Лист1!$A$2:$A$9</c:f>
              <c:strCache>
                <c:ptCount val="8"/>
                <c:pt idx="0">
                  <c:v>в цілому</c:v>
                </c:pt>
                <c:pt idx="1">
                  <c:v>Україна</c:v>
                </c:pt>
                <c:pt idx="2">
                  <c:v>ICTV</c:v>
                </c:pt>
                <c:pt idx="3">
                  <c:v>Інтер</c:v>
                </c:pt>
                <c:pt idx="4">
                  <c:v>СТБ</c:v>
                </c:pt>
                <c:pt idx="5">
                  <c:v>1+1</c:v>
                </c:pt>
                <c:pt idx="6">
                  <c:v>5-й канал</c:v>
                </c:pt>
                <c:pt idx="7">
                  <c:v>UA:Перший</c:v>
                </c:pt>
              </c:strCache>
            </c:strRef>
          </c:cat>
          <c:val>
            <c:numRef>
              <c:f>Лист1!$E$2:$E$9</c:f>
              <c:numCache>
                <c:formatCode>0%</c:formatCode>
                <c:ptCount val="8"/>
                <c:pt idx="0">
                  <c:v>0.32</c:v>
                </c:pt>
                <c:pt idx="1">
                  <c:v>0.28000000000000003</c:v>
                </c:pt>
                <c:pt idx="2">
                  <c:v>0.36</c:v>
                </c:pt>
                <c:pt idx="3">
                  <c:v>0.34</c:v>
                </c:pt>
                <c:pt idx="4">
                  <c:v>0.24</c:v>
                </c:pt>
                <c:pt idx="5">
                  <c:v>0.17</c:v>
                </c:pt>
                <c:pt idx="6">
                  <c:v>0.57999999999999996</c:v>
                </c:pt>
                <c:pt idx="7">
                  <c:v>0.41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4C2-4B4A-8163-6579EBCC798F}"/>
            </c:ext>
          </c:extLst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Усі інші новини в Україні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UA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Лист1!$A$2:$A$9</c:f>
              <c:strCache>
                <c:ptCount val="8"/>
                <c:pt idx="0">
                  <c:v>в цілому</c:v>
                </c:pt>
                <c:pt idx="1">
                  <c:v>Україна</c:v>
                </c:pt>
                <c:pt idx="2">
                  <c:v>ICTV</c:v>
                </c:pt>
                <c:pt idx="3">
                  <c:v>Інтер</c:v>
                </c:pt>
                <c:pt idx="4">
                  <c:v>СТБ</c:v>
                </c:pt>
                <c:pt idx="5">
                  <c:v>1+1</c:v>
                </c:pt>
                <c:pt idx="6">
                  <c:v>5-й канал</c:v>
                </c:pt>
                <c:pt idx="7">
                  <c:v>UA:Перший</c:v>
                </c:pt>
              </c:strCache>
            </c:strRef>
          </c:cat>
          <c:val>
            <c:numRef>
              <c:f>Лист1!$F$2:$F$9</c:f>
              <c:numCache>
                <c:formatCode>0%</c:formatCode>
                <c:ptCount val="8"/>
                <c:pt idx="0">
                  <c:v>0.45</c:v>
                </c:pt>
                <c:pt idx="1">
                  <c:v>0.45</c:v>
                </c:pt>
                <c:pt idx="2">
                  <c:v>0.33</c:v>
                </c:pt>
                <c:pt idx="3">
                  <c:v>0.39</c:v>
                </c:pt>
                <c:pt idx="4">
                  <c:v>0.59</c:v>
                </c:pt>
                <c:pt idx="5">
                  <c:v>0.62</c:v>
                </c:pt>
                <c:pt idx="6">
                  <c:v>0.28999999999999998</c:v>
                </c:pt>
                <c:pt idx="7">
                  <c:v>0.36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94C2-4B4A-8163-6579EBCC798F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79"/>
        <c:overlap val="100"/>
        <c:axId val="1303089824"/>
        <c:axId val="1303101056"/>
      </c:barChart>
      <c:catAx>
        <c:axId val="13030898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+mn-ea"/>
                <a:cs typeface="+mn-cs"/>
              </a:defRPr>
            </a:pPr>
            <a:endParaRPr lang="ru-UA"/>
          </a:p>
        </c:txPr>
        <c:crossAx val="1303101056"/>
        <c:crosses val="autoZero"/>
        <c:auto val="1"/>
        <c:lblAlgn val="ctr"/>
        <c:lblOffset val="100"/>
        <c:noMultiLvlLbl val="0"/>
      </c:catAx>
      <c:valAx>
        <c:axId val="1303101056"/>
        <c:scaling>
          <c:orientation val="minMax"/>
        </c:scaling>
        <c:delete val="1"/>
        <c:axPos val="b"/>
        <c:numFmt formatCode="0%" sourceLinked="1"/>
        <c:majorTickMark val="none"/>
        <c:minorTickMark val="none"/>
        <c:tickLblPos val="nextTo"/>
        <c:crossAx val="13030898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23346101742007358"/>
          <c:y val="0.75876973152480509"/>
          <c:w val="0.76653898525842168"/>
          <c:h val="0.1797828226458249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UA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UA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6020054133858261"/>
          <c:y val="4.0842610533396009E-2"/>
          <c:w val="0.72729945866141732"/>
          <c:h val="0.6994993171677637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Міжнародні новини, не пов'язані з Україною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UA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Лист1!$A$2:$A$9</c:f>
              <c:strCache>
                <c:ptCount val="8"/>
                <c:pt idx="0">
                  <c:v>в цілому</c:v>
                </c:pt>
                <c:pt idx="1">
                  <c:v>Україна</c:v>
                </c:pt>
                <c:pt idx="2">
                  <c:v>ICTV</c:v>
                </c:pt>
                <c:pt idx="3">
                  <c:v>Інтер</c:v>
                </c:pt>
                <c:pt idx="4">
                  <c:v>СТБ</c:v>
                </c:pt>
                <c:pt idx="5">
                  <c:v>1+1</c:v>
                </c:pt>
                <c:pt idx="6">
                  <c:v>5-й канал</c:v>
                </c:pt>
                <c:pt idx="7">
                  <c:v>UA:Перший</c:v>
                </c:pt>
              </c:strCache>
            </c:strRef>
          </c:cat>
          <c:val>
            <c:numRef>
              <c:f>Лист1!$B$2:$B$9</c:f>
              <c:numCache>
                <c:formatCode>0%</c:formatCode>
                <c:ptCount val="8"/>
                <c:pt idx="0">
                  <c:v>0.14000000000000001</c:v>
                </c:pt>
                <c:pt idx="1">
                  <c:v>0.12</c:v>
                </c:pt>
                <c:pt idx="2">
                  <c:v>0.15</c:v>
                </c:pt>
                <c:pt idx="3">
                  <c:v>0.22</c:v>
                </c:pt>
                <c:pt idx="4">
                  <c:v>0.17</c:v>
                </c:pt>
                <c:pt idx="5">
                  <c:v>0.13</c:v>
                </c:pt>
                <c:pt idx="6">
                  <c:v>0.1</c:v>
                </c:pt>
                <c:pt idx="7">
                  <c:v>0.11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DEC-4D3D-95B0-AA780B659DD2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Міжнародні новини, пов'язані з Україною: не політика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UA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Лист1!$A$2:$A$9</c:f>
              <c:strCache>
                <c:ptCount val="8"/>
                <c:pt idx="0">
                  <c:v>в цілому</c:v>
                </c:pt>
                <c:pt idx="1">
                  <c:v>Україна</c:v>
                </c:pt>
                <c:pt idx="2">
                  <c:v>ICTV</c:v>
                </c:pt>
                <c:pt idx="3">
                  <c:v>Інтер</c:v>
                </c:pt>
                <c:pt idx="4">
                  <c:v>СТБ</c:v>
                </c:pt>
                <c:pt idx="5">
                  <c:v>1+1</c:v>
                </c:pt>
                <c:pt idx="6">
                  <c:v>5-й канал</c:v>
                </c:pt>
                <c:pt idx="7">
                  <c:v>UA:Перший</c:v>
                </c:pt>
              </c:strCache>
            </c:strRef>
          </c:cat>
          <c:val>
            <c:numRef>
              <c:f>Лист1!$C$2:$C$9</c:f>
              <c:numCache>
                <c:formatCode>0%</c:formatCode>
                <c:ptCount val="8"/>
                <c:pt idx="0">
                  <c:v>7.0000000000000007E-2</c:v>
                </c:pt>
                <c:pt idx="1">
                  <c:v>0.09</c:v>
                </c:pt>
                <c:pt idx="2">
                  <c:v>0.03</c:v>
                </c:pt>
                <c:pt idx="3">
                  <c:v>0.06</c:v>
                </c:pt>
                <c:pt idx="4">
                  <c:v>0.06</c:v>
                </c:pt>
                <c:pt idx="5">
                  <c:v>0.08</c:v>
                </c:pt>
                <c:pt idx="6">
                  <c:v>0.02</c:v>
                </c:pt>
                <c:pt idx="7">
                  <c:v>7.0000000000000007E-2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DEC-4D3D-95B0-AA780B659DD2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Міжнародні новини, пов'язані з Україною: політика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UA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Лист1!$A$2:$A$9</c:f>
              <c:strCache>
                <c:ptCount val="8"/>
                <c:pt idx="0">
                  <c:v>в цілому</c:v>
                </c:pt>
                <c:pt idx="1">
                  <c:v>Україна</c:v>
                </c:pt>
                <c:pt idx="2">
                  <c:v>ICTV</c:v>
                </c:pt>
                <c:pt idx="3">
                  <c:v>Інтер</c:v>
                </c:pt>
                <c:pt idx="4">
                  <c:v>СТБ</c:v>
                </c:pt>
                <c:pt idx="5">
                  <c:v>1+1</c:v>
                </c:pt>
                <c:pt idx="6">
                  <c:v>5-й канал</c:v>
                </c:pt>
                <c:pt idx="7">
                  <c:v>UA:Перший</c:v>
                </c:pt>
              </c:strCache>
            </c:strRef>
          </c:cat>
          <c:val>
            <c:numRef>
              <c:f>Лист1!$D$2:$D$9</c:f>
              <c:numCache>
                <c:formatCode>0%</c:formatCode>
                <c:ptCount val="8"/>
                <c:pt idx="0">
                  <c:v>0.08</c:v>
                </c:pt>
                <c:pt idx="1">
                  <c:v>0.05</c:v>
                </c:pt>
                <c:pt idx="2">
                  <c:v>0.15</c:v>
                </c:pt>
                <c:pt idx="3">
                  <c:v>7.0000000000000007E-2</c:v>
                </c:pt>
                <c:pt idx="4">
                  <c:v>0.06</c:v>
                </c:pt>
                <c:pt idx="5">
                  <c:v>0.06</c:v>
                </c:pt>
                <c:pt idx="6">
                  <c:v>0.14000000000000001</c:v>
                </c:pt>
                <c:pt idx="7">
                  <c:v>0.1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0A6-45ED-96A3-BC8BE3C9FAD2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Політичні новини в Україні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UA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Лист1!$A$2:$A$9</c:f>
              <c:strCache>
                <c:ptCount val="8"/>
                <c:pt idx="0">
                  <c:v>в цілому</c:v>
                </c:pt>
                <c:pt idx="1">
                  <c:v>Україна</c:v>
                </c:pt>
                <c:pt idx="2">
                  <c:v>ICTV</c:v>
                </c:pt>
                <c:pt idx="3">
                  <c:v>Інтер</c:v>
                </c:pt>
                <c:pt idx="4">
                  <c:v>СТБ</c:v>
                </c:pt>
                <c:pt idx="5">
                  <c:v>1+1</c:v>
                </c:pt>
                <c:pt idx="6">
                  <c:v>5-й канал</c:v>
                </c:pt>
                <c:pt idx="7">
                  <c:v>UA:Перший</c:v>
                </c:pt>
              </c:strCache>
            </c:strRef>
          </c:cat>
          <c:val>
            <c:numRef>
              <c:f>Лист1!$E$2:$E$9</c:f>
              <c:numCache>
                <c:formatCode>0%</c:formatCode>
                <c:ptCount val="8"/>
                <c:pt idx="0">
                  <c:v>0.28999999999999998</c:v>
                </c:pt>
                <c:pt idx="1">
                  <c:v>0.22</c:v>
                </c:pt>
                <c:pt idx="2">
                  <c:v>0.32</c:v>
                </c:pt>
                <c:pt idx="3">
                  <c:v>0.31</c:v>
                </c:pt>
                <c:pt idx="4">
                  <c:v>0.17</c:v>
                </c:pt>
                <c:pt idx="5">
                  <c:v>0.2</c:v>
                </c:pt>
                <c:pt idx="6">
                  <c:v>0.43</c:v>
                </c:pt>
                <c:pt idx="7">
                  <c:v>0.38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0A6-45ED-96A3-BC8BE3C9FAD2}"/>
            </c:ext>
          </c:extLst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Усі інші новини в Україні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UA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Лист1!$A$2:$A$9</c:f>
              <c:strCache>
                <c:ptCount val="8"/>
                <c:pt idx="0">
                  <c:v>в цілому</c:v>
                </c:pt>
                <c:pt idx="1">
                  <c:v>Україна</c:v>
                </c:pt>
                <c:pt idx="2">
                  <c:v>ICTV</c:v>
                </c:pt>
                <c:pt idx="3">
                  <c:v>Інтер</c:v>
                </c:pt>
                <c:pt idx="4">
                  <c:v>СТБ</c:v>
                </c:pt>
                <c:pt idx="5">
                  <c:v>1+1</c:v>
                </c:pt>
                <c:pt idx="6">
                  <c:v>5-й канал</c:v>
                </c:pt>
                <c:pt idx="7">
                  <c:v>UA:Перший</c:v>
                </c:pt>
              </c:strCache>
            </c:strRef>
          </c:cat>
          <c:val>
            <c:numRef>
              <c:f>Лист1!$F$2:$F$9</c:f>
              <c:numCache>
                <c:formatCode>0%</c:formatCode>
                <c:ptCount val="8"/>
                <c:pt idx="0">
                  <c:v>0.42</c:v>
                </c:pt>
                <c:pt idx="1">
                  <c:v>0.52</c:v>
                </c:pt>
                <c:pt idx="2">
                  <c:v>0.35</c:v>
                </c:pt>
                <c:pt idx="3">
                  <c:v>0.34</c:v>
                </c:pt>
                <c:pt idx="4">
                  <c:v>0.54</c:v>
                </c:pt>
                <c:pt idx="5">
                  <c:v>0.53</c:v>
                </c:pt>
                <c:pt idx="6">
                  <c:v>0.31</c:v>
                </c:pt>
                <c:pt idx="7">
                  <c:v>0.34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0A6-45ED-96A3-BC8BE3C9FAD2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79"/>
        <c:overlap val="100"/>
        <c:axId val="1303089824"/>
        <c:axId val="1303101056"/>
      </c:barChart>
      <c:catAx>
        <c:axId val="13030898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+mn-ea"/>
                <a:cs typeface="+mn-cs"/>
              </a:defRPr>
            </a:pPr>
            <a:endParaRPr lang="ru-UA"/>
          </a:p>
        </c:txPr>
        <c:crossAx val="1303101056"/>
        <c:crosses val="autoZero"/>
        <c:auto val="1"/>
        <c:lblAlgn val="ctr"/>
        <c:lblOffset val="100"/>
        <c:noMultiLvlLbl val="0"/>
      </c:catAx>
      <c:valAx>
        <c:axId val="1303101056"/>
        <c:scaling>
          <c:orientation val="minMax"/>
        </c:scaling>
        <c:delete val="1"/>
        <c:axPos val="b"/>
        <c:numFmt formatCode="0%" sourceLinked="1"/>
        <c:majorTickMark val="none"/>
        <c:minorTickMark val="none"/>
        <c:tickLblPos val="nextTo"/>
        <c:crossAx val="13030898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"/>
          <c:y val="0.78090673827379009"/>
          <c:w val="0.94624654706271638"/>
          <c:h val="0.2190932617262099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UA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UA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2428097931042987"/>
          <c:y val="4.2171815280807837E-2"/>
          <c:w val="0.57320027607800028"/>
          <c:h val="0.67087843447469764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Головна тема</c:v>
                </c:pt>
              </c:strCache>
            </c:strRef>
          </c:tx>
          <c:spPr>
            <a:solidFill>
              <a:schemeClr val="accent1">
                <a:shade val="76000"/>
              </a:schemeClr>
            </a:solidFill>
            <a:ln w="34925">
              <a:solidFill>
                <a:schemeClr val="bg1">
                  <a:alpha val="0"/>
                </a:schemeClr>
              </a:solidFill>
              <a:bevel/>
            </a:ln>
            <a:effectLst/>
          </c:spPr>
          <c:invertIfNegative val="0"/>
          <c:dLbls>
            <c:dLbl>
              <c:idx val="0"/>
              <c:layout>
                <c:manualLayout>
                  <c:x val="-6.5468073129411816E-2"/>
                  <c:y val="-4.3264050212802781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57F8-420C-975C-5DC6F2C99052}"/>
                </c:ext>
              </c:extLst>
            </c:dLbl>
            <c:dLbl>
              <c:idx val="1"/>
              <c:layout>
                <c:manualLayout>
                  <c:x val="9.4762720423558649E-4"/>
                  <c:y val="-4.103262748833522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57F8-420C-975C-5DC6F2C99052}"/>
                </c:ext>
              </c:extLst>
            </c:dLbl>
            <c:dLbl>
              <c:idx val="2"/>
              <c:layout>
                <c:manualLayout>
                  <c:x val="3.888597015597834E-2"/>
                  <c:y val="-1.7033761255483593E-7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57F8-420C-975C-5DC6F2C99052}"/>
                </c:ext>
              </c:extLst>
            </c:dLbl>
            <c:dLbl>
              <c:idx val="3"/>
              <c:layout>
                <c:manualLayout>
                  <c:x val="6.5945306074066387E-2"/>
                  <c:y val="-1.7033761255483593E-7"/>
                </c:manualLayout>
              </c:layout>
              <c:tx>
                <c:rich>
                  <a:bodyPr/>
                  <a:lstStyle/>
                  <a:p>
                    <a:fld id="{B85EEB3B-8D46-409B-ABDB-3C3286093E49}" type="VALUE">
                      <a:rPr lang="en-US">
                        <a:solidFill>
                          <a:srgbClr val="8FA2D4"/>
                        </a:solidFill>
                      </a:rPr>
                      <a:pPr/>
                      <a:t>[ЗНАЧЕНИЕ]</a:t>
                    </a:fld>
                    <a:endParaRPr lang="ru-UA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8-57F8-420C-975C-5DC6F2C99052}"/>
                </c:ext>
              </c:extLst>
            </c:dLbl>
            <c:dLbl>
              <c:idx val="4"/>
              <c:layout>
                <c:manualLayout>
                  <c:x val="1.1385740188430938E-3"/>
                  <c:y val="-8.8764633278450959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57F8-420C-975C-5DC6F2C99052}"/>
                </c:ext>
              </c:extLst>
            </c:dLbl>
            <c:dLbl>
              <c:idx val="5"/>
              <c:layout>
                <c:manualLayout>
                  <c:x val="8.5912657386973297E-4"/>
                  <c:y val="-2.2331261005938992E-4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57F8-420C-975C-5DC6F2C99052}"/>
                </c:ext>
              </c:extLst>
            </c:dLbl>
            <c:dLbl>
              <c:idx val="6"/>
              <c:layout>
                <c:manualLayout>
                  <c:x val="-3.6810898557627764E-3"/>
                  <c:y val="-4.5498879689522421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57F8-420C-975C-5DC6F2C99052}"/>
                </c:ext>
              </c:extLst>
            </c:dLbl>
            <c:dLbl>
              <c:idx val="7"/>
              <c:layout>
                <c:manualLayout>
                  <c:x val="-2.0435600102660764E-2"/>
                  <c:y val="4.3265753588928226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A3D1-4DA3-A762-6EA15AB9958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overflow" horzOverflow="overflow" vert="horz" wrap="square" lIns="0" tIns="0" rIns="0" bIns="0" anchor="ctr" anchorCtr="1">
                <a:no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UA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  <a:noFill/>
                  <a:ln>
                    <a:noFill/>
                  </a:ln>
                </c15:spPr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Лист1!$A$2:$A$9</c:f>
              <c:strCache>
                <c:ptCount val="8"/>
                <c:pt idx="0">
                  <c:v>UA: Перший</c:v>
                </c:pt>
                <c:pt idx="1">
                  <c:v>1+1</c:v>
                </c:pt>
                <c:pt idx="2">
                  <c:v>Інтер</c:v>
                </c:pt>
                <c:pt idx="3">
                  <c:v>ICTV</c:v>
                </c:pt>
                <c:pt idx="4">
                  <c:v>СТБ</c:v>
                </c:pt>
                <c:pt idx="5">
                  <c:v>Україна</c:v>
                </c:pt>
                <c:pt idx="6">
                  <c:v>5-й канал</c:v>
                </c:pt>
                <c:pt idx="7">
                  <c:v>в цілому</c:v>
                </c:pt>
              </c:strCache>
            </c:strRef>
          </c:cat>
          <c:val>
            <c:numRef>
              <c:f>Лист1!$B$2:$B$9</c:f>
              <c:numCache>
                <c:formatCode>0.0%</c:formatCode>
                <c:ptCount val="8"/>
                <c:pt idx="0">
                  <c:v>0.06</c:v>
                </c:pt>
                <c:pt idx="1">
                  <c:v>0.02</c:v>
                </c:pt>
                <c:pt idx="2">
                  <c:v>7.0000000000000007E-2</c:v>
                </c:pt>
                <c:pt idx="3">
                  <c:v>0</c:v>
                </c:pt>
                <c:pt idx="4">
                  <c:v>0.02</c:v>
                </c:pt>
                <c:pt idx="5">
                  <c:v>0.02</c:v>
                </c:pt>
                <c:pt idx="6">
                  <c:v>0.02</c:v>
                </c:pt>
                <c:pt idx="7">
                  <c:v>0.03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449-47B8-9FC1-7D22C0121362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Додаткова тема</c:v>
                </c:pt>
              </c:strCache>
            </c:strRef>
          </c:tx>
          <c:spPr>
            <a:solidFill>
              <a:schemeClr val="accent1">
                <a:tint val="77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6"/>
              <c:layout>
                <c:manualLayout>
                  <c:x val="3.2356366829212828E-2"/>
                  <c:y val="-1.9829907984802957E-17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A3D1-4DA3-A762-6EA15AB9958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UA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Лист1!$A$2:$A$9</c:f>
              <c:strCache>
                <c:ptCount val="8"/>
                <c:pt idx="0">
                  <c:v>UA: Перший</c:v>
                </c:pt>
                <c:pt idx="1">
                  <c:v>1+1</c:v>
                </c:pt>
                <c:pt idx="2">
                  <c:v>Інтер</c:v>
                </c:pt>
                <c:pt idx="3">
                  <c:v>ICTV</c:v>
                </c:pt>
                <c:pt idx="4">
                  <c:v>СТБ</c:v>
                </c:pt>
                <c:pt idx="5">
                  <c:v>Україна</c:v>
                </c:pt>
                <c:pt idx="6">
                  <c:v>5-й канал</c:v>
                </c:pt>
                <c:pt idx="7">
                  <c:v>в цілому</c:v>
                </c:pt>
              </c:strCache>
            </c:strRef>
          </c:cat>
          <c:val>
            <c:numRef>
              <c:f>Лист1!$C$2:$C$9</c:f>
              <c:numCache>
                <c:formatCode>0.0%</c:formatCode>
                <c:ptCount val="8"/>
                <c:pt idx="0">
                  <c:v>0.06</c:v>
                </c:pt>
                <c:pt idx="1">
                  <c:v>0.03</c:v>
                </c:pt>
                <c:pt idx="2">
                  <c:v>0.05</c:v>
                </c:pt>
                <c:pt idx="3">
                  <c:v>0.09</c:v>
                </c:pt>
                <c:pt idx="4">
                  <c:v>0.09</c:v>
                </c:pt>
                <c:pt idx="5">
                  <c:v>0.03</c:v>
                </c:pt>
                <c:pt idx="6">
                  <c:v>0</c:v>
                </c:pt>
                <c:pt idx="7">
                  <c:v>0.04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3D1-4DA3-A762-6EA15AB99581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24"/>
        <c:overlap val="100"/>
        <c:axId val="1140856016"/>
        <c:axId val="1140856432"/>
      </c:barChart>
      <c:catAx>
        <c:axId val="11408560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>
            <a:outerShdw blurRad="50800" dist="50800" dir="5400000" sx="1000" sy="1000" algn="ctr" rotWithShape="0">
              <a:srgbClr val="000000">
                <a:alpha val="43137"/>
              </a:srgbClr>
            </a:outerShdw>
          </a:effectLst>
        </c:spPr>
        <c:txPr>
          <a:bodyPr rot="-60000000" spcFirstLastPara="1" vertOverflow="ellipsis" vert="horz" wrap="square" anchor="t" anchorCtr="0"/>
          <a:lstStyle/>
          <a:p>
            <a:pPr>
              <a:defRPr sz="1100" b="0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+mn-ea"/>
                <a:cs typeface="+mn-cs"/>
              </a:defRPr>
            </a:pPr>
            <a:endParaRPr lang="ru-UA"/>
          </a:p>
        </c:txPr>
        <c:crossAx val="1140856432"/>
        <c:crosses val="autoZero"/>
        <c:auto val="1"/>
        <c:lblAlgn val="ctr"/>
        <c:lblOffset val="100"/>
        <c:noMultiLvlLbl val="0"/>
      </c:catAx>
      <c:valAx>
        <c:axId val="1140856432"/>
        <c:scaling>
          <c:orientation val="minMax"/>
        </c:scaling>
        <c:delete val="1"/>
        <c:axPos val="b"/>
        <c:numFmt formatCode="0.0%" sourceLinked="1"/>
        <c:majorTickMark val="none"/>
        <c:minorTickMark val="none"/>
        <c:tickLblPos val="nextTo"/>
        <c:crossAx val="11408560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15087446940017199"/>
          <c:y val="0.73843799340032112"/>
          <c:w val="0.5035231296397461"/>
          <c:h val="0.1107052796703220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UA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UA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6171502580491638"/>
          <c:y val="3.7554330937568645E-2"/>
          <c:w val="0.56635223194815931"/>
          <c:h val="0.77088236976331004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позитивно</c:v>
                </c:pt>
              </c:strCache>
            </c:strRef>
          </c:tx>
          <c:spPr>
            <a:solidFill>
              <a:schemeClr val="accent1">
                <a:tint val="58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UA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4"/>
                <c:pt idx="0">
                  <c:v> COVID-19 у світі та Україні</c:v>
                </c:pt>
                <c:pt idx="1">
                  <c:v>Карантин/локдаун</c:v>
                </c:pt>
                <c:pt idx="2">
                  <c:v>динаміка захворюваності на COVID-19 в Україні</c:v>
                </c:pt>
                <c:pt idx="3">
                  <c:v>Вакцинація населення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3" formatCode="0%">
                  <c:v>0.06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3CA-4549-9E9F-1F349ACDB266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нейтрально</c:v>
                </c:pt>
              </c:strCache>
            </c:strRef>
          </c:tx>
          <c:spPr>
            <a:solidFill>
              <a:schemeClr val="accent1">
                <a:tint val="86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2"/>
              <c:layout>
                <c:manualLayout>
                  <c:x val="1.484674121545544E-2"/>
                  <c:y val="0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B8D8-4E41-A079-0C0140DEF11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UA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4"/>
                <c:pt idx="0">
                  <c:v> COVID-19 у світі та Україні</c:v>
                </c:pt>
                <c:pt idx="1">
                  <c:v>Карантин/локдаун</c:v>
                </c:pt>
                <c:pt idx="2">
                  <c:v>динаміка захворюваності на COVID-19 в Україні</c:v>
                </c:pt>
                <c:pt idx="3">
                  <c:v>Вакцинація населення</c:v>
                </c:pt>
              </c:strCache>
            </c:strRef>
          </c:cat>
          <c:val>
            <c:numRef>
              <c:f>Лист1!$C$2:$C$5</c:f>
              <c:numCache>
                <c:formatCode>0%</c:formatCode>
                <c:ptCount val="4"/>
                <c:pt idx="0">
                  <c:v>0.25</c:v>
                </c:pt>
                <c:pt idx="1">
                  <c:v>0.43</c:v>
                </c:pt>
                <c:pt idx="2">
                  <c:v>0.03</c:v>
                </c:pt>
                <c:pt idx="3">
                  <c:v>0.63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3CA-4549-9E9F-1F349ACDB266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конфліктне</c:v>
                </c:pt>
              </c:strCache>
            </c:strRef>
          </c:tx>
          <c:spPr>
            <a:solidFill>
              <a:schemeClr val="accent1">
                <a:shade val="86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UA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4"/>
                <c:pt idx="0">
                  <c:v> COVID-19 у світі та Україні</c:v>
                </c:pt>
                <c:pt idx="1">
                  <c:v>Карантин/локдаун</c:v>
                </c:pt>
                <c:pt idx="2">
                  <c:v>динаміка захворюваності на COVID-19 в Україні</c:v>
                </c:pt>
                <c:pt idx="3">
                  <c:v>Вакцинація населення</c:v>
                </c:pt>
              </c:strCache>
            </c:strRef>
          </c:cat>
          <c:val>
            <c:numRef>
              <c:f>Лист1!$D$2:$D$5</c:f>
              <c:numCache>
                <c:formatCode>0%</c:formatCode>
                <c:ptCount val="4"/>
                <c:pt idx="0">
                  <c:v>0.5</c:v>
                </c:pt>
                <c:pt idx="1">
                  <c:v>0.56999999999999995</c:v>
                </c:pt>
                <c:pt idx="2">
                  <c:v>0.62</c:v>
                </c:pt>
                <c:pt idx="3">
                  <c:v>0.31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3CA-4549-9E9F-1F349ACDB266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негативно</c:v>
                </c:pt>
              </c:strCache>
            </c:strRef>
          </c:tx>
          <c:spPr>
            <a:solidFill>
              <a:schemeClr val="accent1">
                <a:shade val="58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UA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4"/>
                <c:pt idx="0">
                  <c:v> COVID-19 у світі та Україні</c:v>
                </c:pt>
                <c:pt idx="1">
                  <c:v>Карантин/локдаун</c:v>
                </c:pt>
                <c:pt idx="2">
                  <c:v>динаміка захворюваності на COVID-19 в Україні</c:v>
                </c:pt>
                <c:pt idx="3">
                  <c:v>Вакцинація населення</c:v>
                </c:pt>
              </c:strCache>
            </c:strRef>
          </c:cat>
          <c:val>
            <c:numRef>
              <c:f>Лист1!$E$2:$E$5</c:f>
              <c:numCache>
                <c:formatCode>General</c:formatCode>
                <c:ptCount val="4"/>
                <c:pt idx="0" formatCode="0%">
                  <c:v>0.25</c:v>
                </c:pt>
                <c:pt idx="2" formatCode="0%">
                  <c:v>0.35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3CA-4549-9E9F-1F349ACDB266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79"/>
        <c:overlap val="100"/>
        <c:axId val="1140839792"/>
        <c:axId val="1140859760"/>
      </c:barChart>
      <c:catAx>
        <c:axId val="11408397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+mn-ea"/>
                <a:cs typeface="+mn-cs"/>
              </a:defRPr>
            </a:pPr>
            <a:endParaRPr lang="ru-UA"/>
          </a:p>
        </c:txPr>
        <c:crossAx val="1140859760"/>
        <c:crosses val="autoZero"/>
        <c:auto val="1"/>
        <c:lblAlgn val="ctr"/>
        <c:lblOffset val="100"/>
        <c:noMultiLvlLbl val="0"/>
      </c:catAx>
      <c:valAx>
        <c:axId val="1140859760"/>
        <c:scaling>
          <c:orientation val="minMax"/>
          <c:max val="1"/>
        </c:scaling>
        <c:delete val="1"/>
        <c:axPos val="b"/>
        <c:numFmt formatCode="General" sourceLinked="1"/>
        <c:majorTickMark val="none"/>
        <c:minorTickMark val="none"/>
        <c:tickLblPos val="nextTo"/>
        <c:crossAx val="1140839792"/>
        <c:crosses val="autoZero"/>
        <c:crossBetween val="between"/>
        <c:minorUnit val="0.5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30939643099007558"/>
          <c:y val="0.80164576611221272"/>
          <c:w val="0.61554721464975892"/>
          <c:h val="0.1059831335367883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UA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UA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5247856057700403"/>
          <c:y val="4.2171815280807837E-2"/>
          <c:w val="0.36224682540008435"/>
          <c:h val="0.58642703299391374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chemeClr val="accent1"/>
            </a:solidFill>
            <a:ln w="34925">
              <a:solidFill>
                <a:schemeClr val="bg1">
                  <a:alpha val="0"/>
                </a:schemeClr>
              </a:solidFill>
              <a:bevel/>
            </a:ln>
            <a:effectLst/>
          </c:spPr>
          <c:invertIfNegative val="0"/>
          <c:dLbls>
            <c:dLbl>
              <c:idx val="0"/>
              <c:layout>
                <c:manualLayout>
                  <c:x val="4.9784412180829771E-4"/>
                  <c:y val="0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57F8-420C-975C-5DC6F2C99052}"/>
                </c:ext>
              </c:extLst>
            </c:dLbl>
            <c:dLbl>
              <c:idx val="1"/>
              <c:layout>
                <c:manualLayout>
                  <c:x val="2.661867469631889E-3"/>
                  <c:y val="-1.3540381301628603E-5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57F8-420C-975C-5DC6F2C99052}"/>
                </c:ext>
              </c:extLst>
            </c:dLbl>
            <c:dLbl>
              <c:idx val="2"/>
              <c:layout>
                <c:manualLayout>
                  <c:x val="2.5864143972257069E-2"/>
                  <c:y val="-1.3540381301576922E-5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57F8-420C-975C-5DC6F2C99052}"/>
                </c:ext>
              </c:extLst>
            </c:dLbl>
            <c:dLbl>
              <c:idx val="3"/>
              <c:layout>
                <c:manualLayout>
                  <c:x val="4.7796080611772783E-2"/>
                  <c:y val="-5.168222448795042E-17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57F8-420C-975C-5DC6F2C99052}"/>
                </c:ext>
              </c:extLst>
            </c:dLbl>
            <c:dLbl>
              <c:idx val="4"/>
              <c:layout>
                <c:manualLayout>
                  <c:x val="4.7508944827757353E-2"/>
                  <c:y val="2.8190629922954973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57F8-420C-975C-5DC6F2C99052}"/>
                </c:ext>
              </c:extLst>
            </c:dLbl>
            <c:dLbl>
              <c:idx val="5"/>
              <c:layout>
                <c:manualLayout>
                  <c:x val="9.0859901640008012E-2"/>
                  <c:y val="0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57F8-420C-975C-5DC6F2C99052}"/>
                </c:ext>
              </c:extLst>
            </c:dLbl>
            <c:dLbl>
              <c:idx val="6"/>
              <c:layout>
                <c:manualLayout>
                  <c:x val="0.1136742555669857"/>
                  <c:y val="-2.8190629922955359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57F8-420C-975C-5DC6F2C9905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overflow" horzOverflow="overflow" vert="horz" wrap="square" lIns="0" tIns="0" rIns="0" bIns="0" anchor="ctr" anchorCtr="0">
                <a:no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ru-UA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  <a:noFill/>
                  <a:ln>
                    <a:noFill/>
                  </a:ln>
                </c15:spPr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Лист1!$A$2:$A$8</c:f>
              <c:strCache>
                <c:ptCount val="7"/>
                <c:pt idx="0">
                  <c:v>нова китайська вакцина</c:v>
                </c:pt>
                <c:pt idx="1">
                  <c:v>Джонсон-и-иДронсон</c:v>
                </c:pt>
                <c:pt idx="2">
                  <c:v>Sputnik V ("російська")</c:v>
                </c:pt>
                <c:pt idx="3">
                  <c:v>AstraZeneca</c:v>
                </c:pt>
                <c:pt idx="4">
                  <c:v>Sinovac Biotech ("китайська")</c:v>
                </c:pt>
                <c:pt idx="5">
                  <c:v>Pfizer\BioNTech</c:v>
                </c:pt>
                <c:pt idx="6">
                  <c:v>Moderna</c:v>
                </c:pt>
              </c:strCache>
            </c:strRef>
          </c:cat>
          <c:val>
            <c:numRef>
              <c:f>Лист1!$B$2:$B$8</c:f>
              <c:numCache>
                <c:formatCode>0.0%</c:formatCode>
                <c:ptCount val="7"/>
                <c:pt idx="0">
                  <c:v>2E-3</c:v>
                </c:pt>
                <c:pt idx="1">
                  <c:v>2E-3</c:v>
                </c:pt>
                <c:pt idx="2">
                  <c:v>4.0000000000000001E-3</c:v>
                </c:pt>
                <c:pt idx="3">
                  <c:v>6.0000000000000001E-3</c:v>
                </c:pt>
                <c:pt idx="4">
                  <c:v>6.0000000000000001E-3</c:v>
                </c:pt>
                <c:pt idx="5">
                  <c:v>0.01</c:v>
                </c:pt>
                <c:pt idx="6">
                  <c:v>1.2E-2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449-47B8-9FC1-7D22C0121362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24"/>
        <c:overlap val="100"/>
        <c:axId val="1140856016"/>
        <c:axId val="1140856432"/>
      </c:barChart>
      <c:catAx>
        <c:axId val="11408560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>
            <a:outerShdw blurRad="50800" dist="50800" dir="5400000" sx="1000" sy="1000" algn="ctr" rotWithShape="0">
              <a:srgbClr val="000000">
                <a:alpha val="43137"/>
              </a:srgbClr>
            </a:outerShdw>
          </a:effectLst>
        </c:spPr>
        <c:txPr>
          <a:bodyPr rot="-60000000" spcFirstLastPara="1" vertOverflow="ellipsis" vert="horz" wrap="square" anchor="t" anchorCtr="0"/>
          <a:lstStyle/>
          <a:p>
            <a:pPr>
              <a:defRPr sz="1200" b="0" i="0" u="none" strike="noStrike" kern="1200" cap="sm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+mn-ea"/>
                <a:cs typeface="+mn-cs"/>
              </a:defRPr>
            </a:pPr>
            <a:endParaRPr lang="ru-UA"/>
          </a:p>
        </c:txPr>
        <c:crossAx val="1140856432"/>
        <c:crosses val="autoZero"/>
        <c:auto val="1"/>
        <c:lblAlgn val="ctr"/>
        <c:lblOffset val="100"/>
        <c:tickLblSkip val="1"/>
        <c:noMultiLvlLbl val="0"/>
      </c:catAx>
      <c:valAx>
        <c:axId val="1140856432"/>
        <c:scaling>
          <c:orientation val="minMax"/>
        </c:scaling>
        <c:delete val="1"/>
        <c:axPos val="b"/>
        <c:numFmt formatCode="0.0%" sourceLinked="1"/>
        <c:majorTickMark val="none"/>
        <c:minorTickMark val="none"/>
        <c:tickLblPos val="nextTo"/>
        <c:crossAx val="114085601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UA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6482561255700849"/>
          <c:y val="1.7573410183605104E-2"/>
          <c:w val="0.46532252746548713"/>
          <c:h val="0.69222967279627834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позитивно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hade val="58000"/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hade val="58000"/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shade val="58000"/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dLbl>
              <c:idx val="7"/>
              <c:layout>
                <c:manualLayout>
                  <c:x val="2.3176222874238515E-2"/>
                  <c:y val="-3.6994751830597145E-18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F2A3-4E81-8551-94C86AF4F86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ru-UA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Лист1!$A$2:$A$9</c:f>
              <c:strCache>
                <c:ptCount val="8"/>
                <c:pt idx="0">
                  <c:v>нова китайська вакцина</c:v>
                </c:pt>
                <c:pt idx="1">
                  <c:v>Джонсон-и-иДронсон</c:v>
                </c:pt>
                <c:pt idx="2">
                  <c:v>Sputnik V ("російська")</c:v>
                </c:pt>
                <c:pt idx="3">
                  <c:v>AstraZeneca</c:v>
                </c:pt>
                <c:pt idx="4">
                  <c:v>Coronovac (китайська)</c:v>
                </c:pt>
                <c:pt idx="5">
                  <c:v>Pfizer\BioNTech</c:v>
                </c:pt>
                <c:pt idx="6">
                  <c:v>Moderna</c:v>
                </c:pt>
                <c:pt idx="7">
                  <c:v>в цілому</c:v>
                </c:pt>
              </c:strCache>
            </c:strRef>
          </c:cat>
          <c:val>
            <c:numRef>
              <c:f>Лист1!$B$2:$B$9</c:f>
              <c:numCache>
                <c:formatCode>General</c:formatCode>
                <c:ptCount val="8"/>
                <c:pt idx="3" formatCode="0%">
                  <c:v>0.25</c:v>
                </c:pt>
                <c:pt idx="7" formatCode="0%">
                  <c:v>0.04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3CA-4549-9E9F-1F349ACDB266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нейтрально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hade val="86000"/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hade val="86000"/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shade val="86000"/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ru-UA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Лист1!$A$2:$A$9</c:f>
              <c:strCache>
                <c:ptCount val="8"/>
                <c:pt idx="0">
                  <c:v>нова китайська вакцина</c:v>
                </c:pt>
                <c:pt idx="1">
                  <c:v>Джонсон-и-иДронсон</c:v>
                </c:pt>
                <c:pt idx="2">
                  <c:v>Sputnik V ("російська")</c:v>
                </c:pt>
                <c:pt idx="3">
                  <c:v>AstraZeneca</c:v>
                </c:pt>
                <c:pt idx="4">
                  <c:v>Coronovac (китайська)</c:v>
                </c:pt>
                <c:pt idx="5">
                  <c:v>Pfizer\BioNTech</c:v>
                </c:pt>
                <c:pt idx="6">
                  <c:v>Moderna</c:v>
                </c:pt>
                <c:pt idx="7">
                  <c:v>в цілому</c:v>
                </c:pt>
              </c:strCache>
            </c:strRef>
          </c:cat>
          <c:val>
            <c:numRef>
              <c:f>Лист1!$C$2:$C$9</c:f>
              <c:numCache>
                <c:formatCode>0%</c:formatCode>
                <c:ptCount val="8"/>
                <c:pt idx="0">
                  <c:v>0.5</c:v>
                </c:pt>
                <c:pt idx="1">
                  <c:v>1</c:v>
                </c:pt>
                <c:pt idx="2">
                  <c:v>0.5</c:v>
                </c:pt>
                <c:pt idx="3">
                  <c:v>0.75</c:v>
                </c:pt>
                <c:pt idx="4">
                  <c:v>0.67</c:v>
                </c:pt>
                <c:pt idx="5">
                  <c:v>0.8</c:v>
                </c:pt>
                <c:pt idx="6">
                  <c:v>0.62</c:v>
                </c:pt>
                <c:pt idx="7">
                  <c:v>0.64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3CA-4549-9E9F-1F349ACDB266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сумнівно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tint val="86000"/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tint val="86000"/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tint val="86000"/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ru-UA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Лист1!$A$2:$A$9</c:f>
              <c:strCache>
                <c:ptCount val="8"/>
                <c:pt idx="0">
                  <c:v>нова китайська вакцина</c:v>
                </c:pt>
                <c:pt idx="1">
                  <c:v>Джонсон-и-иДронсон</c:v>
                </c:pt>
                <c:pt idx="2">
                  <c:v>Sputnik V ("російська")</c:v>
                </c:pt>
                <c:pt idx="3">
                  <c:v>AstraZeneca</c:v>
                </c:pt>
                <c:pt idx="4">
                  <c:v>Coronovac (китайська)</c:v>
                </c:pt>
                <c:pt idx="5">
                  <c:v>Pfizer\BioNTech</c:v>
                </c:pt>
                <c:pt idx="6">
                  <c:v>Moderna</c:v>
                </c:pt>
                <c:pt idx="7">
                  <c:v>в цілому</c:v>
                </c:pt>
              </c:strCache>
            </c:strRef>
          </c:cat>
          <c:val>
            <c:numRef>
              <c:f>Лист1!$D$2:$D$9</c:f>
              <c:numCache>
                <c:formatCode>General</c:formatCode>
                <c:ptCount val="8"/>
                <c:pt idx="0" formatCode="0%">
                  <c:v>0.5</c:v>
                </c:pt>
                <c:pt idx="4" formatCode="0%">
                  <c:v>0.33</c:v>
                </c:pt>
                <c:pt idx="5" formatCode="0%">
                  <c:v>0.2</c:v>
                </c:pt>
                <c:pt idx="6" formatCode="0%">
                  <c:v>0.25</c:v>
                </c:pt>
                <c:pt idx="7" formatCode="0%">
                  <c:v>0.24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3CA-4549-9E9F-1F349ACDB266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негативно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tint val="58000"/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tint val="58000"/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tint val="58000"/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ru-UA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Лист1!$A$2:$A$9</c:f>
              <c:strCache>
                <c:ptCount val="8"/>
                <c:pt idx="0">
                  <c:v>нова китайська вакцина</c:v>
                </c:pt>
                <c:pt idx="1">
                  <c:v>Джонсон-и-иДронсон</c:v>
                </c:pt>
                <c:pt idx="2">
                  <c:v>Sputnik V ("російська")</c:v>
                </c:pt>
                <c:pt idx="3">
                  <c:v>AstraZeneca</c:v>
                </c:pt>
                <c:pt idx="4">
                  <c:v>Coronovac (китайська)</c:v>
                </c:pt>
                <c:pt idx="5">
                  <c:v>Pfizer\BioNTech</c:v>
                </c:pt>
                <c:pt idx="6">
                  <c:v>Moderna</c:v>
                </c:pt>
                <c:pt idx="7">
                  <c:v>в цілому</c:v>
                </c:pt>
              </c:strCache>
            </c:strRef>
          </c:cat>
          <c:val>
            <c:numRef>
              <c:f>Лист1!$E$2:$E$9</c:f>
              <c:numCache>
                <c:formatCode>General</c:formatCode>
                <c:ptCount val="8"/>
                <c:pt idx="2" formatCode="0%">
                  <c:v>0.5</c:v>
                </c:pt>
                <c:pt idx="6" formatCode="0%">
                  <c:v>0.13</c:v>
                </c:pt>
                <c:pt idx="7" formatCode="0%">
                  <c:v>0.08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1C1-47B1-B5AC-B2508DB607FD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55"/>
        <c:overlap val="100"/>
        <c:axId val="1140839792"/>
        <c:axId val="1140859760"/>
      </c:barChart>
      <c:catAx>
        <c:axId val="114083979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UA"/>
          </a:p>
        </c:txPr>
        <c:crossAx val="1140859760"/>
        <c:crosses val="autoZero"/>
        <c:auto val="1"/>
        <c:lblAlgn val="ctr"/>
        <c:lblOffset val="100"/>
        <c:noMultiLvlLbl val="0"/>
      </c:catAx>
      <c:valAx>
        <c:axId val="1140859760"/>
        <c:scaling>
          <c:orientation val="minMax"/>
          <c:max val="1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UA"/>
          </a:p>
        </c:txPr>
        <c:crossAx val="1140839792"/>
        <c:crosses val="autoZero"/>
        <c:crossBetween val="between"/>
        <c:minorUnit val="0.5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2314906837058743"/>
          <c:y val="0.83530725588635946"/>
          <c:w val="0.73447640167788553"/>
          <c:h val="6.423959263083195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UA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UA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5247856057700403"/>
          <c:y val="4.2171815280807837E-2"/>
          <c:w val="0.54752150511523412"/>
          <c:h val="0.58642703299391374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chemeClr val="accent1"/>
            </a:solidFill>
            <a:ln w="34925">
              <a:solidFill>
                <a:schemeClr val="bg1">
                  <a:alpha val="0"/>
                </a:schemeClr>
              </a:solidFill>
              <a:beve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overflow" horzOverflow="overflow" vert="horz" wrap="square" lIns="0" tIns="0" rIns="0" bIns="0" anchor="ctr" anchorCtr="0">
                <a:no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UA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  <a:noFill/>
                  <a:ln>
                    <a:noFill/>
                  </a:ln>
                </c15:spPr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Лист1!$A$2:$A$16</c:f>
              <c:strCache>
                <c:ptCount val="15"/>
                <c:pt idx="0">
                  <c:v>бізнес, власники закладів</c:v>
                </c:pt>
                <c:pt idx="1">
                  <c:v>керівництво ЄС та інші</c:v>
                </c:pt>
                <c:pt idx="2">
                  <c:v>міжнародні організації (ВООЗ)</c:v>
                </c:pt>
                <c:pt idx="3">
                  <c:v>омбудсмен</c:v>
                </c:pt>
                <c:pt idx="4">
                  <c:v>особи та організації, що…</c:v>
                </c:pt>
                <c:pt idx="5">
                  <c:v>ЗМІ, інтернет</c:v>
                </c:pt>
                <c:pt idx="6">
                  <c:v>укрпошта - огранізатор</c:v>
                </c:pt>
                <c:pt idx="7">
                  <c:v>експерти</c:v>
                </c:pt>
                <c:pt idx="8">
                  <c:v>політики, депутати</c:v>
                </c:pt>
                <c:pt idx="9">
                  <c:v>освітяни</c:v>
                </c:pt>
                <c:pt idx="10">
                  <c:v>медичні заклади (державні)</c:v>
                </c:pt>
                <c:pt idx="11">
                  <c:v>лікарі, медики</c:v>
                </c:pt>
                <c:pt idx="12">
                  <c:v>місцева влада</c:v>
                </c:pt>
                <c:pt idx="13">
                  <c:v>уряд кабмін міністри</c:v>
                </c:pt>
                <c:pt idx="14">
                  <c:v>громадяни</c:v>
                </c:pt>
              </c:strCache>
            </c:strRef>
          </c:cat>
          <c:val>
            <c:numRef>
              <c:f>Лист1!$B$2:$B$16</c:f>
              <c:numCache>
                <c:formatCode>0.0%</c:formatCode>
                <c:ptCount val="15"/>
                <c:pt idx="0">
                  <c:v>2E-3</c:v>
                </c:pt>
                <c:pt idx="1">
                  <c:v>2E-3</c:v>
                </c:pt>
                <c:pt idx="2">
                  <c:v>2E-3</c:v>
                </c:pt>
                <c:pt idx="3">
                  <c:v>2E-3</c:v>
                </c:pt>
                <c:pt idx="4">
                  <c:v>2E-3</c:v>
                </c:pt>
                <c:pt idx="5">
                  <c:v>2E-3</c:v>
                </c:pt>
                <c:pt idx="6">
                  <c:v>4.0000000000000001E-3</c:v>
                </c:pt>
                <c:pt idx="7">
                  <c:v>4.0000000000000001E-3</c:v>
                </c:pt>
                <c:pt idx="8">
                  <c:v>4.0000000000000001E-3</c:v>
                </c:pt>
                <c:pt idx="9">
                  <c:v>6.0000000000000001E-3</c:v>
                </c:pt>
                <c:pt idx="10">
                  <c:v>8.0000000000000002E-3</c:v>
                </c:pt>
                <c:pt idx="11">
                  <c:v>1.6E-2</c:v>
                </c:pt>
                <c:pt idx="12">
                  <c:v>1.7999999999999999E-2</c:v>
                </c:pt>
                <c:pt idx="13">
                  <c:v>3.3000000000000002E-2</c:v>
                </c:pt>
                <c:pt idx="14">
                  <c:v>5.0999999999999997E-2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449-47B8-9FC1-7D22C0121362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24"/>
        <c:overlap val="100"/>
        <c:axId val="1140856016"/>
        <c:axId val="1140856432"/>
      </c:barChart>
      <c:catAx>
        <c:axId val="11408560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>
            <a:outerShdw blurRad="50800" dist="50800" dir="5400000" sx="1000" sy="1000" algn="ctr" rotWithShape="0">
              <a:srgbClr val="000000">
                <a:alpha val="43137"/>
              </a:srgbClr>
            </a:outerShdw>
          </a:effectLst>
        </c:spPr>
        <c:txPr>
          <a:bodyPr rot="-60000000" spcFirstLastPara="1" vertOverflow="ellipsis" vert="horz" wrap="square" anchor="t" anchorCtr="0"/>
          <a:lstStyle/>
          <a:p>
            <a:pPr>
              <a:defRPr sz="1200" b="0" i="0" u="none" strike="noStrike" kern="1200" cap="sm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+mn-ea"/>
                <a:cs typeface="+mn-cs"/>
              </a:defRPr>
            </a:pPr>
            <a:endParaRPr lang="ru-UA"/>
          </a:p>
        </c:txPr>
        <c:crossAx val="1140856432"/>
        <c:crosses val="autoZero"/>
        <c:auto val="1"/>
        <c:lblAlgn val="ctr"/>
        <c:lblOffset val="100"/>
        <c:tickLblSkip val="1"/>
        <c:noMultiLvlLbl val="0"/>
      </c:catAx>
      <c:valAx>
        <c:axId val="1140856432"/>
        <c:scaling>
          <c:orientation val="minMax"/>
        </c:scaling>
        <c:delete val="1"/>
        <c:axPos val="b"/>
        <c:numFmt formatCode="0.0%" sourceLinked="1"/>
        <c:majorTickMark val="none"/>
        <c:minorTickMark val="none"/>
        <c:tickLblPos val="nextTo"/>
        <c:crossAx val="114085601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UA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6482561255700849"/>
          <c:y val="1.7573410183605104E-2"/>
          <c:w val="0.46532252746548713"/>
          <c:h val="0.69222967279627834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позитивно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hade val="58000"/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hade val="58000"/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shade val="58000"/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dLbl>
              <c:idx val="13"/>
              <c:layout>
                <c:manualLayout>
                  <c:x val="3.244671202393392E-2"/>
                  <c:y val="0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398B-4C8A-97D8-3E7C0BD81C3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ru-UA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Лист1!$A$2:$A$15</c:f>
              <c:strCache>
                <c:ptCount val="14"/>
                <c:pt idx="0">
                  <c:v>політики, депутати</c:v>
                </c:pt>
                <c:pt idx="1">
                  <c:v>уряд кабмін міністри</c:v>
                </c:pt>
                <c:pt idx="2">
                  <c:v>експерти</c:v>
                </c:pt>
                <c:pt idx="3">
                  <c:v>медичні заклади (державні)</c:v>
                </c:pt>
                <c:pt idx="4">
                  <c:v>ЗМІ, інтернет</c:v>
                </c:pt>
                <c:pt idx="5">
                  <c:v>лікарі, медики</c:v>
                </c:pt>
                <c:pt idx="6">
                  <c:v>громодяни</c:v>
                </c:pt>
                <c:pt idx="7">
                  <c:v>місцева влада</c:v>
                </c:pt>
                <c:pt idx="8">
                  <c:v>освітяни</c:v>
                </c:pt>
                <c:pt idx="9">
                  <c:v>Укрпошта - організатор мобільних пунктів вакцинації</c:v>
                </c:pt>
                <c:pt idx="10">
                  <c:v>бізнес, власники закладів, що не будуть пускати…</c:v>
                </c:pt>
                <c:pt idx="11">
                  <c:v>керівництво ЄС, міжнародні організації</c:v>
                </c:pt>
                <c:pt idx="12">
                  <c:v>особи та організації, що підроблять сертифікати про…</c:v>
                </c:pt>
                <c:pt idx="13">
                  <c:v>в цілому</c:v>
                </c:pt>
              </c:strCache>
            </c:strRef>
          </c:cat>
          <c:val>
            <c:numRef>
              <c:f>Лист1!$B$2:$B$15</c:f>
              <c:numCache>
                <c:formatCode>General</c:formatCode>
                <c:ptCount val="14"/>
                <c:pt idx="7" formatCode="0%">
                  <c:v>0.1</c:v>
                </c:pt>
                <c:pt idx="9" formatCode="0%">
                  <c:v>0.33</c:v>
                </c:pt>
                <c:pt idx="13" formatCode="0%">
                  <c:v>0.02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98B-4C8A-97D8-3E7C0BD81C3D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нейтрально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hade val="86000"/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hade val="86000"/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shade val="86000"/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ru-UA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Лист1!$A$2:$A$15</c:f>
              <c:strCache>
                <c:ptCount val="14"/>
                <c:pt idx="0">
                  <c:v>політики, депутати</c:v>
                </c:pt>
                <c:pt idx="1">
                  <c:v>уряд кабмін міністри</c:v>
                </c:pt>
                <c:pt idx="2">
                  <c:v>експерти</c:v>
                </c:pt>
                <c:pt idx="3">
                  <c:v>медичні заклади (державні)</c:v>
                </c:pt>
                <c:pt idx="4">
                  <c:v>ЗМІ, інтернет</c:v>
                </c:pt>
                <c:pt idx="5">
                  <c:v>лікарі, медики</c:v>
                </c:pt>
                <c:pt idx="6">
                  <c:v>громодяни</c:v>
                </c:pt>
                <c:pt idx="7">
                  <c:v>місцева влада</c:v>
                </c:pt>
                <c:pt idx="8">
                  <c:v>освітяни</c:v>
                </c:pt>
                <c:pt idx="9">
                  <c:v>Укрпошта - організатор мобільних пунктів вакцинації</c:v>
                </c:pt>
                <c:pt idx="10">
                  <c:v>бізнес, власники закладів, що не будуть пускати…</c:v>
                </c:pt>
                <c:pt idx="11">
                  <c:v>керівництво ЄС, міжнародні організації</c:v>
                </c:pt>
                <c:pt idx="12">
                  <c:v>особи та організації, що підроблять сертифікати про…</c:v>
                </c:pt>
                <c:pt idx="13">
                  <c:v>в цілому</c:v>
                </c:pt>
              </c:strCache>
            </c:strRef>
          </c:cat>
          <c:val>
            <c:numRef>
              <c:f>Лист1!$C$2:$C$15</c:f>
              <c:numCache>
                <c:formatCode>0%</c:formatCode>
                <c:ptCount val="14"/>
                <c:pt idx="0">
                  <c:v>1</c:v>
                </c:pt>
                <c:pt idx="1">
                  <c:v>0.94</c:v>
                </c:pt>
                <c:pt idx="2">
                  <c:v>1</c:v>
                </c:pt>
                <c:pt idx="3">
                  <c:v>0.75</c:v>
                </c:pt>
                <c:pt idx="4">
                  <c:v>1</c:v>
                </c:pt>
                <c:pt idx="5">
                  <c:v>0.89</c:v>
                </c:pt>
                <c:pt idx="6">
                  <c:v>0.69</c:v>
                </c:pt>
                <c:pt idx="7">
                  <c:v>0.9</c:v>
                </c:pt>
                <c:pt idx="8">
                  <c:v>1</c:v>
                </c:pt>
                <c:pt idx="9">
                  <c:v>0.67</c:v>
                </c:pt>
                <c:pt idx="10">
                  <c:v>1</c:v>
                </c:pt>
                <c:pt idx="11">
                  <c:v>0.5</c:v>
                </c:pt>
                <c:pt idx="12">
                  <c:v>0.5</c:v>
                </c:pt>
                <c:pt idx="13">
                  <c:v>0.81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98B-4C8A-97D8-3E7C0BD81C3D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сумнівно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tint val="86000"/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tint val="86000"/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tint val="86000"/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ru-UA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Лист1!$A$2:$A$15</c:f>
              <c:strCache>
                <c:ptCount val="14"/>
                <c:pt idx="0">
                  <c:v>політики, депутати</c:v>
                </c:pt>
                <c:pt idx="1">
                  <c:v>уряд кабмін міністри</c:v>
                </c:pt>
                <c:pt idx="2">
                  <c:v>експерти</c:v>
                </c:pt>
                <c:pt idx="3">
                  <c:v>медичні заклади (державні)</c:v>
                </c:pt>
                <c:pt idx="4">
                  <c:v>ЗМІ, інтернет</c:v>
                </c:pt>
                <c:pt idx="5">
                  <c:v>лікарі, медики</c:v>
                </c:pt>
                <c:pt idx="6">
                  <c:v>громодяни</c:v>
                </c:pt>
                <c:pt idx="7">
                  <c:v>місцева влада</c:v>
                </c:pt>
                <c:pt idx="8">
                  <c:v>освітяни</c:v>
                </c:pt>
                <c:pt idx="9">
                  <c:v>Укрпошта - організатор мобільних пунктів вакцинації</c:v>
                </c:pt>
                <c:pt idx="10">
                  <c:v>бізнес, власники закладів, що не будуть пускати…</c:v>
                </c:pt>
                <c:pt idx="11">
                  <c:v>керівництво ЄС, міжнародні організації</c:v>
                </c:pt>
                <c:pt idx="12">
                  <c:v>особи та організації, що підроблять сертифікати про…</c:v>
                </c:pt>
                <c:pt idx="13">
                  <c:v>в цілому</c:v>
                </c:pt>
              </c:strCache>
            </c:strRef>
          </c:cat>
          <c:val>
            <c:numRef>
              <c:f>Лист1!$D$2:$D$15</c:f>
              <c:numCache>
                <c:formatCode>0%</c:formatCode>
                <c:ptCount val="14"/>
                <c:pt idx="1">
                  <c:v>0.06</c:v>
                </c:pt>
                <c:pt idx="3">
                  <c:v>0.25</c:v>
                </c:pt>
                <c:pt idx="5">
                  <c:v>0.11</c:v>
                </c:pt>
                <c:pt idx="6">
                  <c:v>0.28000000000000003</c:v>
                </c:pt>
                <c:pt idx="11">
                  <c:v>0.5</c:v>
                </c:pt>
                <c:pt idx="12">
                  <c:v>0.5</c:v>
                </c:pt>
                <c:pt idx="13">
                  <c:v>0.16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98B-4C8A-97D8-3E7C0BD81C3D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негативно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tint val="58000"/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tint val="58000"/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tint val="58000"/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UA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Лист1!$A$2:$A$15</c:f>
              <c:strCache>
                <c:ptCount val="14"/>
                <c:pt idx="0">
                  <c:v>політики, депутати</c:v>
                </c:pt>
                <c:pt idx="1">
                  <c:v>уряд кабмін міністри</c:v>
                </c:pt>
                <c:pt idx="2">
                  <c:v>експерти</c:v>
                </c:pt>
                <c:pt idx="3">
                  <c:v>медичні заклади (державні)</c:v>
                </c:pt>
                <c:pt idx="4">
                  <c:v>ЗМІ, інтернет</c:v>
                </c:pt>
                <c:pt idx="5">
                  <c:v>лікарі, медики</c:v>
                </c:pt>
                <c:pt idx="6">
                  <c:v>громодяни</c:v>
                </c:pt>
                <c:pt idx="7">
                  <c:v>місцева влада</c:v>
                </c:pt>
                <c:pt idx="8">
                  <c:v>освітяни</c:v>
                </c:pt>
                <c:pt idx="9">
                  <c:v>Укрпошта - організатор мобільних пунктів вакцинації</c:v>
                </c:pt>
                <c:pt idx="10">
                  <c:v>бізнес, власники закладів, що не будуть пускати…</c:v>
                </c:pt>
                <c:pt idx="11">
                  <c:v>керівництво ЄС, міжнародні організації</c:v>
                </c:pt>
                <c:pt idx="12">
                  <c:v>особи та організації, що підроблять сертифікати про…</c:v>
                </c:pt>
                <c:pt idx="13">
                  <c:v>в цілому</c:v>
                </c:pt>
              </c:strCache>
            </c:strRef>
          </c:cat>
          <c:val>
            <c:numRef>
              <c:f>Лист1!$E$2:$E$15</c:f>
              <c:numCache>
                <c:formatCode>General</c:formatCode>
                <c:ptCount val="14"/>
                <c:pt idx="6" formatCode="0%">
                  <c:v>0.03</c:v>
                </c:pt>
                <c:pt idx="13" formatCode="0%">
                  <c:v>0.04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98B-4C8A-97D8-3E7C0BD81C3D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55"/>
        <c:overlap val="100"/>
        <c:axId val="1140839792"/>
        <c:axId val="1140859760"/>
      </c:barChart>
      <c:catAx>
        <c:axId val="114083979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UA"/>
          </a:p>
        </c:txPr>
        <c:crossAx val="1140859760"/>
        <c:crosses val="autoZero"/>
        <c:auto val="1"/>
        <c:lblAlgn val="ctr"/>
        <c:lblOffset val="100"/>
        <c:noMultiLvlLbl val="0"/>
      </c:catAx>
      <c:valAx>
        <c:axId val="1140859760"/>
        <c:scaling>
          <c:orientation val="minMax"/>
          <c:max val="1"/>
        </c:scaling>
        <c:delete val="1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1140839792"/>
        <c:crosses val="autoZero"/>
        <c:crossBetween val="between"/>
        <c:minorUnit val="0.5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2314906837058743"/>
          <c:y val="0.83530725588635946"/>
          <c:w val="0.73447640167788553"/>
          <c:h val="6.423959263083195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UA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UA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6191408554572274"/>
          <c:y val="2.7355758632752178E-2"/>
          <c:w val="0.63808585443640253"/>
          <c:h val="0.90834060278799544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жовтень 21</c:v>
                </c:pt>
              </c:strCache>
            </c:strRef>
          </c:tx>
          <c:spPr>
            <a:solidFill>
              <a:schemeClr val="accent1">
                <a:shade val="65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1.1696459380437625E-2"/>
                  <c:y val="0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57F8-420C-975C-5DC6F2C99052}"/>
                </c:ext>
              </c:extLst>
            </c:dLbl>
            <c:dLbl>
              <c:idx val="1"/>
              <c:layout>
                <c:manualLayout>
                  <c:x val="3.8988197934792085E-3"/>
                  <c:y val="-5.919158788091489E-17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57F8-420C-975C-5DC6F2C99052}"/>
                </c:ext>
              </c:extLst>
            </c:dLbl>
            <c:dLbl>
              <c:idx val="2"/>
              <c:layout>
                <c:manualLayout>
                  <c:x val="-4.3278023598820057E-3"/>
                  <c:y val="-2.658663044185933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57F8-420C-975C-5DC6F2C99052}"/>
                </c:ext>
              </c:extLst>
            </c:dLbl>
            <c:dLbl>
              <c:idx val="3"/>
              <c:layout>
                <c:manualLayout>
                  <c:x val="-8.3431661750245822E-4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57F8-420C-975C-5DC6F2C99052}"/>
                </c:ext>
              </c:extLst>
            </c:dLbl>
            <c:dLbl>
              <c:idx val="4"/>
              <c:layout>
                <c:manualLayout>
                  <c:x val="-4.3319407519939231E-3"/>
                  <c:y val="-1.3607330541109107E-5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57F8-420C-975C-5DC6F2C99052}"/>
                </c:ext>
              </c:extLst>
            </c:dLbl>
            <c:dLbl>
              <c:idx val="5"/>
              <c:layout>
                <c:manualLayout>
                  <c:x val="-5.2445919370698135E-4"/>
                  <c:y val="-1.3607330541157849E-5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57F8-420C-975C-5DC6F2C99052}"/>
                </c:ext>
              </c:extLst>
            </c:dLbl>
            <c:dLbl>
              <c:idx val="6"/>
              <c:layout>
                <c:manualLayout>
                  <c:x val="-3.8419370698131762E-3"/>
                  <c:y val="-2.658663044185933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57F8-420C-975C-5DC6F2C99052}"/>
                </c:ext>
              </c:extLst>
            </c:dLbl>
            <c:dLbl>
              <c:idx val="7"/>
              <c:layout>
                <c:manualLayout>
                  <c:x val="-5.4133480825958704E-3"/>
                  <c:y val="-3.0681390216999241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3CC-4E53-8E8C-A7D031570E39}"/>
                </c:ext>
              </c:extLst>
            </c:dLbl>
            <c:dLbl>
              <c:idx val="8"/>
              <c:layout>
                <c:manualLayout>
                  <c:x val="-2.2459439528023026E-3"/>
                  <c:y val="5.7004247789905409E-4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F5FE-48D5-8D6D-B79A84336A7F}"/>
                </c:ext>
              </c:extLst>
            </c:dLbl>
            <c:dLbl>
              <c:idx val="9"/>
              <c:layout>
                <c:manualLayout>
                  <c:x val="-3.9166666666666664E-3"/>
                  <c:y val="-5.477683245210167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5FE-48D5-8D6D-B79A84336A7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overflow" horzOverflow="overflow" vert="horz" wrap="square" lIns="0" tIns="0" rIns="0" bIns="0" anchor="ctr" anchorCtr="0">
                <a:noAutofit/>
              </a:bodyPr>
              <a:lstStyle/>
              <a:p>
                <a:pPr>
                  <a:defRPr sz="1197" b="0" i="0" u="none" strike="noStrike" kern="1200" baseline="0">
                    <a:solidFill>
                      <a:srgbClr val="002060"/>
                    </a:solidFill>
                    <a:latin typeface="+mn-lt"/>
                    <a:ea typeface="+mn-ea"/>
                    <a:cs typeface="+mn-cs"/>
                  </a:defRPr>
                </a:pPr>
                <a:endParaRPr lang="ru-UA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  <a:noFill/>
                  <a:ln>
                    <a:noFill/>
                  </a:ln>
                </c15:spPr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Лист1!$A$2:$A$11</c:f>
              <c:strCache>
                <c:ptCount val="10"/>
                <c:pt idx="0">
                  <c:v>Кримські татари у Криму/окупований…</c:v>
                </c:pt>
                <c:pt idx="1">
                  <c:v>Сім'ї та родичі військових</c:v>
                </c:pt>
                <c:pt idx="2">
                  <c:v>Постраждалі в зоні ООС</c:v>
                </c:pt>
                <c:pt idx="3">
                  <c:v>Цивільне населення України</c:v>
                </c:pt>
                <c:pt idx="4">
                  <c:v>Біженці, переміщені люди</c:v>
                </c:pt>
                <c:pt idx="5">
                  <c:v>Полонені з України</c:v>
                </c:pt>
                <c:pt idx="6">
                  <c:v>Громадські організації/волонтери України</c:v>
                </c:pt>
                <c:pt idx="7">
                  <c:v>Поранені та загиблі з України</c:v>
                </c:pt>
                <c:pt idx="8">
                  <c:v>Україна та державні органи</c:v>
                </c:pt>
                <c:pt idx="9">
                  <c:v>ЗСУ України</c:v>
                </c:pt>
              </c:strCache>
            </c:strRef>
          </c:cat>
          <c:val>
            <c:numRef>
              <c:f>Лист1!$B$2:$B$11</c:f>
              <c:numCache>
                <c:formatCode>0.0%</c:formatCode>
                <c:ptCount val="10"/>
                <c:pt idx="0">
                  <c:v>6.0000000000000001E-3</c:v>
                </c:pt>
                <c:pt idx="1">
                  <c:v>4.0000000000000001E-3</c:v>
                </c:pt>
                <c:pt idx="2">
                  <c:v>2E-3</c:v>
                </c:pt>
                <c:pt idx="3">
                  <c:v>0.01</c:v>
                </c:pt>
                <c:pt idx="4">
                  <c:v>4.0000000000000001E-3</c:v>
                </c:pt>
                <c:pt idx="5">
                  <c:v>3.0000000000000001E-3</c:v>
                </c:pt>
                <c:pt idx="6">
                  <c:v>8.0000000000000002E-3</c:v>
                </c:pt>
                <c:pt idx="7">
                  <c:v>2.3E-2</c:v>
                </c:pt>
                <c:pt idx="8">
                  <c:v>5.5E-2</c:v>
                </c:pt>
                <c:pt idx="9">
                  <c:v>6.6000000000000003E-2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449-47B8-9FC1-7D22C0121362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лютий 21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2.678588987217363E-3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6-F5FE-48D5-8D6D-B79A84336A7F}"/>
                </c:ext>
              </c:extLst>
            </c:dLbl>
            <c:dLbl>
              <c:idx val="1"/>
              <c:layout>
                <c:manualLayout>
                  <c:x val="-5.2309488692232628E-3"/>
                  <c:y val="-7.9759891325577991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F5FE-48D5-8D6D-B79A84336A7F}"/>
                </c:ext>
              </c:extLst>
            </c:dLbl>
            <c:dLbl>
              <c:idx val="2"/>
              <c:layout>
                <c:manualLayout>
                  <c:x val="-5.9482546705998032E-3"/>
                  <c:y val="-9.7483185486073584E-17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F5FE-48D5-8D6D-B79A84336A7F}"/>
                </c:ext>
              </c:extLst>
            </c:dLbl>
            <c:dLbl>
              <c:idx val="3"/>
              <c:layout>
                <c:manualLayout>
                  <c:x val="-4.8946656833824976E-3"/>
                  <c:y val="-3.9879945662789022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rgbClr val="00206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UA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5.5780973451327431E-2"/>
                      <c:h val="3.352574098718461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11-F5FE-48D5-8D6D-B79A84336A7F}"/>
                </c:ext>
              </c:extLst>
            </c:dLbl>
            <c:dLbl>
              <c:idx val="5"/>
              <c:layout>
                <c:manualLayout>
                  <c:x val="-1.2677111026712182E-2"/>
                  <c:y val="-2.658663044185933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rgbClr val="00206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UA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6.3999620205089244E-2"/>
                      <c:h val="3.6184404031370548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17-F5FE-48D5-8D6D-B79A84336A7F}"/>
                </c:ext>
              </c:extLst>
            </c:dLbl>
            <c:dLbl>
              <c:idx val="6"/>
              <c:layout>
                <c:manualLayout>
                  <c:x val="-5.2777566780605138E-3"/>
                  <c:y val="-4.8741592743036792E-17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rgbClr val="00206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UA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5.5960627927585778E-2"/>
                      <c:h val="2.8208414898812751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18-F5FE-48D5-8D6D-B79A84336A7F}"/>
                </c:ext>
              </c:extLst>
            </c:dLbl>
            <c:dLbl>
              <c:idx val="7"/>
              <c:layout>
                <c:manualLayout>
                  <c:x val="-4.626106194690208E-3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F5FE-48D5-8D6D-B79A84336A7F}"/>
                </c:ext>
              </c:extLst>
            </c:dLbl>
            <c:dLbl>
              <c:idx val="8"/>
              <c:layout>
                <c:manualLayout>
                  <c:x val="-1.5818584070797605E-3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F5FE-48D5-8D6D-B79A84336A7F}"/>
                </c:ext>
              </c:extLst>
            </c:dLbl>
            <c:dLbl>
              <c:idx val="9"/>
              <c:layout>
                <c:manualLayout>
                  <c:x val="-6.4247499656712292E-3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F5FE-48D5-8D6D-B79A84336A7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rgbClr val="002060"/>
                    </a:solidFill>
                    <a:latin typeface="+mn-lt"/>
                    <a:ea typeface="+mn-ea"/>
                    <a:cs typeface="+mn-cs"/>
                  </a:defRPr>
                </a:pPr>
                <a:endParaRPr lang="ru-UA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Лист1!$A$2:$A$11</c:f>
              <c:strCache>
                <c:ptCount val="10"/>
                <c:pt idx="0">
                  <c:v>Кримські татари у Криму/окупований…</c:v>
                </c:pt>
                <c:pt idx="1">
                  <c:v>Сім'ї та родичі військових</c:v>
                </c:pt>
                <c:pt idx="2">
                  <c:v>Постраждалі в зоні ООС</c:v>
                </c:pt>
                <c:pt idx="3">
                  <c:v>Цивільне населення України</c:v>
                </c:pt>
                <c:pt idx="4">
                  <c:v>Біженці, переміщені люди</c:v>
                </c:pt>
                <c:pt idx="5">
                  <c:v>Полонені з України</c:v>
                </c:pt>
                <c:pt idx="6">
                  <c:v>Громадські організації/волонтери України</c:v>
                </c:pt>
                <c:pt idx="7">
                  <c:v>Поранені та загиблі з України</c:v>
                </c:pt>
                <c:pt idx="8">
                  <c:v>Україна та державні органи</c:v>
                </c:pt>
                <c:pt idx="9">
                  <c:v>ЗСУ України</c:v>
                </c:pt>
              </c:strCache>
            </c:strRef>
          </c:cat>
          <c:val>
            <c:numRef>
              <c:f>Лист1!$C$2:$C$11</c:f>
              <c:numCache>
                <c:formatCode>0.0%</c:formatCode>
                <c:ptCount val="10"/>
                <c:pt idx="0">
                  <c:v>8.9999999999999993E-3</c:v>
                </c:pt>
                <c:pt idx="1">
                  <c:v>0.01</c:v>
                </c:pt>
                <c:pt idx="2">
                  <c:v>6.0000000000000001E-3</c:v>
                </c:pt>
                <c:pt idx="3">
                  <c:v>0.152</c:v>
                </c:pt>
                <c:pt idx="4">
                  <c:v>2E-3</c:v>
                </c:pt>
                <c:pt idx="5">
                  <c:v>2.4E-2</c:v>
                </c:pt>
                <c:pt idx="6">
                  <c:v>0.01</c:v>
                </c:pt>
                <c:pt idx="7">
                  <c:v>3.6999999999999998E-2</c:v>
                </c:pt>
                <c:pt idx="8">
                  <c:v>0.20200000000000001</c:v>
                </c:pt>
                <c:pt idx="9">
                  <c:v>8.3000000000000004E-2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F5FE-48D5-8D6D-B79A84336A7F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лютий 19</c:v>
                </c:pt>
              </c:strCache>
            </c:strRef>
          </c:tx>
          <c:spPr>
            <a:solidFill>
              <a:schemeClr val="accent1">
                <a:tint val="65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1"/>
              <c:layout>
                <c:manualLayout>
                  <c:x val="-5.9482546705998032E-3"/>
                  <c:y val="-5.3173260883718661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F5FE-48D5-8D6D-B79A84336A7F}"/>
                </c:ext>
              </c:extLst>
            </c:dLbl>
            <c:dLbl>
              <c:idx val="2"/>
              <c:layout>
                <c:manualLayout>
                  <c:x val="-5.0830875122911097E-3"/>
                  <c:y val="2.658663044185933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F5FE-48D5-8D6D-B79A84336A7F}"/>
                </c:ext>
              </c:extLst>
            </c:dLbl>
            <c:dLbl>
              <c:idx val="3"/>
              <c:layout>
                <c:manualLayout>
                  <c:x val="-3.1024813267502217E-3"/>
                  <c:y val="-3.9879945662789967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rgbClr val="00206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UA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5.4352829472085064E-2"/>
                      <c:h val="3.884306707555648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10-F5FE-48D5-8D6D-B79A84336A7F}"/>
                </c:ext>
              </c:extLst>
            </c:dLbl>
            <c:dLbl>
              <c:idx val="7"/>
              <c:layout>
                <c:manualLayout>
                  <c:x val="-1.6412241887906176E-3"/>
                  <c:y val="-2.6586630441859573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F5FE-48D5-8D6D-B79A84336A7F}"/>
                </c:ext>
              </c:extLst>
            </c:dLbl>
            <c:dLbl>
              <c:idx val="8"/>
              <c:layout>
                <c:manualLayout>
                  <c:x val="-1.9754078573523772E-3"/>
                  <c:y val="-7.9759891325577991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F5FE-48D5-8D6D-B79A84336A7F}"/>
                </c:ext>
              </c:extLst>
            </c:dLbl>
            <c:dLbl>
              <c:idx val="9"/>
              <c:layout>
                <c:manualLayout>
                  <c:x val="-5.7559195245492096E-3"/>
                  <c:y val="-5.3173260883718661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t" anchorCtr="0">
                  <a:sp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rgbClr val="00206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UA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F5FE-48D5-8D6D-B79A84336A7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rgbClr val="002060"/>
                    </a:solidFill>
                    <a:latin typeface="+mn-lt"/>
                    <a:ea typeface="+mn-ea"/>
                    <a:cs typeface="+mn-cs"/>
                  </a:defRPr>
                </a:pPr>
                <a:endParaRPr lang="ru-UA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Лист1!$A$2:$A$11</c:f>
              <c:strCache>
                <c:ptCount val="10"/>
                <c:pt idx="0">
                  <c:v>Кримські татари у Криму/окупований…</c:v>
                </c:pt>
                <c:pt idx="1">
                  <c:v>Сім'ї та родичі військових</c:v>
                </c:pt>
                <c:pt idx="2">
                  <c:v>Постраждалі в зоні ООС</c:v>
                </c:pt>
                <c:pt idx="3">
                  <c:v>Цивільне населення України</c:v>
                </c:pt>
                <c:pt idx="4">
                  <c:v>Біженці, переміщені люди</c:v>
                </c:pt>
                <c:pt idx="5">
                  <c:v>Полонені з України</c:v>
                </c:pt>
                <c:pt idx="6">
                  <c:v>Громадські організації/волонтери України</c:v>
                </c:pt>
                <c:pt idx="7">
                  <c:v>Поранені та загиблі з України</c:v>
                </c:pt>
                <c:pt idx="8">
                  <c:v>Україна та державні органи</c:v>
                </c:pt>
                <c:pt idx="9">
                  <c:v>ЗСУ України</c:v>
                </c:pt>
              </c:strCache>
            </c:strRef>
          </c:cat>
          <c:val>
            <c:numRef>
              <c:f>Лист1!$D$2:$D$11</c:f>
              <c:numCache>
                <c:formatCode>0.0%</c:formatCode>
                <c:ptCount val="10"/>
                <c:pt idx="0">
                  <c:v>2E-3</c:v>
                </c:pt>
                <c:pt idx="1">
                  <c:v>6.0000000000000001E-3</c:v>
                </c:pt>
                <c:pt idx="2">
                  <c:v>1.2999999999999999E-2</c:v>
                </c:pt>
                <c:pt idx="3">
                  <c:v>9.5000000000000001E-2</c:v>
                </c:pt>
                <c:pt idx="4">
                  <c:v>2E-3</c:v>
                </c:pt>
                <c:pt idx="6">
                  <c:v>4.0000000000000001E-3</c:v>
                </c:pt>
                <c:pt idx="7">
                  <c:v>4.2000000000000003E-2</c:v>
                </c:pt>
                <c:pt idx="8">
                  <c:v>0.20200000000000001</c:v>
                </c:pt>
                <c:pt idx="9">
                  <c:v>0.122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F5FE-48D5-8D6D-B79A84336A7F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24"/>
        <c:axId val="1140856016"/>
        <c:axId val="1140856432"/>
      </c:barChart>
      <c:catAx>
        <c:axId val="11408560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>
            <a:outerShdw blurRad="50800" dist="50800" dir="5400000" sx="1000" sy="1000" algn="ctr" rotWithShape="0">
              <a:srgbClr val="000000">
                <a:alpha val="43137"/>
              </a:srgbClr>
            </a:outerShdw>
          </a:effectLst>
        </c:spPr>
        <c:txPr>
          <a:bodyPr rot="-60000000" spcFirstLastPara="1" vertOverflow="ellipsis" vert="horz" wrap="square" anchor="t" anchorCtr="0"/>
          <a:lstStyle/>
          <a:p>
            <a:pPr>
              <a:defRPr sz="1200" b="0" i="0" u="none" strike="noStrike" kern="1200" cap="sm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+mn-ea"/>
                <a:cs typeface="+mn-cs"/>
              </a:defRPr>
            </a:pPr>
            <a:endParaRPr lang="ru-UA"/>
          </a:p>
        </c:txPr>
        <c:crossAx val="1140856432"/>
        <c:crosses val="autoZero"/>
        <c:auto val="1"/>
        <c:lblAlgn val="ctr"/>
        <c:lblOffset val="100"/>
        <c:noMultiLvlLbl val="0"/>
      </c:catAx>
      <c:valAx>
        <c:axId val="1140856432"/>
        <c:scaling>
          <c:orientation val="minMax"/>
        </c:scaling>
        <c:delete val="1"/>
        <c:axPos val="b"/>
        <c:numFmt formatCode="0.0%" sourceLinked="1"/>
        <c:majorTickMark val="none"/>
        <c:minorTickMark val="none"/>
        <c:tickLblPos val="nextTo"/>
        <c:crossAx val="1140856016"/>
        <c:crosses val="autoZero"/>
        <c:crossBetween val="between"/>
      </c:valAx>
      <c:spPr>
        <a:solidFill>
          <a:schemeClr val="bg1"/>
        </a:solidFill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 anchor="t" anchorCtr="1"/>
    <a:lstStyle/>
    <a:p>
      <a:pPr>
        <a:defRPr/>
      </a:pPr>
      <a:endParaRPr lang="ru-UA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52241170212765953"/>
          <c:y val="5.8277294798845303E-2"/>
          <c:w val="0.41657074468085109"/>
          <c:h val="0.35274741777770358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dLbl>
              <c:idx val="0"/>
              <c:layout>
                <c:manualLayout>
                  <c:x val="-8.658378241138482E-3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589B-44BB-A597-44D839F8033B}"/>
                </c:ext>
              </c:extLst>
            </c:dLbl>
            <c:dLbl>
              <c:idx val="1"/>
              <c:layout>
                <c:manualLayout>
                  <c:x val="-9.970163746762295E-3"/>
                  <c:y val="-9.064863003635966E-18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589B-44BB-A597-44D839F8033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UA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Лист1!$A$2:$A$3</c:f>
              <c:strCache>
                <c:ptCount val="2"/>
                <c:pt idx="0">
                  <c:v>Нормандський формат</c:v>
                </c:pt>
                <c:pt idx="1">
                  <c:v>Мінські угоди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0.2</c:v>
                </c:pt>
                <c:pt idx="1">
                  <c:v>1.1000000000000001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89B-44BB-A597-44D839F8033B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115"/>
        <c:overlap val="-20"/>
        <c:axId val="1012582112"/>
        <c:axId val="1012582944"/>
      </c:barChart>
      <c:catAx>
        <c:axId val="101258211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solidFill>
            <a:schemeClr val="bg1"/>
          </a:solidFill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UA"/>
          </a:p>
        </c:txPr>
        <c:crossAx val="1012582944"/>
        <c:crosses val="autoZero"/>
        <c:auto val="1"/>
        <c:lblAlgn val="ctr"/>
        <c:lblOffset val="100"/>
        <c:noMultiLvlLbl val="0"/>
      </c:catAx>
      <c:valAx>
        <c:axId val="1012582944"/>
        <c:scaling>
          <c:orientation val="minMax"/>
        </c:scaling>
        <c:delete val="1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10125821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>
      <a:noFill/>
    </a:ln>
    <a:effectLst/>
  </c:spPr>
  <c:txPr>
    <a:bodyPr/>
    <a:lstStyle/>
    <a:p>
      <a:pPr>
        <a:defRPr/>
      </a:pPr>
      <a:endParaRPr lang="ru-UA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6191408554572274"/>
          <c:y val="2.7355758632752178E-2"/>
          <c:w val="0.63808585443640253"/>
          <c:h val="0.90834060278799544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жовтень 21</c:v>
                </c:pt>
              </c:strCache>
            </c:strRef>
          </c:tx>
          <c:spPr>
            <a:solidFill>
              <a:schemeClr val="accent1">
                <a:shade val="65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1.1696459380437625E-2"/>
                  <c:y val="0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57F8-420C-975C-5DC6F2C99052}"/>
                </c:ext>
              </c:extLst>
            </c:dLbl>
            <c:dLbl>
              <c:idx val="1"/>
              <c:layout>
                <c:manualLayout>
                  <c:x val="3.8988197934792085E-3"/>
                  <c:y val="-5.919158788091489E-17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57F8-420C-975C-5DC6F2C99052}"/>
                </c:ext>
              </c:extLst>
            </c:dLbl>
            <c:dLbl>
              <c:idx val="2"/>
              <c:layout>
                <c:manualLayout>
                  <c:x val="-4.3278023598820057E-3"/>
                  <c:y val="-2.658663044185933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57F8-420C-975C-5DC6F2C99052}"/>
                </c:ext>
              </c:extLst>
            </c:dLbl>
            <c:dLbl>
              <c:idx val="3"/>
              <c:layout>
                <c:manualLayout>
                  <c:x val="-8.3431661750245822E-4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57F8-420C-975C-5DC6F2C99052}"/>
                </c:ext>
              </c:extLst>
            </c:dLbl>
            <c:dLbl>
              <c:idx val="4"/>
              <c:layout>
                <c:manualLayout>
                  <c:x val="-4.3319407519939231E-3"/>
                  <c:y val="-1.3607330541109107E-5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57F8-420C-975C-5DC6F2C99052}"/>
                </c:ext>
              </c:extLst>
            </c:dLbl>
            <c:dLbl>
              <c:idx val="5"/>
              <c:layout>
                <c:manualLayout>
                  <c:x val="-5.2445919370698135E-4"/>
                  <c:y val="-1.3607330541157849E-5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57F8-420C-975C-5DC6F2C99052}"/>
                </c:ext>
              </c:extLst>
            </c:dLbl>
            <c:dLbl>
              <c:idx val="6"/>
              <c:layout>
                <c:manualLayout>
                  <c:x val="-3.8419370698131762E-3"/>
                  <c:y val="-2.658663044185933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57F8-420C-975C-5DC6F2C99052}"/>
                </c:ext>
              </c:extLst>
            </c:dLbl>
            <c:dLbl>
              <c:idx val="7"/>
              <c:layout>
                <c:manualLayout>
                  <c:x val="-5.4133480825958704E-3"/>
                  <c:y val="-3.0681390216999241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3CC-4E53-8E8C-A7D031570E39}"/>
                </c:ext>
              </c:extLst>
            </c:dLbl>
            <c:dLbl>
              <c:idx val="8"/>
              <c:layout>
                <c:manualLayout>
                  <c:x val="-2.2459439528023026E-3"/>
                  <c:y val="5.7004247789905409E-4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F5FE-48D5-8D6D-B79A84336A7F}"/>
                </c:ext>
              </c:extLst>
            </c:dLbl>
            <c:dLbl>
              <c:idx val="9"/>
              <c:layout>
                <c:manualLayout>
                  <c:x val="-3.9166666666666664E-3"/>
                  <c:y val="-5.477683245210167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5FE-48D5-8D6D-B79A84336A7F}"/>
                </c:ext>
              </c:extLst>
            </c:dLbl>
            <c:dLbl>
              <c:idx val="10"/>
              <c:layout>
                <c:manualLayout>
                  <c:x val="-5.9142929484745496E-3"/>
                  <c:y val="-2.4370796371518396E-17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1A82-439C-A53F-09D7406BAC8E}"/>
                </c:ext>
              </c:extLst>
            </c:dLbl>
            <c:dLbl>
              <c:idx val="11"/>
              <c:layout>
                <c:manualLayout>
                  <c:x val="-6.8788454234712665E-3"/>
                  <c:y val="-1.2185398185759198E-17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1A82-439C-A53F-09D7406BAC8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overflow" horzOverflow="overflow" vert="horz" wrap="square" lIns="0" tIns="0" rIns="0" bIns="0" anchor="ctr" anchorCtr="0">
                <a:noAutofit/>
              </a:bodyPr>
              <a:lstStyle/>
              <a:p>
                <a:pPr>
                  <a:defRPr sz="1197" b="0" i="0" u="none" strike="noStrike" kern="1200" baseline="0">
                    <a:solidFill>
                      <a:srgbClr val="002060"/>
                    </a:solidFill>
                    <a:latin typeface="+mn-lt"/>
                    <a:ea typeface="+mn-ea"/>
                    <a:cs typeface="+mn-cs"/>
                  </a:defRPr>
                </a:pPr>
                <a:endParaRPr lang="ru-UA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  <a:noFill/>
                  <a:ln>
                    <a:noFill/>
                  </a:ln>
                </c15:spPr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Лист1!$A$2:$A$13</c:f>
              <c:strCache>
                <c:ptCount val="12"/>
                <c:pt idx="0">
                  <c:v>Російські спецслужби</c:v>
                </c:pt>
                <c:pt idx="1">
                  <c:v>Полонені з Росії</c:v>
                </c:pt>
                <c:pt idx="2">
                  <c:v>Поранені та загиблі з Росії</c:v>
                </c:pt>
                <c:pt idx="3">
                  <c:v>Прикордонники Росії</c:v>
                </c:pt>
                <c:pt idx="4">
                  <c:v>ЗС Росії</c:v>
                </c:pt>
                <c:pt idx="5">
                  <c:v>Росія та державні органи</c:v>
                </c:pt>
                <c:pt idx="6">
                  <c:v>Громадські організації/ волонтери України</c:v>
                </c:pt>
                <c:pt idx="7">
                  <c:v>Полонені зі Сходу</c:v>
                </c:pt>
                <c:pt idx="8">
                  <c:v>Поранені та загиблі зі Сходу</c:v>
                </c:pt>
                <c:pt idx="9">
                  <c:v>ДНР, ЛНР, ОРДЛО</c:v>
                </c:pt>
                <c:pt idx="10">
                  <c:v>Цивільне населення на Сході</c:v>
                </c:pt>
                <c:pt idx="11">
                  <c:v>Озброєні формування ДНР і ЛНР</c:v>
                </c:pt>
              </c:strCache>
            </c:strRef>
          </c:cat>
          <c:val>
            <c:numRef>
              <c:f>Лист1!$B$2:$B$13</c:f>
              <c:numCache>
                <c:formatCode>General</c:formatCode>
                <c:ptCount val="12"/>
                <c:pt idx="4" formatCode="0.0%">
                  <c:v>2.5000000000000001E-2</c:v>
                </c:pt>
                <c:pt idx="5" formatCode="0.0%">
                  <c:v>6.0999999999999999E-2</c:v>
                </c:pt>
                <c:pt idx="9" formatCode="0.0%">
                  <c:v>1.7999999999999999E-2</c:v>
                </c:pt>
                <c:pt idx="10" formatCode="0.0%">
                  <c:v>1.4E-2</c:v>
                </c:pt>
                <c:pt idx="11" formatCode="0.0%">
                  <c:v>3.6999999999999998E-2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449-47B8-9FC1-7D22C0121362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лютий 21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2.678588987217363E-3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6-F5FE-48D5-8D6D-B79A84336A7F}"/>
                </c:ext>
              </c:extLst>
            </c:dLbl>
            <c:dLbl>
              <c:idx val="1"/>
              <c:layout>
                <c:manualLayout>
                  <c:x val="-5.2309488692232628E-3"/>
                  <c:y val="-7.9759891325577991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F5FE-48D5-8D6D-B79A84336A7F}"/>
                </c:ext>
              </c:extLst>
            </c:dLbl>
            <c:dLbl>
              <c:idx val="2"/>
              <c:layout>
                <c:manualLayout>
                  <c:x val="-5.9482546705998032E-3"/>
                  <c:y val="-9.7483185486073584E-17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F5FE-48D5-8D6D-B79A84336A7F}"/>
                </c:ext>
              </c:extLst>
            </c:dLbl>
            <c:dLbl>
              <c:idx val="3"/>
              <c:layout>
                <c:manualLayout>
                  <c:x val="-4.8946656833824976E-3"/>
                  <c:y val="-3.9879945662789022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UA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5.5780973451327431E-2"/>
                      <c:h val="3.352574098718461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11-F5FE-48D5-8D6D-B79A84336A7F}"/>
                </c:ext>
              </c:extLst>
            </c:dLbl>
            <c:dLbl>
              <c:idx val="4"/>
              <c:layout>
                <c:manualLayout>
                  <c:x val="-5.2710469679706296E-3"/>
                  <c:y val="-2.6586630441860306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1A82-439C-A53F-09D7406BAC8E}"/>
                </c:ext>
              </c:extLst>
            </c:dLbl>
            <c:dLbl>
              <c:idx val="5"/>
              <c:layout>
                <c:manualLayout>
                  <c:x val="-1.2677111026712182E-2"/>
                  <c:y val="-2.658663044185933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UA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6.3999620205089244E-2"/>
                      <c:h val="3.6184404031370548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17-F5FE-48D5-8D6D-B79A84336A7F}"/>
                </c:ext>
              </c:extLst>
            </c:dLbl>
            <c:dLbl>
              <c:idx val="6"/>
              <c:layout>
                <c:manualLayout>
                  <c:x val="-5.2777566780605138E-3"/>
                  <c:y val="-4.8741592743036792E-17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UA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5.5960627927585778E-2"/>
                      <c:h val="2.8208414898812751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18-F5FE-48D5-8D6D-B79A84336A7F}"/>
                </c:ext>
              </c:extLst>
            </c:dLbl>
            <c:dLbl>
              <c:idx val="7"/>
              <c:layout>
                <c:manualLayout>
                  <c:x val="-4.626106194690208E-3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F5FE-48D5-8D6D-B79A84336A7F}"/>
                </c:ext>
              </c:extLst>
            </c:dLbl>
            <c:dLbl>
              <c:idx val="8"/>
              <c:layout>
                <c:manualLayout>
                  <c:x val="-1.5818584070797605E-3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F5FE-48D5-8D6D-B79A84336A7F}"/>
                </c:ext>
              </c:extLst>
            </c:dLbl>
            <c:dLbl>
              <c:idx val="9"/>
              <c:layout>
                <c:manualLayout>
                  <c:x val="-6.4247499656712292E-3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F5FE-48D5-8D6D-B79A84336A7F}"/>
                </c:ext>
              </c:extLst>
            </c:dLbl>
            <c:dLbl>
              <c:idx val="10"/>
              <c:layout>
                <c:manualLayout>
                  <c:x val="-5.6485631092543362E-3"/>
                  <c:y val="-7.975989132557787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1A82-439C-A53F-09D7406BAC8E}"/>
                </c:ext>
              </c:extLst>
            </c:dLbl>
            <c:dLbl>
              <c:idx val="11"/>
              <c:layout>
                <c:manualLayout>
                  <c:x val="-1.2306621091276787E-3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1A82-439C-A53F-09D7406BAC8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UA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Лист1!$A$2:$A$13</c:f>
              <c:strCache>
                <c:ptCount val="12"/>
                <c:pt idx="0">
                  <c:v>Російські спецслужби</c:v>
                </c:pt>
                <c:pt idx="1">
                  <c:v>Полонені з Росії</c:v>
                </c:pt>
                <c:pt idx="2">
                  <c:v>Поранені та загиблі з Росії</c:v>
                </c:pt>
                <c:pt idx="3">
                  <c:v>Прикордонники Росії</c:v>
                </c:pt>
                <c:pt idx="4">
                  <c:v>ЗС Росії</c:v>
                </c:pt>
                <c:pt idx="5">
                  <c:v>Росія та державні органи</c:v>
                </c:pt>
                <c:pt idx="6">
                  <c:v>Громадські організації/ волонтери України</c:v>
                </c:pt>
                <c:pt idx="7">
                  <c:v>Полонені зі Сходу</c:v>
                </c:pt>
                <c:pt idx="8">
                  <c:v>Поранені та загиблі зі Сходу</c:v>
                </c:pt>
                <c:pt idx="9">
                  <c:v>ДНР, ЛНР, ОРДЛО</c:v>
                </c:pt>
                <c:pt idx="10">
                  <c:v>Цивільне населення на Сході</c:v>
                </c:pt>
                <c:pt idx="11">
                  <c:v>Озброєні формування ДНР і ЛНР</c:v>
                </c:pt>
              </c:strCache>
            </c:strRef>
          </c:cat>
          <c:val>
            <c:numRef>
              <c:f>Лист1!$C$2:$C$13</c:f>
              <c:numCache>
                <c:formatCode>General</c:formatCode>
                <c:ptCount val="12"/>
                <c:pt idx="2" formatCode="0.0%">
                  <c:v>2E-3</c:v>
                </c:pt>
                <c:pt idx="4" formatCode="0.0%">
                  <c:v>3.6999999999999998E-2</c:v>
                </c:pt>
                <c:pt idx="5" formatCode="0.0%">
                  <c:v>0.10100000000000001</c:v>
                </c:pt>
                <c:pt idx="8" formatCode="0.0%">
                  <c:v>2E-3</c:v>
                </c:pt>
                <c:pt idx="9" formatCode="0.0%">
                  <c:v>1.4E-2</c:v>
                </c:pt>
                <c:pt idx="10" formatCode="0.0%">
                  <c:v>1.6E-2</c:v>
                </c:pt>
                <c:pt idx="11" formatCode="0.0%">
                  <c:v>1.9E-2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F5FE-48D5-8D6D-B79A84336A7F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лютий 19</c:v>
                </c:pt>
              </c:strCache>
            </c:strRef>
          </c:tx>
          <c:spPr>
            <a:solidFill>
              <a:schemeClr val="accent1">
                <a:tint val="65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3.2295227243955521E-3"/>
                  <c:y val="-1.9496637097214717E-16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1A82-439C-A53F-09D7406BAC8E}"/>
                </c:ext>
              </c:extLst>
            </c:dLbl>
            <c:dLbl>
              <c:idx val="1"/>
              <c:layout>
                <c:manualLayout>
                  <c:x val="-5.9482546705998032E-3"/>
                  <c:y val="-5.3173260883718661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F5FE-48D5-8D6D-B79A84336A7F}"/>
                </c:ext>
              </c:extLst>
            </c:dLbl>
            <c:dLbl>
              <c:idx val="2"/>
              <c:layout>
                <c:manualLayout>
                  <c:x val="-5.0830875122911097E-3"/>
                  <c:y val="2.658663044185933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F5FE-48D5-8D6D-B79A84336A7F}"/>
                </c:ext>
              </c:extLst>
            </c:dLbl>
            <c:dLbl>
              <c:idx val="3"/>
              <c:layout>
                <c:manualLayout>
                  <c:x val="-3.1024813267502217E-3"/>
                  <c:y val="-3.9879945662789967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UA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5.4352829472085064E-2"/>
                      <c:h val="3.884306707555648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10-F5FE-48D5-8D6D-B79A84336A7F}"/>
                </c:ext>
              </c:extLst>
            </c:dLbl>
            <c:dLbl>
              <c:idx val="4"/>
              <c:layout>
                <c:manualLayout>
                  <c:x val="-5.4109380934295476E-3"/>
                  <c:y val="-5.3173260883718661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1A82-439C-A53F-09D7406BAC8E}"/>
                </c:ext>
              </c:extLst>
            </c:dLbl>
            <c:dLbl>
              <c:idx val="5"/>
              <c:layout>
                <c:manualLayout>
                  <c:x val="-8.2312951006455332E-3"/>
                  <c:y val="-2.6586630441860306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1A82-439C-A53F-09D7406BAC8E}"/>
                </c:ext>
              </c:extLst>
            </c:dLbl>
            <c:dLbl>
              <c:idx val="7"/>
              <c:layout>
                <c:manualLayout>
                  <c:x val="-1.6412241887906176E-3"/>
                  <c:y val="-2.6586630441859573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F5FE-48D5-8D6D-B79A84336A7F}"/>
                </c:ext>
              </c:extLst>
            </c:dLbl>
            <c:dLbl>
              <c:idx val="8"/>
              <c:layout>
                <c:manualLayout>
                  <c:x val="-1.9754078573523772E-3"/>
                  <c:y val="-7.9759891325577991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F5FE-48D5-8D6D-B79A84336A7F}"/>
                </c:ext>
              </c:extLst>
            </c:dLbl>
            <c:dLbl>
              <c:idx val="9"/>
              <c:layout>
                <c:manualLayout>
                  <c:x val="-5.7559195245492096E-3"/>
                  <c:y val="-5.3173260883718661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t" anchorCtr="0">
                  <a:sp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UA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F5FE-48D5-8D6D-B79A84336A7F}"/>
                </c:ext>
              </c:extLst>
            </c:dLbl>
            <c:dLbl>
              <c:idx val="10"/>
              <c:layout>
                <c:manualLayout>
                  <c:x val="-9.1438156728700423E-3"/>
                  <c:y val="-7.975989132557787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1A82-439C-A53F-09D7406BAC8E}"/>
                </c:ext>
              </c:extLst>
            </c:dLbl>
            <c:dLbl>
              <c:idx val="11"/>
              <c:layout>
                <c:manualLayout>
                  <c:x val="-5.550702620585002E-3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1A82-439C-A53F-09D7406BAC8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UA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Лист1!$A$2:$A$13</c:f>
              <c:strCache>
                <c:ptCount val="12"/>
                <c:pt idx="0">
                  <c:v>Російські спецслужби</c:v>
                </c:pt>
                <c:pt idx="1">
                  <c:v>Полонені з Росії</c:v>
                </c:pt>
                <c:pt idx="2">
                  <c:v>Поранені та загиблі з Росії</c:v>
                </c:pt>
                <c:pt idx="3">
                  <c:v>Прикордонники Росії</c:v>
                </c:pt>
                <c:pt idx="4">
                  <c:v>ЗС Росії</c:v>
                </c:pt>
                <c:pt idx="5">
                  <c:v>Росія та державні органи</c:v>
                </c:pt>
                <c:pt idx="6">
                  <c:v>Громадські організації/ волонтери України</c:v>
                </c:pt>
                <c:pt idx="7">
                  <c:v>Полонені зі Сходу</c:v>
                </c:pt>
                <c:pt idx="8">
                  <c:v>Поранені та загиблі зі Сходу</c:v>
                </c:pt>
                <c:pt idx="9">
                  <c:v>ДНР, ЛНР, ОРДЛО</c:v>
                </c:pt>
                <c:pt idx="10">
                  <c:v>Цивільне населення на Сході</c:v>
                </c:pt>
                <c:pt idx="11">
                  <c:v>Озброєні формування ДНР і ЛНР</c:v>
                </c:pt>
              </c:strCache>
            </c:strRef>
          </c:cat>
          <c:val>
            <c:numRef>
              <c:f>Лист1!$D$2:$D$13</c:f>
              <c:numCache>
                <c:formatCode>General</c:formatCode>
                <c:ptCount val="12"/>
                <c:pt idx="0" formatCode="0.0%">
                  <c:v>6.0000000000000001E-3</c:v>
                </c:pt>
                <c:pt idx="2" formatCode="0.0%">
                  <c:v>5.0000000000000001E-3</c:v>
                </c:pt>
                <c:pt idx="3" formatCode="0.0%">
                  <c:v>2E-3</c:v>
                </c:pt>
                <c:pt idx="4" formatCode="0.0%">
                  <c:v>4.2000000000000003E-2</c:v>
                </c:pt>
                <c:pt idx="5" formatCode="0.0%">
                  <c:v>0.11799999999999999</c:v>
                </c:pt>
                <c:pt idx="8" formatCode="0.0%">
                  <c:v>5.0000000000000001E-3</c:v>
                </c:pt>
                <c:pt idx="9" formatCode="0.0%">
                  <c:v>1.4999999999999999E-2</c:v>
                </c:pt>
                <c:pt idx="10" formatCode="0.0%">
                  <c:v>2.5999999999999999E-2</c:v>
                </c:pt>
                <c:pt idx="11" formatCode="0.0%">
                  <c:v>4.7E-2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F5FE-48D5-8D6D-B79A84336A7F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24"/>
        <c:axId val="1140856016"/>
        <c:axId val="1140856432"/>
      </c:barChart>
      <c:catAx>
        <c:axId val="11408560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>
            <a:outerShdw blurRad="50800" dist="50800" dir="5400000" sx="1000" sy="1000" algn="ctr" rotWithShape="0">
              <a:srgbClr val="000000">
                <a:alpha val="43137"/>
              </a:srgbClr>
            </a:outerShdw>
          </a:effectLst>
        </c:spPr>
        <c:txPr>
          <a:bodyPr rot="-60000000" spcFirstLastPara="1" vertOverflow="ellipsis" vert="horz" wrap="square" anchor="t" anchorCtr="0"/>
          <a:lstStyle/>
          <a:p>
            <a:pPr>
              <a:defRPr sz="1200" b="0" i="0" u="none" strike="noStrike" kern="1200" cap="sm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+mn-ea"/>
                <a:cs typeface="+mn-cs"/>
              </a:defRPr>
            </a:pPr>
            <a:endParaRPr lang="ru-UA"/>
          </a:p>
        </c:txPr>
        <c:crossAx val="1140856432"/>
        <c:crosses val="autoZero"/>
        <c:auto val="1"/>
        <c:lblAlgn val="ctr"/>
        <c:lblOffset val="100"/>
        <c:noMultiLvlLbl val="0"/>
      </c:catAx>
      <c:valAx>
        <c:axId val="1140856432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140856016"/>
        <c:crosses val="autoZero"/>
        <c:crossBetween val="between"/>
      </c:valAx>
      <c:spPr>
        <a:solidFill>
          <a:schemeClr val="bg1"/>
        </a:solidFill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 anchor="t" anchorCtr="1"/>
    <a:lstStyle/>
    <a:p>
      <a:pPr>
        <a:defRPr/>
      </a:pPr>
      <a:endParaRPr lang="ru-UA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0584630789259781"/>
          <c:y val="8.5061124134231461E-2"/>
          <c:w val="0.48123515806748735"/>
          <c:h val="0.82362049291455675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жовтень 21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hade val="65000"/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hade val="65000"/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shade val="65000"/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UA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Лист1!$A$2:$A$9</c:f>
              <c:strCache>
                <c:ptCount val="8"/>
                <c:pt idx="0">
                  <c:v>Росія та її лідери</c:v>
                </c:pt>
                <c:pt idx="1">
                  <c:v>інші країни</c:v>
                </c:pt>
                <c:pt idx="2">
                  <c:v>Країни "великої сімки" (Велика Британия, Франція, Італія, Канада, Германия, Япония)</c:v>
                </c:pt>
                <c:pt idx="3">
                  <c:v>Країни Євросоюзу та їхні лідери (крім великої сімки)</c:v>
                </c:pt>
                <c:pt idx="4">
                  <c:v>США та її лідери</c:v>
                </c:pt>
                <c:pt idx="5">
                  <c:v>Виконавчі органи ЄС та його лідери</c:v>
                </c:pt>
                <c:pt idx="6">
                  <c:v>Всесвітні організації (ВООЗ, МВФ, ООН)</c:v>
                </c:pt>
                <c:pt idx="7">
                  <c:v>НАТО, її структура та лідери</c:v>
                </c:pt>
              </c:strCache>
            </c:strRef>
          </c:cat>
          <c:val>
            <c:numRef>
              <c:f>Лист1!$B$2:$B$9</c:f>
              <c:numCache>
                <c:formatCode>0%</c:formatCode>
                <c:ptCount val="8"/>
                <c:pt idx="0">
                  <c:v>0.11</c:v>
                </c:pt>
                <c:pt idx="1">
                  <c:v>0.12</c:v>
                </c:pt>
                <c:pt idx="2">
                  <c:v>0.11</c:v>
                </c:pt>
                <c:pt idx="3">
                  <c:v>0.13</c:v>
                </c:pt>
                <c:pt idx="4">
                  <c:v>0.06</c:v>
                </c:pt>
                <c:pt idx="5">
                  <c:v>0.04</c:v>
                </c:pt>
                <c:pt idx="6">
                  <c:v>0.02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0A1-42E8-BC26-A19E2BFC3EDA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лютий 21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UA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Лист1!$A$2:$A$9</c:f>
              <c:strCache>
                <c:ptCount val="8"/>
                <c:pt idx="0">
                  <c:v>Росія та її лідери</c:v>
                </c:pt>
                <c:pt idx="1">
                  <c:v>інші країни</c:v>
                </c:pt>
                <c:pt idx="2">
                  <c:v>Країни "великої сімки" (Велика Британия, Франція, Італія, Канада, Германия, Япония)</c:v>
                </c:pt>
                <c:pt idx="3">
                  <c:v>Країни Євросоюзу та їхні лідери (крім великої сімки)</c:v>
                </c:pt>
                <c:pt idx="4">
                  <c:v>США та її лідери</c:v>
                </c:pt>
                <c:pt idx="5">
                  <c:v>Виконавчі органи ЄС та його лідери</c:v>
                </c:pt>
                <c:pt idx="6">
                  <c:v>Всесвітні організації (ВООЗ, МВФ, ООН)</c:v>
                </c:pt>
                <c:pt idx="7">
                  <c:v>НАТО, її структура та лідери</c:v>
                </c:pt>
              </c:strCache>
            </c:strRef>
          </c:cat>
          <c:val>
            <c:numRef>
              <c:f>Лист1!$C$2:$C$9</c:f>
              <c:numCache>
                <c:formatCode>0%</c:formatCode>
                <c:ptCount val="8"/>
                <c:pt idx="0">
                  <c:v>0.13</c:v>
                </c:pt>
                <c:pt idx="1">
                  <c:v>0.09</c:v>
                </c:pt>
                <c:pt idx="2">
                  <c:v>7.0000000000000007E-2</c:v>
                </c:pt>
                <c:pt idx="3">
                  <c:v>0.04</c:v>
                </c:pt>
                <c:pt idx="4">
                  <c:v>0.03</c:v>
                </c:pt>
                <c:pt idx="5">
                  <c:v>0.02</c:v>
                </c:pt>
                <c:pt idx="6">
                  <c:v>0.06</c:v>
                </c:pt>
                <c:pt idx="7">
                  <c:v>0.02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0A1-42E8-BC26-A19E2BFC3EDA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лютий 19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tint val="65000"/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tint val="65000"/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tint val="65000"/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UA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Лист1!$A$2:$A$9</c:f>
              <c:strCache>
                <c:ptCount val="8"/>
                <c:pt idx="0">
                  <c:v>Росія та її лідери</c:v>
                </c:pt>
                <c:pt idx="1">
                  <c:v>інші країни</c:v>
                </c:pt>
                <c:pt idx="2">
                  <c:v>Країни "великої сімки" (Велика Британия, Франція, Італія, Канада, Германия, Япония)</c:v>
                </c:pt>
                <c:pt idx="3">
                  <c:v>Країни Євросоюзу та їхні лідери (крім великої сімки)</c:v>
                </c:pt>
                <c:pt idx="4">
                  <c:v>США та її лідери</c:v>
                </c:pt>
                <c:pt idx="5">
                  <c:v>Виконавчі органи ЄС та його лідери</c:v>
                </c:pt>
                <c:pt idx="6">
                  <c:v>Всесвітні організації (ВООЗ, МВФ, ООН)</c:v>
                </c:pt>
                <c:pt idx="7">
                  <c:v>НАТО, її структура та лідери</c:v>
                </c:pt>
              </c:strCache>
            </c:strRef>
          </c:cat>
          <c:val>
            <c:numRef>
              <c:f>Лист1!$D$2:$D$9</c:f>
              <c:numCache>
                <c:formatCode>0%</c:formatCode>
                <c:ptCount val="8"/>
                <c:pt idx="0">
                  <c:v>0.14000000000000001</c:v>
                </c:pt>
                <c:pt idx="1">
                  <c:v>7.0000000000000007E-2</c:v>
                </c:pt>
                <c:pt idx="2">
                  <c:v>0.09</c:v>
                </c:pt>
                <c:pt idx="3">
                  <c:v>7.0000000000000007E-2</c:v>
                </c:pt>
                <c:pt idx="4">
                  <c:v>0.1</c:v>
                </c:pt>
                <c:pt idx="5">
                  <c:v>0.05</c:v>
                </c:pt>
                <c:pt idx="6">
                  <c:v>0.04</c:v>
                </c:pt>
                <c:pt idx="7">
                  <c:v>0.04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0A1-42E8-BC26-A19E2BFC3EDA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15"/>
        <c:overlap val="-20"/>
        <c:axId val="1303097728"/>
        <c:axId val="1303103968"/>
      </c:barChart>
      <c:catAx>
        <c:axId val="130309772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UA"/>
          </a:p>
        </c:txPr>
        <c:crossAx val="1303103968"/>
        <c:crosses val="autoZero"/>
        <c:auto val="1"/>
        <c:lblAlgn val="ctr"/>
        <c:lblOffset val="100"/>
        <c:noMultiLvlLbl val="0"/>
      </c:catAx>
      <c:valAx>
        <c:axId val="1303103968"/>
        <c:scaling>
          <c:orientation val="minMax"/>
        </c:scaling>
        <c:delete val="1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crossAx val="13030977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3440970064359743"/>
          <c:y val="0.93559455815600112"/>
          <c:w val="0.29212235158088157"/>
          <c:h val="5.617083375298855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UA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UA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6020054133858261"/>
          <c:y val="4.0842610533396009E-2"/>
          <c:w val="0.72729945866141732"/>
          <c:h val="0.85298551954231205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одна точка зору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UA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Лист1!$A$2:$A$9</c:f>
              <c:strCache>
                <c:ptCount val="8"/>
                <c:pt idx="0">
                  <c:v>в цілому</c:v>
                </c:pt>
                <c:pt idx="1">
                  <c:v>Україна</c:v>
                </c:pt>
                <c:pt idx="2">
                  <c:v>ICTV</c:v>
                </c:pt>
                <c:pt idx="3">
                  <c:v>Інтер</c:v>
                </c:pt>
                <c:pt idx="4">
                  <c:v>СТБ</c:v>
                </c:pt>
                <c:pt idx="5">
                  <c:v>1+1</c:v>
                </c:pt>
                <c:pt idx="6">
                  <c:v>5-й канал</c:v>
                </c:pt>
                <c:pt idx="7">
                  <c:v>UA:Перший</c:v>
                </c:pt>
              </c:strCache>
            </c:strRef>
          </c:cat>
          <c:val>
            <c:numRef>
              <c:f>Лист1!$B$2:$B$9</c:f>
              <c:numCache>
                <c:formatCode>0%</c:formatCode>
                <c:ptCount val="8"/>
                <c:pt idx="0">
                  <c:v>0.82</c:v>
                </c:pt>
                <c:pt idx="1">
                  <c:v>0.83</c:v>
                </c:pt>
                <c:pt idx="2">
                  <c:v>0.87</c:v>
                </c:pt>
                <c:pt idx="3">
                  <c:v>0.88</c:v>
                </c:pt>
                <c:pt idx="4">
                  <c:v>0.69</c:v>
                </c:pt>
                <c:pt idx="5">
                  <c:v>0.86</c:v>
                </c:pt>
                <c:pt idx="6">
                  <c:v>0.78</c:v>
                </c:pt>
                <c:pt idx="7">
                  <c:v>0.77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8A6-4DDE-B79F-7F5CD42964E2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декілька точок зору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UA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Лист1!$A$2:$A$9</c:f>
              <c:strCache>
                <c:ptCount val="8"/>
                <c:pt idx="0">
                  <c:v>в цілому</c:v>
                </c:pt>
                <c:pt idx="1">
                  <c:v>Україна</c:v>
                </c:pt>
                <c:pt idx="2">
                  <c:v>ICTV</c:v>
                </c:pt>
                <c:pt idx="3">
                  <c:v>Інтер</c:v>
                </c:pt>
                <c:pt idx="4">
                  <c:v>СТБ</c:v>
                </c:pt>
                <c:pt idx="5">
                  <c:v>1+1</c:v>
                </c:pt>
                <c:pt idx="6">
                  <c:v>5-й канал</c:v>
                </c:pt>
                <c:pt idx="7">
                  <c:v>UA:Перший</c:v>
                </c:pt>
              </c:strCache>
            </c:strRef>
          </c:cat>
          <c:val>
            <c:numRef>
              <c:f>Лист1!$C$2:$C$9</c:f>
              <c:numCache>
                <c:formatCode>0%</c:formatCode>
                <c:ptCount val="8"/>
                <c:pt idx="0">
                  <c:v>0.18</c:v>
                </c:pt>
                <c:pt idx="1">
                  <c:v>0.17</c:v>
                </c:pt>
                <c:pt idx="2">
                  <c:v>0.13</c:v>
                </c:pt>
                <c:pt idx="3">
                  <c:v>0.13</c:v>
                </c:pt>
                <c:pt idx="4">
                  <c:v>0.25</c:v>
                </c:pt>
                <c:pt idx="5">
                  <c:v>0.14000000000000001</c:v>
                </c:pt>
                <c:pt idx="6">
                  <c:v>0.22</c:v>
                </c:pt>
                <c:pt idx="7">
                  <c:v>0.23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8A6-4DDE-B79F-7F5CD42964E2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79"/>
        <c:overlap val="100"/>
        <c:axId val="1303089824"/>
        <c:axId val="1303101056"/>
      </c:barChart>
      <c:catAx>
        <c:axId val="13030898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+mn-ea"/>
                <a:cs typeface="+mn-cs"/>
              </a:defRPr>
            </a:pPr>
            <a:endParaRPr lang="ru-UA"/>
          </a:p>
        </c:txPr>
        <c:crossAx val="1303101056"/>
        <c:crosses val="autoZero"/>
        <c:auto val="1"/>
        <c:lblAlgn val="ctr"/>
        <c:lblOffset val="100"/>
        <c:noMultiLvlLbl val="0"/>
      </c:catAx>
      <c:valAx>
        <c:axId val="1303101056"/>
        <c:scaling>
          <c:orientation val="minMax"/>
        </c:scaling>
        <c:delete val="1"/>
        <c:axPos val="b"/>
        <c:numFmt formatCode="0%" sourceLinked="1"/>
        <c:majorTickMark val="out"/>
        <c:minorTickMark val="none"/>
        <c:tickLblPos val="nextTo"/>
        <c:crossAx val="13030898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3437986699031042"/>
          <c:y val="0.93728891060559449"/>
          <c:w val="0.62739289167801393"/>
          <c:h val="6.271108939440553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UA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UA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3263157894736841"/>
          <c:y val="4.0842610533396009E-2"/>
          <c:w val="0.76489353304521157"/>
          <c:h val="0.85298551954231205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одна точка зору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UA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Лист1!$A$2:$A$9</c:f>
              <c:strCache>
                <c:ptCount val="8"/>
                <c:pt idx="0">
                  <c:v>в цілому</c:v>
                </c:pt>
                <c:pt idx="1">
                  <c:v>Україна</c:v>
                </c:pt>
                <c:pt idx="2">
                  <c:v>ICTV</c:v>
                </c:pt>
                <c:pt idx="3">
                  <c:v>Інтер</c:v>
                </c:pt>
                <c:pt idx="4">
                  <c:v>СТБ</c:v>
                </c:pt>
                <c:pt idx="5">
                  <c:v>1+1</c:v>
                </c:pt>
                <c:pt idx="6">
                  <c:v>5-й канал</c:v>
                </c:pt>
                <c:pt idx="7">
                  <c:v>UA:Перший</c:v>
                </c:pt>
              </c:strCache>
            </c:strRef>
          </c:cat>
          <c:val>
            <c:numRef>
              <c:f>Лист1!$B$2:$B$9</c:f>
              <c:numCache>
                <c:formatCode>0%</c:formatCode>
                <c:ptCount val="8"/>
                <c:pt idx="0">
                  <c:v>0.88</c:v>
                </c:pt>
                <c:pt idx="1">
                  <c:v>0.91</c:v>
                </c:pt>
                <c:pt idx="2">
                  <c:v>0.9</c:v>
                </c:pt>
                <c:pt idx="3">
                  <c:v>0.9</c:v>
                </c:pt>
                <c:pt idx="4">
                  <c:v>0.87</c:v>
                </c:pt>
                <c:pt idx="5">
                  <c:v>0.85</c:v>
                </c:pt>
                <c:pt idx="6">
                  <c:v>0.84</c:v>
                </c:pt>
                <c:pt idx="7">
                  <c:v>0.88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1F4-4FD1-BE18-7F92C7346A33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декілька точок зору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UA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Лист1!$A$2:$A$9</c:f>
              <c:strCache>
                <c:ptCount val="8"/>
                <c:pt idx="0">
                  <c:v>в цілому</c:v>
                </c:pt>
                <c:pt idx="1">
                  <c:v>Україна</c:v>
                </c:pt>
                <c:pt idx="2">
                  <c:v>ICTV</c:v>
                </c:pt>
                <c:pt idx="3">
                  <c:v>Інтер</c:v>
                </c:pt>
                <c:pt idx="4">
                  <c:v>СТБ</c:v>
                </c:pt>
                <c:pt idx="5">
                  <c:v>1+1</c:v>
                </c:pt>
                <c:pt idx="6">
                  <c:v>5-й канал</c:v>
                </c:pt>
                <c:pt idx="7">
                  <c:v>UA:Перший</c:v>
                </c:pt>
              </c:strCache>
            </c:strRef>
          </c:cat>
          <c:val>
            <c:numRef>
              <c:f>Лист1!$C$2:$C$9</c:f>
              <c:numCache>
                <c:formatCode>0%</c:formatCode>
                <c:ptCount val="8"/>
                <c:pt idx="0">
                  <c:v>0.12</c:v>
                </c:pt>
                <c:pt idx="1">
                  <c:v>0.09</c:v>
                </c:pt>
                <c:pt idx="2">
                  <c:v>0.1</c:v>
                </c:pt>
                <c:pt idx="3">
                  <c:v>0.1</c:v>
                </c:pt>
                <c:pt idx="4">
                  <c:v>0.13</c:v>
                </c:pt>
                <c:pt idx="5">
                  <c:v>0.15</c:v>
                </c:pt>
                <c:pt idx="6">
                  <c:v>0.16</c:v>
                </c:pt>
                <c:pt idx="7">
                  <c:v>0.12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1F4-4FD1-BE18-7F92C7346A3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4"/>
        <c:overlap val="100"/>
        <c:axId val="1303089824"/>
        <c:axId val="1303101056"/>
      </c:barChart>
      <c:catAx>
        <c:axId val="13030898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+mn-ea"/>
                <a:cs typeface="+mn-cs"/>
              </a:defRPr>
            </a:pPr>
            <a:endParaRPr lang="ru-UA"/>
          </a:p>
        </c:txPr>
        <c:crossAx val="1303101056"/>
        <c:crosses val="autoZero"/>
        <c:auto val="1"/>
        <c:lblAlgn val="ctr"/>
        <c:lblOffset val="100"/>
        <c:noMultiLvlLbl val="0"/>
      </c:catAx>
      <c:valAx>
        <c:axId val="1303101056"/>
        <c:scaling>
          <c:orientation val="minMax"/>
          <c:min val="0"/>
        </c:scaling>
        <c:delete val="1"/>
        <c:axPos val="b"/>
        <c:numFmt formatCode="0%" sourceLinked="1"/>
        <c:majorTickMark val="out"/>
        <c:minorTickMark val="none"/>
        <c:tickLblPos val="nextTo"/>
        <c:crossAx val="13030898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3437986699031042"/>
          <c:y val="0.93728891060559449"/>
          <c:w val="0.62739289167801393"/>
          <c:h val="6.271108939440553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UA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UA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6020054133858261"/>
          <c:y val="4.0842610533396009E-2"/>
          <c:w val="0.72729945866141732"/>
          <c:h val="0.79782519258495155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позитивний</c:v>
                </c:pt>
              </c:strCache>
            </c:strRef>
          </c:tx>
          <c:spPr>
            <a:solidFill>
              <a:schemeClr val="accent1">
                <a:shade val="58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UA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Лист1!$A$2:$A$9</c:f>
              <c:strCache>
                <c:ptCount val="8"/>
                <c:pt idx="0">
                  <c:v>в цілому</c:v>
                </c:pt>
                <c:pt idx="1">
                  <c:v>Україна</c:v>
                </c:pt>
                <c:pt idx="2">
                  <c:v>ICTV</c:v>
                </c:pt>
                <c:pt idx="3">
                  <c:v>Інтер</c:v>
                </c:pt>
                <c:pt idx="4">
                  <c:v>СТБ</c:v>
                </c:pt>
                <c:pt idx="5">
                  <c:v>1+1</c:v>
                </c:pt>
                <c:pt idx="6">
                  <c:v>5-й канал</c:v>
                </c:pt>
                <c:pt idx="7">
                  <c:v>UA:Перший</c:v>
                </c:pt>
              </c:strCache>
            </c:strRef>
          </c:cat>
          <c:val>
            <c:numRef>
              <c:f>Лист1!$B$2:$B$9</c:f>
              <c:numCache>
                <c:formatCode>0%</c:formatCode>
                <c:ptCount val="8"/>
                <c:pt idx="0">
                  <c:v>0.11</c:v>
                </c:pt>
                <c:pt idx="1">
                  <c:v>0.06</c:v>
                </c:pt>
                <c:pt idx="2">
                  <c:v>0.21</c:v>
                </c:pt>
                <c:pt idx="3">
                  <c:v>0.1</c:v>
                </c:pt>
                <c:pt idx="4">
                  <c:v>0.16</c:v>
                </c:pt>
                <c:pt idx="5">
                  <c:v>0.17</c:v>
                </c:pt>
                <c:pt idx="6">
                  <c:v>0.03</c:v>
                </c:pt>
                <c:pt idx="7">
                  <c:v>0.08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8A6-4DDE-B79F-7F5CD42964E2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нейтральний</c:v>
                </c:pt>
              </c:strCache>
            </c:strRef>
          </c:tx>
          <c:spPr>
            <a:solidFill>
              <a:schemeClr val="accent1">
                <a:shade val="86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UA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Лист1!$A$2:$A$9</c:f>
              <c:strCache>
                <c:ptCount val="8"/>
                <c:pt idx="0">
                  <c:v>в цілому</c:v>
                </c:pt>
                <c:pt idx="1">
                  <c:v>Україна</c:v>
                </c:pt>
                <c:pt idx="2">
                  <c:v>ICTV</c:v>
                </c:pt>
                <c:pt idx="3">
                  <c:v>Інтер</c:v>
                </c:pt>
                <c:pt idx="4">
                  <c:v>СТБ</c:v>
                </c:pt>
                <c:pt idx="5">
                  <c:v>1+1</c:v>
                </c:pt>
                <c:pt idx="6">
                  <c:v>5-й канал</c:v>
                </c:pt>
                <c:pt idx="7">
                  <c:v>UA:Перший</c:v>
                </c:pt>
              </c:strCache>
            </c:strRef>
          </c:cat>
          <c:val>
            <c:numRef>
              <c:f>Лист1!$C$2:$C$9</c:f>
              <c:numCache>
                <c:formatCode>0%</c:formatCode>
                <c:ptCount val="8"/>
                <c:pt idx="0">
                  <c:v>0.27</c:v>
                </c:pt>
                <c:pt idx="1">
                  <c:v>0.38</c:v>
                </c:pt>
                <c:pt idx="2">
                  <c:v>0.25</c:v>
                </c:pt>
                <c:pt idx="3">
                  <c:v>0.24</c:v>
                </c:pt>
                <c:pt idx="4">
                  <c:v>0.09</c:v>
                </c:pt>
                <c:pt idx="5">
                  <c:v>0.2</c:v>
                </c:pt>
                <c:pt idx="6">
                  <c:v>0.23</c:v>
                </c:pt>
                <c:pt idx="7">
                  <c:v>0.41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8A6-4DDE-B79F-7F5CD42964E2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конфліктний/невизначений</c:v>
                </c:pt>
              </c:strCache>
            </c:strRef>
          </c:tx>
          <c:spPr>
            <a:solidFill>
              <a:schemeClr val="accent1">
                <a:tint val="86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UA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Лист1!$A$2:$A$9</c:f>
              <c:strCache>
                <c:ptCount val="8"/>
                <c:pt idx="0">
                  <c:v>в цілому</c:v>
                </c:pt>
                <c:pt idx="1">
                  <c:v>Україна</c:v>
                </c:pt>
                <c:pt idx="2">
                  <c:v>ICTV</c:v>
                </c:pt>
                <c:pt idx="3">
                  <c:v>Інтер</c:v>
                </c:pt>
                <c:pt idx="4">
                  <c:v>СТБ</c:v>
                </c:pt>
                <c:pt idx="5">
                  <c:v>1+1</c:v>
                </c:pt>
                <c:pt idx="6">
                  <c:v>5-й канал</c:v>
                </c:pt>
                <c:pt idx="7">
                  <c:v>UA:Перший</c:v>
                </c:pt>
              </c:strCache>
            </c:strRef>
          </c:cat>
          <c:val>
            <c:numRef>
              <c:f>Лист1!$D$2:$D$9</c:f>
              <c:numCache>
                <c:formatCode>0%</c:formatCode>
                <c:ptCount val="8"/>
                <c:pt idx="0">
                  <c:v>0.49</c:v>
                </c:pt>
                <c:pt idx="1">
                  <c:v>0.42</c:v>
                </c:pt>
                <c:pt idx="2">
                  <c:v>0.49</c:v>
                </c:pt>
                <c:pt idx="3">
                  <c:v>0.51</c:v>
                </c:pt>
                <c:pt idx="4">
                  <c:v>0.6</c:v>
                </c:pt>
                <c:pt idx="5">
                  <c:v>0.51</c:v>
                </c:pt>
                <c:pt idx="6">
                  <c:v>0.6</c:v>
                </c:pt>
                <c:pt idx="7">
                  <c:v>0.37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8C9-4875-A797-328E8BFABC01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негативний</c:v>
                </c:pt>
              </c:strCache>
            </c:strRef>
          </c:tx>
          <c:spPr>
            <a:solidFill>
              <a:schemeClr val="accent1">
                <a:tint val="58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UA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Лист1!$A$2:$A$9</c:f>
              <c:strCache>
                <c:ptCount val="8"/>
                <c:pt idx="0">
                  <c:v>в цілому</c:v>
                </c:pt>
                <c:pt idx="1">
                  <c:v>Україна</c:v>
                </c:pt>
                <c:pt idx="2">
                  <c:v>ICTV</c:v>
                </c:pt>
                <c:pt idx="3">
                  <c:v>Інтер</c:v>
                </c:pt>
                <c:pt idx="4">
                  <c:v>СТБ</c:v>
                </c:pt>
                <c:pt idx="5">
                  <c:v>1+1</c:v>
                </c:pt>
                <c:pt idx="6">
                  <c:v>5-й канал</c:v>
                </c:pt>
                <c:pt idx="7">
                  <c:v>UA:Перший</c:v>
                </c:pt>
              </c:strCache>
            </c:strRef>
          </c:cat>
          <c:val>
            <c:numRef>
              <c:f>Лист1!$E$2:$E$9</c:f>
              <c:numCache>
                <c:formatCode>0%</c:formatCode>
                <c:ptCount val="8"/>
                <c:pt idx="0">
                  <c:v>0.13</c:v>
                </c:pt>
                <c:pt idx="1">
                  <c:v>0.14000000000000001</c:v>
                </c:pt>
                <c:pt idx="2">
                  <c:v>0.06</c:v>
                </c:pt>
                <c:pt idx="3">
                  <c:v>0.15</c:v>
                </c:pt>
                <c:pt idx="4">
                  <c:v>0.16</c:v>
                </c:pt>
                <c:pt idx="5">
                  <c:v>0.12</c:v>
                </c:pt>
                <c:pt idx="6">
                  <c:v>0.14000000000000001</c:v>
                </c:pt>
                <c:pt idx="7">
                  <c:v>0.14000000000000001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8C9-4875-A797-328E8BFABC01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79"/>
        <c:overlap val="100"/>
        <c:axId val="1303089824"/>
        <c:axId val="1303101056"/>
      </c:barChart>
      <c:catAx>
        <c:axId val="13030898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+mn-ea"/>
                <a:cs typeface="+mn-cs"/>
              </a:defRPr>
            </a:pPr>
            <a:endParaRPr lang="ru-UA"/>
          </a:p>
        </c:txPr>
        <c:crossAx val="1303101056"/>
        <c:crosses val="autoZero"/>
        <c:auto val="1"/>
        <c:lblAlgn val="ctr"/>
        <c:lblOffset val="100"/>
        <c:noMultiLvlLbl val="0"/>
      </c:catAx>
      <c:valAx>
        <c:axId val="1303101056"/>
        <c:scaling>
          <c:orientation val="minMax"/>
        </c:scaling>
        <c:delete val="1"/>
        <c:axPos val="b"/>
        <c:numFmt formatCode="0%" sourceLinked="1"/>
        <c:majorTickMark val="none"/>
        <c:minorTickMark val="none"/>
        <c:tickLblPos val="nextTo"/>
        <c:crossAx val="13030898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4.402739131292799E-4"/>
          <c:y val="0.86067719926887087"/>
          <c:w val="0.99955972608687071"/>
          <c:h val="6.271108939440553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UA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UA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6020054133858261"/>
          <c:y val="4.0842610533396009E-2"/>
          <c:w val="0.73979949874686712"/>
          <c:h val="0.72722118818967285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позитивний</c:v>
                </c:pt>
              </c:strCache>
            </c:strRef>
          </c:tx>
          <c:spPr>
            <a:solidFill>
              <a:schemeClr val="accent1">
                <a:shade val="58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6"/>
              <c:layout>
                <c:manualLayout>
                  <c:x val="1.7543859649122806E-2"/>
                  <c:y val="0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6253-446E-B027-FE071106B53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UA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Лист1!$A$2:$A$9</c:f>
              <c:strCache>
                <c:ptCount val="8"/>
                <c:pt idx="0">
                  <c:v>в цілому</c:v>
                </c:pt>
                <c:pt idx="1">
                  <c:v>Україна</c:v>
                </c:pt>
                <c:pt idx="2">
                  <c:v>ICTV</c:v>
                </c:pt>
                <c:pt idx="3">
                  <c:v>Інтер</c:v>
                </c:pt>
                <c:pt idx="4">
                  <c:v>СТБ</c:v>
                </c:pt>
                <c:pt idx="5">
                  <c:v>1+1</c:v>
                </c:pt>
                <c:pt idx="6">
                  <c:v>5-й канал</c:v>
                </c:pt>
                <c:pt idx="7">
                  <c:v>UA:Перший</c:v>
                </c:pt>
              </c:strCache>
            </c:strRef>
          </c:cat>
          <c:val>
            <c:numRef>
              <c:f>Лист1!$B$2:$B$9</c:f>
              <c:numCache>
                <c:formatCode>0%</c:formatCode>
                <c:ptCount val="8"/>
                <c:pt idx="0">
                  <c:v>0.08</c:v>
                </c:pt>
                <c:pt idx="1">
                  <c:v>0.1</c:v>
                </c:pt>
                <c:pt idx="2">
                  <c:v>0.05</c:v>
                </c:pt>
                <c:pt idx="3">
                  <c:v>0.1</c:v>
                </c:pt>
                <c:pt idx="4">
                  <c:v>7.0000000000000007E-2</c:v>
                </c:pt>
                <c:pt idx="5">
                  <c:v>0.11</c:v>
                </c:pt>
                <c:pt idx="6">
                  <c:v>0.02</c:v>
                </c:pt>
                <c:pt idx="7">
                  <c:v>7.0000000000000007E-2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8A6-4DDE-B79F-7F5CD42964E2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нетральний</c:v>
                </c:pt>
              </c:strCache>
            </c:strRef>
          </c:tx>
          <c:spPr>
            <a:solidFill>
              <a:schemeClr val="accent1">
                <a:shade val="86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UA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Лист1!$A$2:$A$9</c:f>
              <c:strCache>
                <c:ptCount val="8"/>
                <c:pt idx="0">
                  <c:v>в цілому</c:v>
                </c:pt>
                <c:pt idx="1">
                  <c:v>Україна</c:v>
                </c:pt>
                <c:pt idx="2">
                  <c:v>ICTV</c:v>
                </c:pt>
                <c:pt idx="3">
                  <c:v>Інтер</c:v>
                </c:pt>
                <c:pt idx="4">
                  <c:v>СТБ</c:v>
                </c:pt>
                <c:pt idx="5">
                  <c:v>1+1</c:v>
                </c:pt>
                <c:pt idx="6">
                  <c:v>5-й канал</c:v>
                </c:pt>
                <c:pt idx="7">
                  <c:v>UA:Перший</c:v>
                </c:pt>
              </c:strCache>
            </c:strRef>
          </c:cat>
          <c:val>
            <c:numRef>
              <c:f>Лист1!$C$2:$C$9</c:f>
              <c:numCache>
                <c:formatCode>0%</c:formatCode>
                <c:ptCount val="8"/>
                <c:pt idx="0">
                  <c:v>0.28999999999999998</c:v>
                </c:pt>
                <c:pt idx="1">
                  <c:v>0.28000000000000003</c:v>
                </c:pt>
                <c:pt idx="2">
                  <c:v>0.22</c:v>
                </c:pt>
                <c:pt idx="3">
                  <c:v>0.26</c:v>
                </c:pt>
                <c:pt idx="4">
                  <c:v>0.28000000000000003</c:v>
                </c:pt>
                <c:pt idx="5">
                  <c:v>0.31</c:v>
                </c:pt>
                <c:pt idx="6">
                  <c:v>0.28999999999999998</c:v>
                </c:pt>
                <c:pt idx="7">
                  <c:v>0.34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8A6-4DDE-B79F-7F5CD42964E2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конфліктний/невизначений</c:v>
                </c:pt>
              </c:strCache>
            </c:strRef>
          </c:tx>
          <c:spPr>
            <a:solidFill>
              <a:schemeClr val="accent1">
                <a:tint val="86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UA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Лист1!$A$2:$A$9</c:f>
              <c:strCache>
                <c:ptCount val="8"/>
                <c:pt idx="0">
                  <c:v>в цілому</c:v>
                </c:pt>
                <c:pt idx="1">
                  <c:v>Україна</c:v>
                </c:pt>
                <c:pt idx="2">
                  <c:v>ICTV</c:v>
                </c:pt>
                <c:pt idx="3">
                  <c:v>Інтер</c:v>
                </c:pt>
                <c:pt idx="4">
                  <c:v>СТБ</c:v>
                </c:pt>
                <c:pt idx="5">
                  <c:v>1+1</c:v>
                </c:pt>
                <c:pt idx="6">
                  <c:v>5-й канал</c:v>
                </c:pt>
                <c:pt idx="7">
                  <c:v>UA:Перший</c:v>
                </c:pt>
              </c:strCache>
            </c:strRef>
          </c:cat>
          <c:val>
            <c:numRef>
              <c:f>Лист1!$D$2:$D$9</c:f>
              <c:numCache>
                <c:formatCode>0%</c:formatCode>
                <c:ptCount val="8"/>
                <c:pt idx="0">
                  <c:v>0.49</c:v>
                </c:pt>
                <c:pt idx="1">
                  <c:v>0.54</c:v>
                </c:pt>
                <c:pt idx="2">
                  <c:v>0.53</c:v>
                </c:pt>
                <c:pt idx="3">
                  <c:v>0.53</c:v>
                </c:pt>
                <c:pt idx="4">
                  <c:v>0.49</c:v>
                </c:pt>
                <c:pt idx="5">
                  <c:v>0.39</c:v>
                </c:pt>
                <c:pt idx="6">
                  <c:v>0.57999999999999996</c:v>
                </c:pt>
                <c:pt idx="7">
                  <c:v>0.49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253-446E-B027-FE071106B536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негативний</c:v>
                </c:pt>
              </c:strCache>
            </c:strRef>
          </c:tx>
          <c:spPr>
            <a:solidFill>
              <a:schemeClr val="accent1">
                <a:tint val="58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UA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Лист1!$A$2:$A$9</c:f>
              <c:strCache>
                <c:ptCount val="8"/>
                <c:pt idx="0">
                  <c:v>в цілому</c:v>
                </c:pt>
                <c:pt idx="1">
                  <c:v>Україна</c:v>
                </c:pt>
                <c:pt idx="2">
                  <c:v>ICTV</c:v>
                </c:pt>
                <c:pt idx="3">
                  <c:v>Інтер</c:v>
                </c:pt>
                <c:pt idx="4">
                  <c:v>СТБ</c:v>
                </c:pt>
                <c:pt idx="5">
                  <c:v>1+1</c:v>
                </c:pt>
                <c:pt idx="6">
                  <c:v>5-й канал</c:v>
                </c:pt>
                <c:pt idx="7">
                  <c:v>UA:Перший</c:v>
                </c:pt>
              </c:strCache>
            </c:strRef>
          </c:cat>
          <c:val>
            <c:numRef>
              <c:f>Лист1!$E$2:$E$9</c:f>
              <c:numCache>
                <c:formatCode>0%</c:formatCode>
                <c:ptCount val="8"/>
                <c:pt idx="0">
                  <c:v>0.14000000000000001</c:v>
                </c:pt>
                <c:pt idx="1">
                  <c:v>0.09</c:v>
                </c:pt>
                <c:pt idx="2">
                  <c:v>0.2</c:v>
                </c:pt>
                <c:pt idx="3">
                  <c:v>0.11</c:v>
                </c:pt>
                <c:pt idx="4">
                  <c:v>0.17</c:v>
                </c:pt>
                <c:pt idx="5">
                  <c:v>0.19</c:v>
                </c:pt>
                <c:pt idx="6">
                  <c:v>0.11</c:v>
                </c:pt>
                <c:pt idx="7">
                  <c:v>0.09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253-446E-B027-FE071106B536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79"/>
        <c:overlap val="100"/>
        <c:axId val="1303089824"/>
        <c:axId val="1303101056"/>
      </c:barChart>
      <c:catAx>
        <c:axId val="13030898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+mn-ea"/>
                <a:cs typeface="+mn-cs"/>
              </a:defRPr>
            </a:pPr>
            <a:endParaRPr lang="ru-UA"/>
          </a:p>
        </c:txPr>
        <c:crossAx val="1303101056"/>
        <c:crosses val="autoZero"/>
        <c:auto val="1"/>
        <c:lblAlgn val="ctr"/>
        <c:lblOffset val="100"/>
        <c:noMultiLvlLbl val="0"/>
      </c:catAx>
      <c:valAx>
        <c:axId val="1303101056"/>
        <c:scaling>
          <c:orientation val="minMax"/>
        </c:scaling>
        <c:delete val="1"/>
        <c:axPos val="b"/>
        <c:numFmt formatCode="0%" sourceLinked="1"/>
        <c:majorTickMark val="none"/>
        <c:minorTickMark val="none"/>
        <c:tickLblPos val="nextTo"/>
        <c:crossAx val="13030898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"/>
          <c:y val="0.79864805558118757"/>
          <c:w val="1"/>
          <c:h val="6.842769786844253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UA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UA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0"/>
    <c:plotArea>
      <c:layout>
        <c:manualLayout>
          <c:layoutTarget val="inner"/>
          <c:xMode val="edge"/>
          <c:yMode val="edge"/>
          <c:x val="5.4583826656704408E-2"/>
          <c:y val="6.7971790503491433E-2"/>
          <c:w val="0.91767039485027879"/>
          <c:h val="0.58045196147941092"/>
        </c:manualLayout>
      </c:layout>
      <c:lineChart>
        <c:grouping val="standard"/>
        <c:varyColors val="0"/>
        <c:ser>
          <c:idx val="0"/>
          <c:order val="0"/>
          <c:tx>
            <c:strRef>
              <c:f>Лист5!$A$11</c:f>
              <c:strCache>
                <c:ptCount val="1"/>
                <c:pt idx="0">
                  <c:v>Політичні інститути</c:v>
                </c:pt>
              </c:strCache>
            </c:strRef>
          </c:tx>
          <c:spPr>
            <a:ln w="19050" cap="rnd" cmpd="sng" algn="ctr">
              <a:solidFill>
                <a:schemeClr val="accent1">
                  <a:shade val="65000"/>
                </a:schemeClr>
              </a:solidFill>
              <a:prstDash val="solid"/>
              <a:round/>
            </a:ln>
            <a:effectLst/>
          </c:spPr>
          <c:marker>
            <c:spPr>
              <a:solidFill>
                <a:schemeClr val="accent1">
                  <a:shade val="65000"/>
                </a:schemeClr>
              </a:solidFill>
              <a:ln w="6350" cap="flat" cmpd="sng" algn="ctr">
                <a:solidFill>
                  <a:schemeClr val="accent1">
                    <a:shade val="65000"/>
                  </a:schemeClr>
                </a:solidFill>
                <a:prstDash val="solid"/>
                <a:round/>
              </a:ln>
              <a:effectLst/>
            </c:spPr>
          </c:marker>
          <c:cat>
            <c:strRef>
              <c:f>Лист5!$B$10:$AS$10</c:f>
              <c:strCache>
                <c:ptCount val="44"/>
                <c:pt idx="0">
                  <c:v>лис.09</c:v>
                </c:pt>
                <c:pt idx="1">
                  <c:v>гру.09</c:v>
                </c:pt>
                <c:pt idx="2">
                  <c:v>гру.10</c:v>
                </c:pt>
                <c:pt idx="3">
                  <c:v>лют.11</c:v>
                </c:pt>
                <c:pt idx="4">
                  <c:v>кві.11</c:v>
                </c:pt>
                <c:pt idx="5">
                  <c:v>чер.11</c:v>
                </c:pt>
                <c:pt idx="6">
                  <c:v>вер.11</c:v>
                </c:pt>
                <c:pt idx="7">
                  <c:v>жов.11</c:v>
                </c:pt>
                <c:pt idx="8">
                  <c:v>лют.12</c:v>
                </c:pt>
                <c:pt idx="9">
                  <c:v>кві.12</c:v>
                </c:pt>
                <c:pt idx="10">
                  <c:v>чер.12</c:v>
                </c:pt>
                <c:pt idx="11">
                  <c:v>сер.12</c:v>
                </c:pt>
                <c:pt idx="12">
                  <c:v>Вер.12(1)</c:v>
                </c:pt>
                <c:pt idx="13">
                  <c:v>Вер.12(2)</c:v>
                </c:pt>
                <c:pt idx="14">
                  <c:v>Жов.12(1)</c:v>
                </c:pt>
                <c:pt idx="15">
                  <c:v>Жов.12(2)</c:v>
                </c:pt>
                <c:pt idx="16">
                  <c:v>Жов.12(3)</c:v>
                </c:pt>
                <c:pt idx="17">
                  <c:v>Жов.12(4)</c:v>
                </c:pt>
                <c:pt idx="18">
                  <c:v>гру.12</c:v>
                </c:pt>
                <c:pt idx="19">
                  <c:v>січ.13</c:v>
                </c:pt>
                <c:pt idx="20">
                  <c:v>лют.13</c:v>
                </c:pt>
                <c:pt idx="21">
                  <c:v>бер.13</c:v>
                </c:pt>
                <c:pt idx="22">
                  <c:v>кві.13</c:v>
                </c:pt>
                <c:pt idx="23">
                  <c:v>тра.13</c:v>
                </c:pt>
                <c:pt idx="24">
                  <c:v>чеп.13</c:v>
                </c:pt>
                <c:pt idx="25">
                  <c:v>вер.13</c:v>
                </c:pt>
                <c:pt idx="26">
                  <c:v>лис.13</c:v>
                </c:pt>
                <c:pt idx="27">
                  <c:v>гру.13</c:v>
                </c:pt>
                <c:pt idx="28">
                  <c:v>лют.14</c:v>
                </c:pt>
                <c:pt idx="29">
                  <c:v>кві.14</c:v>
                </c:pt>
                <c:pt idx="30">
                  <c:v>Тра.14-1</c:v>
                </c:pt>
                <c:pt idx="31">
                  <c:v>Тра14-2</c:v>
                </c:pt>
                <c:pt idx="32">
                  <c:v>Вер.14-1</c:v>
                </c:pt>
                <c:pt idx="33">
                  <c:v>Вер.14-2</c:v>
                </c:pt>
                <c:pt idx="34">
                  <c:v>жов.14</c:v>
                </c:pt>
                <c:pt idx="35">
                  <c:v>вер.15</c:v>
                </c:pt>
                <c:pt idx="36">
                  <c:v>чер. 16</c:v>
                </c:pt>
                <c:pt idx="37">
                  <c:v>лют.17</c:v>
                </c:pt>
                <c:pt idx="38">
                  <c:v>тра.17</c:v>
                </c:pt>
                <c:pt idx="39">
                  <c:v>вер.17</c:v>
                </c:pt>
                <c:pt idx="40">
                  <c:v>лют.18</c:v>
                </c:pt>
                <c:pt idx="41">
                  <c:v>лют.19</c:v>
                </c:pt>
                <c:pt idx="42">
                  <c:v>лют.21</c:v>
                </c:pt>
                <c:pt idx="43">
                  <c:v>жов.21</c:v>
                </c:pt>
              </c:strCache>
            </c:strRef>
          </c:cat>
          <c:val>
            <c:numRef>
              <c:f>Лист5!$B$11:$AS$11</c:f>
              <c:numCache>
                <c:formatCode>0%</c:formatCode>
                <c:ptCount val="44"/>
                <c:pt idx="0">
                  <c:v>0.66000000000000203</c:v>
                </c:pt>
                <c:pt idx="1">
                  <c:v>0.71000000000000063</c:v>
                </c:pt>
                <c:pt idx="2">
                  <c:v>0.66000000000000203</c:v>
                </c:pt>
                <c:pt idx="3">
                  <c:v>0.61000000000000065</c:v>
                </c:pt>
                <c:pt idx="4">
                  <c:v>0.69000000000000061</c:v>
                </c:pt>
                <c:pt idx="5">
                  <c:v>0.65000000000000191</c:v>
                </c:pt>
                <c:pt idx="6">
                  <c:v>0.64000000000000179</c:v>
                </c:pt>
                <c:pt idx="7">
                  <c:v>0.70000000000000062</c:v>
                </c:pt>
                <c:pt idx="8">
                  <c:v>0.71000000000000063</c:v>
                </c:pt>
                <c:pt idx="9">
                  <c:v>0.66000000000000203</c:v>
                </c:pt>
                <c:pt idx="10">
                  <c:v>0.60000000000000064</c:v>
                </c:pt>
                <c:pt idx="11">
                  <c:v>0.63000000000000178</c:v>
                </c:pt>
                <c:pt idx="12">
                  <c:v>0.64000000000000179</c:v>
                </c:pt>
                <c:pt idx="13">
                  <c:v>0.60000000000000064</c:v>
                </c:pt>
                <c:pt idx="14">
                  <c:v>0.64000000000000179</c:v>
                </c:pt>
                <c:pt idx="15">
                  <c:v>0.62000000000000155</c:v>
                </c:pt>
                <c:pt idx="16">
                  <c:v>0.64000000000000179</c:v>
                </c:pt>
                <c:pt idx="17">
                  <c:v>0.65000000000000191</c:v>
                </c:pt>
                <c:pt idx="18">
                  <c:v>0.70000000000000062</c:v>
                </c:pt>
                <c:pt idx="19">
                  <c:v>0.71000000000000063</c:v>
                </c:pt>
                <c:pt idx="20">
                  <c:v>0.68</c:v>
                </c:pt>
                <c:pt idx="21">
                  <c:v>0.62000000000000155</c:v>
                </c:pt>
                <c:pt idx="22">
                  <c:v>0.72000000000000064</c:v>
                </c:pt>
                <c:pt idx="23">
                  <c:v>0.64000000000000179</c:v>
                </c:pt>
                <c:pt idx="24">
                  <c:v>0.67000000000000204</c:v>
                </c:pt>
                <c:pt idx="25">
                  <c:v>0.59</c:v>
                </c:pt>
                <c:pt idx="26">
                  <c:v>0.72000000000000064</c:v>
                </c:pt>
                <c:pt idx="27">
                  <c:v>0.84000000000000064</c:v>
                </c:pt>
                <c:pt idx="28">
                  <c:v>0.72000000000000064</c:v>
                </c:pt>
                <c:pt idx="29">
                  <c:v>0.8</c:v>
                </c:pt>
                <c:pt idx="30">
                  <c:v>0.76000000000000179</c:v>
                </c:pt>
                <c:pt idx="31">
                  <c:v>0.75000000000000167</c:v>
                </c:pt>
                <c:pt idx="32">
                  <c:v>0.89</c:v>
                </c:pt>
                <c:pt idx="33">
                  <c:v>0.75000000000000167</c:v>
                </c:pt>
                <c:pt idx="34">
                  <c:v>0.75000000000000167</c:v>
                </c:pt>
                <c:pt idx="35">
                  <c:v>0.8</c:v>
                </c:pt>
                <c:pt idx="36">
                  <c:v>0.78</c:v>
                </c:pt>
                <c:pt idx="37">
                  <c:v>0.8</c:v>
                </c:pt>
                <c:pt idx="38">
                  <c:v>0.77000000000000179</c:v>
                </c:pt>
                <c:pt idx="39">
                  <c:v>0.8</c:v>
                </c:pt>
                <c:pt idx="40">
                  <c:v>0.78</c:v>
                </c:pt>
                <c:pt idx="41">
                  <c:v>0.73000000000000065</c:v>
                </c:pt>
                <c:pt idx="42">
                  <c:v>0.75000000000000167</c:v>
                </c:pt>
                <c:pt idx="43">
                  <c:v>0.75000000000000167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D5B-4C7C-87DF-872564CF467E}"/>
            </c:ext>
          </c:extLst>
        </c:ser>
        <c:ser>
          <c:idx val="1"/>
          <c:order val="1"/>
          <c:tx>
            <c:strRef>
              <c:f>Лист5!$A$12</c:f>
              <c:strCache>
                <c:ptCount val="1"/>
                <c:pt idx="0">
                  <c:v>Політичні партії</c:v>
                </c:pt>
              </c:strCache>
            </c:strRef>
          </c:tx>
          <c:spPr>
            <a:ln w="19050" cap="rnd" cmpd="sng" algn="ctr">
              <a:solidFill>
                <a:schemeClr val="accent1"/>
              </a:solidFill>
              <a:prstDash val="solid"/>
              <a:round/>
            </a:ln>
            <a:effectLst/>
          </c:spPr>
          <c:marker>
            <c:spPr>
              <a:solidFill>
                <a:schemeClr val="accent1"/>
              </a:solidFill>
              <a:ln w="6350" cap="flat" cmpd="sng" algn="ctr">
                <a:solidFill>
                  <a:schemeClr val="accent1"/>
                </a:solidFill>
                <a:prstDash val="solid"/>
                <a:round/>
              </a:ln>
              <a:effectLst/>
            </c:spPr>
          </c:marker>
          <c:cat>
            <c:strRef>
              <c:f>Лист5!$B$10:$AS$10</c:f>
              <c:strCache>
                <c:ptCount val="44"/>
                <c:pt idx="0">
                  <c:v>лис.09</c:v>
                </c:pt>
                <c:pt idx="1">
                  <c:v>гру.09</c:v>
                </c:pt>
                <c:pt idx="2">
                  <c:v>гру.10</c:v>
                </c:pt>
                <c:pt idx="3">
                  <c:v>лют.11</c:v>
                </c:pt>
                <c:pt idx="4">
                  <c:v>кві.11</c:v>
                </c:pt>
                <c:pt idx="5">
                  <c:v>чер.11</c:v>
                </c:pt>
                <c:pt idx="6">
                  <c:v>вер.11</c:v>
                </c:pt>
                <c:pt idx="7">
                  <c:v>жов.11</c:v>
                </c:pt>
                <c:pt idx="8">
                  <c:v>лют.12</c:v>
                </c:pt>
                <c:pt idx="9">
                  <c:v>кві.12</c:v>
                </c:pt>
                <c:pt idx="10">
                  <c:v>чер.12</c:v>
                </c:pt>
                <c:pt idx="11">
                  <c:v>сер.12</c:v>
                </c:pt>
                <c:pt idx="12">
                  <c:v>Вер.12(1)</c:v>
                </c:pt>
                <c:pt idx="13">
                  <c:v>Вер.12(2)</c:v>
                </c:pt>
                <c:pt idx="14">
                  <c:v>Жов.12(1)</c:v>
                </c:pt>
                <c:pt idx="15">
                  <c:v>Жов.12(2)</c:v>
                </c:pt>
                <c:pt idx="16">
                  <c:v>Жов.12(3)</c:v>
                </c:pt>
                <c:pt idx="17">
                  <c:v>Жов.12(4)</c:v>
                </c:pt>
                <c:pt idx="18">
                  <c:v>гру.12</c:v>
                </c:pt>
                <c:pt idx="19">
                  <c:v>січ.13</c:v>
                </c:pt>
                <c:pt idx="20">
                  <c:v>лют.13</c:v>
                </c:pt>
                <c:pt idx="21">
                  <c:v>бер.13</c:v>
                </c:pt>
                <c:pt idx="22">
                  <c:v>кві.13</c:v>
                </c:pt>
                <c:pt idx="23">
                  <c:v>тра.13</c:v>
                </c:pt>
                <c:pt idx="24">
                  <c:v>чеп.13</c:v>
                </c:pt>
                <c:pt idx="25">
                  <c:v>вер.13</c:v>
                </c:pt>
                <c:pt idx="26">
                  <c:v>лис.13</c:v>
                </c:pt>
                <c:pt idx="27">
                  <c:v>гру.13</c:v>
                </c:pt>
                <c:pt idx="28">
                  <c:v>лют.14</c:v>
                </c:pt>
                <c:pt idx="29">
                  <c:v>кві.14</c:v>
                </c:pt>
                <c:pt idx="30">
                  <c:v>Тра.14-1</c:v>
                </c:pt>
                <c:pt idx="31">
                  <c:v>Тра14-2</c:v>
                </c:pt>
                <c:pt idx="32">
                  <c:v>Вер.14-1</c:v>
                </c:pt>
                <c:pt idx="33">
                  <c:v>Вер.14-2</c:v>
                </c:pt>
                <c:pt idx="34">
                  <c:v>жов.14</c:v>
                </c:pt>
                <c:pt idx="35">
                  <c:v>вер.15</c:v>
                </c:pt>
                <c:pt idx="36">
                  <c:v>чер. 16</c:v>
                </c:pt>
                <c:pt idx="37">
                  <c:v>лют.17</c:v>
                </c:pt>
                <c:pt idx="38">
                  <c:v>тра.17</c:v>
                </c:pt>
                <c:pt idx="39">
                  <c:v>вер.17</c:v>
                </c:pt>
                <c:pt idx="40">
                  <c:v>лют.18</c:v>
                </c:pt>
                <c:pt idx="41">
                  <c:v>лют.19</c:v>
                </c:pt>
                <c:pt idx="42">
                  <c:v>лют.21</c:v>
                </c:pt>
                <c:pt idx="43">
                  <c:v>жов.21</c:v>
                </c:pt>
              </c:strCache>
            </c:strRef>
          </c:cat>
          <c:val>
            <c:numRef>
              <c:f>Лист5!$B$12:$AS$12</c:f>
              <c:numCache>
                <c:formatCode>0%</c:formatCode>
                <c:ptCount val="44"/>
                <c:pt idx="0">
                  <c:v>0.14000000000000001</c:v>
                </c:pt>
                <c:pt idx="1">
                  <c:v>0.17</c:v>
                </c:pt>
                <c:pt idx="2">
                  <c:v>0.17</c:v>
                </c:pt>
                <c:pt idx="3">
                  <c:v>9.0000000000000024E-2</c:v>
                </c:pt>
                <c:pt idx="4">
                  <c:v>0.13</c:v>
                </c:pt>
                <c:pt idx="5">
                  <c:v>6.0000000000000032E-2</c:v>
                </c:pt>
                <c:pt idx="6">
                  <c:v>0.12000000000000002</c:v>
                </c:pt>
                <c:pt idx="7">
                  <c:v>0.15000000000000024</c:v>
                </c:pt>
                <c:pt idx="8">
                  <c:v>0.16</c:v>
                </c:pt>
                <c:pt idx="9">
                  <c:v>0.1</c:v>
                </c:pt>
                <c:pt idx="10">
                  <c:v>0.1</c:v>
                </c:pt>
                <c:pt idx="11">
                  <c:v>0.2</c:v>
                </c:pt>
                <c:pt idx="12">
                  <c:v>0.19</c:v>
                </c:pt>
                <c:pt idx="13">
                  <c:v>0.16</c:v>
                </c:pt>
                <c:pt idx="14">
                  <c:v>0.24000000000000021</c:v>
                </c:pt>
                <c:pt idx="15">
                  <c:v>0.24000000000000021</c:v>
                </c:pt>
                <c:pt idx="16">
                  <c:v>0.25</c:v>
                </c:pt>
                <c:pt idx="17">
                  <c:v>0.25</c:v>
                </c:pt>
                <c:pt idx="18">
                  <c:v>0.16</c:v>
                </c:pt>
                <c:pt idx="19">
                  <c:v>0.13</c:v>
                </c:pt>
                <c:pt idx="20">
                  <c:v>0.18000000000000024</c:v>
                </c:pt>
                <c:pt idx="21">
                  <c:v>0.25</c:v>
                </c:pt>
                <c:pt idx="22">
                  <c:v>0.2</c:v>
                </c:pt>
                <c:pt idx="23">
                  <c:v>0.22</c:v>
                </c:pt>
                <c:pt idx="24">
                  <c:v>0.2</c:v>
                </c:pt>
                <c:pt idx="25">
                  <c:v>0.14000000000000001</c:v>
                </c:pt>
                <c:pt idx="26">
                  <c:v>0.21000000000000021</c:v>
                </c:pt>
                <c:pt idx="27">
                  <c:v>0.45</c:v>
                </c:pt>
                <c:pt idx="28">
                  <c:v>0.35000000000000031</c:v>
                </c:pt>
                <c:pt idx="29">
                  <c:v>0.32000000000000089</c:v>
                </c:pt>
                <c:pt idx="30">
                  <c:v>0.35000000000000031</c:v>
                </c:pt>
                <c:pt idx="31">
                  <c:v>0.32000000000000089</c:v>
                </c:pt>
                <c:pt idx="32">
                  <c:v>0.26</c:v>
                </c:pt>
                <c:pt idx="33">
                  <c:v>0.28000000000000008</c:v>
                </c:pt>
                <c:pt idx="34">
                  <c:v>0.3900000000000009</c:v>
                </c:pt>
                <c:pt idx="35">
                  <c:v>0.24000000000000021</c:v>
                </c:pt>
                <c:pt idx="36">
                  <c:v>0.14000000000000001</c:v>
                </c:pt>
                <c:pt idx="37">
                  <c:v>0.15000000000000024</c:v>
                </c:pt>
                <c:pt idx="38">
                  <c:v>0.17</c:v>
                </c:pt>
                <c:pt idx="39">
                  <c:v>0.15000000000000024</c:v>
                </c:pt>
                <c:pt idx="40">
                  <c:v>0.19</c:v>
                </c:pt>
                <c:pt idx="41">
                  <c:v>0.2</c:v>
                </c:pt>
                <c:pt idx="42">
                  <c:v>0.15000000000000024</c:v>
                </c:pt>
                <c:pt idx="43">
                  <c:v>0.19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D5B-4C7C-87DF-872564CF467E}"/>
            </c:ext>
          </c:extLst>
        </c:ser>
        <c:ser>
          <c:idx val="2"/>
          <c:order val="2"/>
          <c:tx>
            <c:strRef>
              <c:f>Лист5!$A$13</c:f>
              <c:strCache>
                <c:ptCount val="1"/>
                <c:pt idx="0">
                  <c:v>Політичні персони</c:v>
                </c:pt>
              </c:strCache>
            </c:strRef>
          </c:tx>
          <c:spPr>
            <a:ln w="19050" cap="rnd" cmpd="sng" algn="ctr">
              <a:solidFill>
                <a:schemeClr val="accent1">
                  <a:tint val="65000"/>
                </a:schemeClr>
              </a:solidFill>
              <a:prstDash val="solid"/>
              <a:round/>
            </a:ln>
            <a:effectLst/>
          </c:spPr>
          <c:marker>
            <c:spPr>
              <a:solidFill>
                <a:schemeClr val="accent1">
                  <a:tint val="65000"/>
                </a:schemeClr>
              </a:solidFill>
              <a:ln w="6350" cap="flat" cmpd="sng" algn="ctr">
                <a:solidFill>
                  <a:schemeClr val="accent1">
                    <a:tint val="65000"/>
                  </a:schemeClr>
                </a:solidFill>
                <a:prstDash val="solid"/>
                <a:round/>
              </a:ln>
              <a:effectLst/>
            </c:spPr>
          </c:marker>
          <c:cat>
            <c:strRef>
              <c:f>Лист5!$B$10:$AS$10</c:f>
              <c:strCache>
                <c:ptCount val="44"/>
                <c:pt idx="0">
                  <c:v>лис.09</c:v>
                </c:pt>
                <c:pt idx="1">
                  <c:v>гру.09</c:v>
                </c:pt>
                <c:pt idx="2">
                  <c:v>гру.10</c:v>
                </c:pt>
                <c:pt idx="3">
                  <c:v>лют.11</c:v>
                </c:pt>
                <c:pt idx="4">
                  <c:v>кві.11</c:v>
                </c:pt>
                <c:pt idx="5">
                  <c:v>чер.11</c:v>
                </c:pt>
                <c:pt idx="6">
                  <c:v>вер.11</c:v>
                </c:pt>
                <c:pt idx="7">
                  <c:v>жов.11</c:v>
                </c:pt>
                <c:pt idx="8">
                  <c:v>лют.12</c:v>
                </c:pt>
                <c:pt idx="9">
                  <c:v>кві.12</c:v>
                </c:pt>
                <c:pt idx="10">
                  <c:v>чер.12</c:v>
                </c:pt>
                <c:pt idx="11">
                  <c:v>сер.12</c:v>
                </c:pt>
                <c:pt idx="12">
                  <c:v>Вер.12(1)</c:v>
                </c:pt>
                <c:pt idx="13">
                  <c:v>Вер.12(2)</c:v>
                </c:pt>
                <c:pt idx="14">
                  <c:v>Жов.12(1)</c:v>
                </c:pt>
                <c:pt idx="15">
                  <c:v>Жов.12(2)</c:v>
                </c:pt>
                <c:pt idx="16">
                  <c:v>Жов.12(3)</c:v>
                </c:pt>
                <c:pt idx="17">
                  <c:v>Жов.12(4)</c:v>
                </c:pt>
                <c:pt idx="18">
                  <c:v>гру.12</c:v>
                </c:pt>
                <c:pt idx="19">
                  <c:v>січ.13</c:v>
                </c:pt>
                <c:pt idx="20">
                  <c:v>лют.13</c:v>
                </c:pt>
                <c:pt idx="21">
                  <c:v>бер.13</c:v>
                </c:pt>
                <c:pt idx="22">
                  <c:v>кві.13</c:v>
                </c:pt>
                <c:pt idx="23">
                  <c:v>тра.13</c:v>
                </c:pt>
                <c:pt idx="24">
                  <c:v>чеп.13</c:v>
                </c:pt>
                <c:pt idx="25">
                  <c:v>вер.13</c:v>
                </c:pt>
                <c:pt idx="26">
                  <c:v>лис.13</c:v>
                </c:pt>
                <c:pt idx="27">
                  <c:v>гру.13</c:v>
                </c:pt>
                <c:pt idx="28">
                  <c:v>лют.14</c:v>
                </c:pt>
                <c:pt idx="29">
                  <c:v>кві.14</c:v>
                </c:pt>
                <c:pt idx="30">
                  <c:v>Тра.14-1</c:v>
                </c:pt>
                <c:pt idx="31">
                  <c:v>Тра14-2</c:v>
                </c:pt>
                <c:pt idx="32">
                  <c:v>Вер.14-1</c:v>
                </c:pt>
                <c:pt idx="33">
                  <c:v>Вер.14-2</c:v>
                </c:pt>
                <c:pt idx="34">
                  <c:v>жов.14</c:v>
                </c:pt>
                <c:pt idx="35">
                  <c:v>вер.15</c:v>
                </c:pt>
                <c:pt idx="36">
                  <c:v>чер. 16</c:v>
                </c:pt>
                <c:pt idx="37">
                  <c:v>лют.17</c:v>
                </c:pt>
                <c:pt idx="38">
                  <c:v>тра.17</c:v>
                </c:pt>
                <c:pt idx="39">
                  <c:v>вер.17</c:v>
                </c:pt>
                <c:pt idx="40">
                  <c:v>лют.18</c:v>
                </c:pt>
                <c:pt idx="41">
                  <c:v>лют.19</c:v>
                </c:pt>
                <c:pt idx="42">
                  <c:v>лют.21</c:v>
                </c:pt>
                <c:pt idx="43">
                  <c:v>жов.21</c:v>
                </c:pt>
              </c:strCache>
            </c:strRef>
          </c:cat>
          <c:val>
            <c:numRef>
              <c:f>Лист5!$B$13:$AS$13</c:f>
              <c:numCache>
                <c:formatCode>0%</c:formatCode>
                <c:ptCount val="44"/>
                <c:pt idx="0">
                  <c:v>0.41000000000000031</c:v>
                </c:pt>
                <c:pt idx="1">
                  <c:v>0.47000000000000008</c:v>
                </c:pt>
                <c:pt idx="2">
                  <c:v>0.41000000000000031</c:v>
                </c:pt>
                <c:pt idx="3">
                  <c:v>0.31000000000000077</c:v>
                </c:pt>
                <c:pt idx="4">
                  <c:v>0.41000000000000031</c:v>
                </c:pt>
                <c:pt idx="5">
                  <c:v>0.34</c:v>
                </c:pt>
                <c:pt idx="6">
                  <c:v>0.3900000000000009</c:v>
                </c:pt>
                <c:pt idx="7">
                  <c:v>0.42000000000000032</c:v>
                </c:pt>
                <c:pt idx="8">
                  <c:v>0.41000000000000031</c:v>
                </c:pt>
                <c:pt idx="9">
                  <c:v>0.37000000000000038</c:v>
                </c:pt>
                <c:pt idx="10">
                  <c:v>0.32000000000000089</c:v>
                </c:pt>
                <c:pt idx="11">
                  <c:v>0.3900000000000009</c:v>
                </c:pt>
                <c:pt idx="12">
                  <c:v>0.43000000000000038</c:v>
                </c:pt>
                <c:pt idx="13">
                  <c:v>0.3900000000000009</c:v>
                </c:pt>
                <c:pt idx="14">
                  <c:v>0.47000000000000008</c:v>
                </c:pt>
                <c:pt idx="15">
                  <c:v>0.46</c:v>
                </c:pt>
                <c:pt idx="16">
                  <c:v>0.46</c:v>
                </c:pt>
                <c:pt idx="17">
                  <c:v>0.5</c:v>
                </c:pt>
                <c:pt idx="18">
                  <c:v>0.36000000000000032</c:v>
                </c:pt>
                <c:pt idx="19">
                  <c:v>0.33000000000000101</c:v>
                </c:pt>
                <c:pt idx="20">
                  <c:v>0.4</c:v>
                </c:pt>
                <c:pt idx="21">
                  <c:v>0.3900000000000009</c:v>
                </c:pt>
                <c:pt idx="22">
                  <c:v>0.42000000000000032</c:v>
                </c:pt>
                <c:pt idx="23">
                  <c:v>0.34</c:v>
                </c:pt>
                <c:pt idx="24">
                  <c:v>0.38000000000000089</c:v>
                </c:pt>
                <c:pt idx="25">
                  <c:v>0.25</c:v>
                </c:pt>
                <c:pt idx="26">
                  <c:v>0.41000000000000031</c:v>
                </c:pt>
                <c:pt idx="27">
                  <c:v>0.61000000000000065</c:v>
                </c:pt>
                <c:pt idx="28">
                  <c:v>0.46</c:v>
                </c:pt>
                <c:pt idx="29">
                  <c:v>0.53</c:v>
                </c:pt>
                <c:pt idx="30">
                  <c:v>0.46</c:v>
                </c:pt>
                <c:pt idx="31">
                  <c:v>0.42000000000000032</c:v>
                </c:pt>
                <c:pt idx="32">
                  <c:v>0.48000000000000032</c:v>
                </c:pt>
                <c:pt idx="33">
                  <c:v>0.47000000000000008</c:v>
                </c:pt>
                <c:pt idx="34">
                  <c:v>0.60000000000000064</c:v>
                </c:pt>
                <c:pt idx="35">
                  <c:v>0.46</c:v>
                </c:pt>
                <c:pt idx="36">
                  <c:v>0.41000000000000031</c:v>
                </c:pt>
                <c:pt idx="37">
                  <c:v>0.41000000000000031</c:v>
                </c:pt>
                <c:pt idx="38">
                  <c:v>0.44</c:v>
                </c:pt>
                <c:pt idx="39">
                  <c:v>0.42000000000000032</c:v>
                </c:pt>
                <c:pt idx="40">
                  <c:v>0.36000000000000032</c:v>
                </c:pt>
                <c:pt idx="41">
                  <c:v>0.41000000000000031</c:v>
                </c:pt>
                <c:pt idx="42">
                  <c:v>0.36000000000000032</c:v>
                </c:pt>
                <c:pt idx="43">
                  <c:v>0.3900000000000009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D5B-4C7C-87DF-872564CF467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87651712"/>
        <c:axId val="287871744"/>
      </c:lineChart>
      <c:catAx>
        <c:axId val="28765171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low"/>
        <c:spPr>
          <a:noFill/>
          <a:ln w="6350" cap="flat" cmpd="sng" algn="ctr">
            <a:solidFill>
              <a:schemeClr val="tx1">
                <a:tint val="75000"/>
              </a:schemeClr>
            </a:solidFill>
            <a:prstDash val="solid"/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UA"/>
          </a:p>
        </c:txPr>
        <c:crossAx val="287871744"/>
        <c:crosses val="autoZero"/>
        <c:auto val="1"/>
        <c:lblAlgn val="ctr"/>
        <c:lblOffset val="100"/>
        <c:noMultiLvlLbl val="0"/>
      </c:catAx>
      <c:valAx>
        <c:axId val="287871744"/>
        <c:scaling>
          <c:orientation val="minMax"/>
        </c:scaling>
        <c:delete val="0"/>
        <c:axPos val="l"/>
        <c:majorGridlines>
          <c:spPr>
            <a:ln w="6350" cap="flat" cmpd="sng" algn="ctr">
              <a:solidFill>
                <a:schemeClr val="tx1">
                  <a:tint val="75000"/>
                </a:schemeClr>
              </a:solidFill>
              <a:prstDash val="solid"/>
              <a:round/>
            </a:ln>
            <a:effectLst/>
          </c:spPr>
        </c:majorGridlines>
        <c:numFmt formatCode="0%" sourceLinked="1"/>
        <c:majorTickMark val="out"/>
        <c:minorTickMark val="none"/>
        <c:tickLblPos val="nextTo"/>
        <c:spPr>
          <a:noFill/>
          <a:ln w="6350" cap="flat" cmpd="sng" algn="ctr">
            <a:solidFill>
              <a:schemeClr val="tx1">
                <a:tint val="7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UA"/>
          </a:p>
        </c:txPr>
        <c:crossAx val="287651712"/>
        <c:crosses val="autoZero"/>
        <c:crossBetween val="between"/>
      </c:valAx>
      <c:spPr>
        <a:solidFill>
          <a:schemeClr val="bg1"/>
        </a:solidFill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21346937180297718"/>
          <c:y val="0.86806214725017106"/>
          <c:w val="0.55974496864903101"/>
          <c:h val="6.526728938457800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UA"/>
        </a:p>
      </c:txPr>
    </c:legend>
    <c:plotVisOnly val="1"/>
    <c:dispBlanksAs val="gap"/>
    <c:showDLblsOverMax val="0"/>
  </c:chart>
  <c:spPr>
    <a:solidFill>
      <a:schemeClr val="bg1"/>
    </a:solidFill>
    <a:ln w="6350" cap="flat" cmpd="sng" algn="ctr">
      <a:noFill/>
      <a:prstDash val="solid"/>
      <a:miter lim="800000"/>
    </a:ln>
    <a:effectLst/>
  </c:spPr>
  <c:txPr>
    <a:bodyPr/>
    <a:lstStyle/>
    <a:p>
      <a:pPr>
        <a:defRPr/>
      </a:pPr>
      <a:endParaRPr lang="ru-UA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9014724337522194"/>
          <c:y val="8.1064026760059044E-3"/>
          <c:w val="0.60985281618375642"/>
          <c:h val="0.96290644459776942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лютий 19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effectLst>
                      <a:glow rad="25400">
                        <a:schemeClr val="accent1">
                          <a:alpha val="40000"/>
                        </a:schemeClr>
                      </a:glow>
                      <a:reflection stA="45000" endPos="1000" dist="50800" dir="5400000" sy="-100000" algn="bl" rotWithShape="0"/>
                    </a:effectLst>
                    <a:latin typeface="+mn-lt"/>
                    <a:ea typeface="+mn-ea"/>
                    <a:cs typeface="+mn-cs"/>
                  </a:defRPr>
                </a:pPr>
                <a:endParaRPr lang="ru-UA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Лист1!$A$2:$A$15</c:f>
              <c:strCache>
                <c:ptCount val="14"/>
                <c:pt idx="0">
                  <c:v>Антикорупційні інституції</c:v>
                </c:pt>
                <c:pt idx="1">
                  <c:v>Конституційний суд</c:v>
                </c:pt>
                <c:pt idx="2">
                  <c:v>РНБОУ</c:v>
                </c:pt>
                <c:pt idx="3">
                  <c:v>Національний Банк України</c:v>
                </c:pt>
                <c:pt idx="4">
                  <c:v>Офіс Президента</c:v>
                </c:pt>
                <c:pt idx="5">
                  <c:v>Україна</c:v>
                </c:pt>
                <c:pt idx="6">
                  <c:v>Генеральна прокуратура</c:v>
                </c:pt>
                <c:pt idx="7">
                  <c:v>Кабінет міністрів</c:v>
                </c:pt>
                <c:pt idx="8">
                  <c:v>Президент</c:v>
                </c:pt>
                <c:pt idx="9">
                  <c:v>Верховна Рада</c:v>
                </c:pt>
                <c:pt idx="10">
                  <c:v>Суд, судова система, місцева прокуратура</c:v>
                </c:pt>
                <c:pt idx="11">
                  <c:v>місцеві органи влади</c:v>
                </c:pt>
                <c:pt idx="12">
                  <c:v>Міністерства</c:v>
                </c:pt>
                <c:pt idx="13">
                  <c:v>Силові відомства</c:v>
                </c:pt>
              </c:strCache>
            </c:strRef>
          </c:cat>
          <c:val>
            <c:numRef>
              <c:f>Лист1!$B$2:$B$15</c:f>
              <c:numCache>
                <c:formatCode>0%</c:formatCode>
                <c:ptCount val="14"/>
                <c:pt idx="0">
                  <c:v>0.01</c:v>
                </c:pt>
                <c:pt idx="1">
                  <c:v>0.01</c:v>
                </c:pt>
                <c:pt idx="2">
                  <c:v>0.01</c:v>
                </c:pt>
                <c:pt idx="3">
                  <c:v>0.02</c:v>
                </c:pt>
                <c:pt idx="4">
                  <c:v>0.01</c:v>
                </c:pt>
                <c:pt idx="5">
                  <c:v>0.11</c:v>
                </c:pt>
                <c:pt idx="6">
                  <c:v>0.04</c:v>
                </c:pt>
                <c:pt idx="7">
                  <c:v>0.09</c:v>
                </c:pt>
                <c:pt idx="8">
                  <c:v>0.13</c:v>
                </c:pt>
                <c:pt idx="9">
                  <c:v>7.0000000000000007E-2</c:v>
                </c:pt>
                <c:pt idx="10">
                  <c:v>0.21</c:v>
                </c:pt>
                <c:pt idx="11">
                  <c:v>0.13</c:v>
                </c:pt>
                <c:pt idx="12">
                  <c:v>0.11</c:v>
                </c:pt>
                <c:pt idx="13">
                  <c:v>0.34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917-489C-824C-214B50858A73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лютий 21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satMod val="103000"/>
                    <a:lumMod val="102000"/>
                    <a:tint val="94000"/>
                  </a:schemeClr>
                </a:gs>
                <a:gs pos="50000">
                  <a:schemeClr val="accent3">
                    <a:satMod val="110000"/>
                    <a:lumMod val="100000"/>
                    <a:shade val="100000"/>
                  </a:schemeClr>
                </a:gs>
                <a:gs pos="100000">
                  <a:schemeClr val="accent3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0800" dist="12700" dir="6000000" algn="ctr" rotWithShape="0">
                <a:srgbClr val="000000">
                  <a:alpha val="43137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effectLst>
                      <a:glow rad="25400">
                        <a:schemeClr val="accent1">
                          <a:alpha val="40000"/>
                        </a:schemeClr>
                      </a:glow>
                      <a:reflection stA="45000" endPos="1000" dist="50800" dir="5400000" sy="-100000" algn="bl" rotWithShape="0"/>
                    </a:effectLst>
                    <a:latin typeface="+mn-lt"/>
                    <a:ea typeface="+mn-ea"/>
                    <a:cs typeface="+mn-cs"/>
                  </a:defRPr>
                </a:pPr>
                <a:endParaRPr lang="ru-UA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Лист1!$A$2:$A$15</c:f>
              <c:strCache>
                <c:ptCount val="14"/>
                <c:pt idx="0">
                  <c:v>Антикорупційні інституції</c:v>
                </c:pt>
                <c:pt idx="1">
                  <c:v>Конституційний суд</c:v>
                </c:pt>
                <c:pt idx="2">
                  <c:v>РНБОУ</c:v>
                </c:pt>
                <c:pt idx="3">
                  <c:v>Національний Банк України</c:v>
                </c:pt>
                <c:pt idx="4">
                  <c:v>Офіс Президента</c:v>
                </c:pt>
                <c:pt idx="5">
                  <c:v>Україна</c:v>
                </c:pt>
                <c:pt idx="6">
                  <c:v>Генеральна прокуратура</c:v>
                </c:pt>
                <c:pt idx="7">
                  <c:v>Кабінет міністрів</c:v>
                </c:pt>
                <c:pt idx="8">
                  <c:v>Президент</c:v>
                </c:pt>
                <c:pt idx="9">
                  <c:v>Верховна Рада</c:v>
                </c:pt>
                <c:pt idx="10">
                  <c:v>Суд, судова система, місцева прокуратура</c:v>
                </c:pt>
                <c:pt idx="11">
                  <c:v>місцеві органи влади</c:v>
                </c:pt>
                <c:pt idx="12">
                  <c:v>Міністерства</c:v>
                </c:pt>
                <c:pt idx="13">
                  <c:v>Силові відомства</c:v>
                </c:pt>
              </c:strCache>
            </c:strRef>
          </c:cat>
          <c:val>
            <c:numRef>
              <c:f>Лист1!$C$2:$C$15</c:f>
              <c:numCache>
                <c:formatCode>0%</c:formatCode>
                <c:ptCount val="14"/>
                <c:pt idx="0">
                  <c:v>0.02</c:v>
                </c:pt>
                <c:pt idx="1">
                  <c:v>0.01</c:v>
                </c:pt>
                <c:pt idx="2">
                  <c:v>0.03</c:v>
                </c:pt>
                <c:pt idx="3">
                  <c:v>0.01</c:v>
                </c:pt>
                <c:pt idx="4">
                  <c:v>0.02</c:v>
                </c:pt>
                <c:pt idx="5">
                  <c:v>0.1</c:v>
                </c:pt>
                <c:pt idx="6">
                  <c:v>0.03</c:v>
                </c:pt>
                <c:pt idx="7">
                  <c:v>0.08</c:v>
                </c:pt>
                <c:pt idx="8">
                  <c:v>0.08</c:v>
                </c:pt>
                <c:pt idx="9">
                  <c:v>0.11</c:v>
                </c:pt>
                <c:pt idx="10">
                  <c:v>0.1</c:v>
                </c:pt>
                <c:pt idx="11">
                  <c:v>0.16</c:v>
                </c:pt>
                <c:pt idx="12">
                  <c:v>0.14000000000000001</c:v>
                </c:pt>
                <c:pt idx="13">
                  <c:v>0.37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917-489C-824C-214B50858A73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жовтень 21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satMod val="103000"/>
                    <a:lumMod val="102000"/>
                    <a:tint val="94000"/>
                  </a:schemeClr>
                </a:gs>
                <a:gs pos="50000">
                  <a:schemeClr val="accent5">
                    <a:satMod val="110000"/>
                    <a:lumMod val="100000"/>
                    <a:shade val="100000"/>
                  </a:schemeClr>
                </a:gs>
                <a:gs pos="100000">
                  <a:schemeClr val="accent5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25400" dist="50800" dir="5400000" sx="94000" sy="94000" algn="ctr" rotWithShape="0">
                <a:srgbClr val="000000">
                  <a:alpha val="43137"/>
                </a:srgbClr>
              </a:outerShdw>
            </a:effectLst>
            <a:scene3d>
              <a:camera prst="orthographicFront"/>
              <a:lightRig rig="threePt" dir="t"/>
            </a:scene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effectLst>
                      <a:glow rad="25400">
                        <a:schemeClr val="accent1">
                          <a:alpha val="40000"/>
                        </a:schemeClr>
                      </a:glow>
                      <a:reflection stA="45000" endPos="1000" dist="50800" dir="5400000" sy="-100000" algn="bl" rotWithShape="0"/>
                    </a:effectLst>
                    <a:latin typeface="+mn-lt"/>
                    <a:ea typeface="+mn-ea"/>
                    <a:cs typeface="+mn-cs"/>
                  </a:defRPr>
                </a:pPr>
                <a:endParaRPr lang="ru-UA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Лист1!$A$2:$A$15</c:f>
              <c:strCache>
                <c:ptCount val="14"/>
                <c:pt idx="0">
                  <c:v>Антикорупційні інституції</c:v>
                </c:pt>
                <c:pt idx="1">
                  <c:v>Конституційний суд</c:v>
                </c:pt>
                <c:pt idx="2">
                  <c:v>РНБОУ</c:v>
                </c:pt>
                <c:pt idx="3">
                  <c:v>Національний Банк України</c:v>
                </c:pt>
                <c:pt idx="4">
                  <c:v>Офіс Президента</c:v>
                </c:pt>
                <c:pt idx="5">
                  <c:v>Україна</c:v>
                </c:pt>
                <c:pt idx="6">
                  <c:v>Генеральна прокуратура</c:v>
                </c:pt>
                <c:pt idx="7">
                  <c:v>Кабінет міністрів</c:v>
                </c:pt>
                <c:pt idx="8">
                  <c:v>Президент</c:v>
                </c:pt>
                <c:pt idx="9">
                  <c:v>Верховна Рада</c:v>
                </c:pt>
                <c:pt idx="10">
                  <c:v>Суд, судова система, місцева прокуратура</c:v>
                </c:pt>
                <c:pt idx="11">
                  <c:v>місцеві органи влади</c:v>
                </c:pt>
                <c:pt idx="12">
                  <c:v>Міністерства</c:v>
                </c:pt>
                <c:pt idx="13">
                  <c:v>Силові відомства</c:v>
                </c:pt>
              </c:strCache>
            </c:strRef>
          </c:cat>
          <c:val>
            <c:numRef>
              <c:f>Лист1!$D$2:$D$15</c:f>
              <c:numCache>
                <c:formatCode>0%</c:formatCode>
                <c:ptCount val="14"/>
                <c:pt idx="0">
                  <c:v>0.03</c:v>
                </c:pt>
                <c:pt idx="1">
                  <c:v>0</c:v>
                </c:pt>
                <c:pt idx="2">
                  <c:v>0.03</c:v>
                </c:pt>
                <c:pt idx="3">
                  <c:v>0.01</c:v>
                </c:pt>
                <c:pt idx="4">
                  <c:v>0.05</c:v>
                </c:pt>
                <c:pt idx="5">
                  <c:v>0.12</c:v>
                </c:pt>
                <c:pt idx="6">
                  <c:v>0.04</c:v>
                </c:pt>
                <c:pt idx="7">
                  <c:v>0.06</c:v>
                </c:pt>
                <c:pt idx="8">
                  <c:v>0.11</c:v>
                </c:pt>
                <c:pt idx="9">
                  <c:v>0.13</c:v>
                </c:pt>
                <c:pt idx="10">
                  <c:v>0.14000000000000001</c:v>
                </c:pt>
                <c:pt idx="11">
                  <c:v>0.18</c:v>
                </c:pt>
                <c:pt idx="12">
                  <c:v>0.14000000000000001</c:v>
                </c:pt>
                <c:pt idx="13">
                  <c:v>0.28999999999999998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917-489C-824C-214B50858A73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axId val="1245035600"/>
        <c:axId val="1245040176"/>
      </c:barChart>
      <c:catAx>
        <c:axId val="124503560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effectLst>
                  <a:glow rad="76200">
                    <a:schemeClr val="bg1">
                      <a:alpha val="40000"/>
                    </a:schemeClr>
                  </a:glow>
                  <a:reflection stA="0" endPos="0" dir="5400000" sy="-100000" algn="bl" rotWithShape="0"/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pPr>
            <a:endParaRPr lang="ru-UA"/>
          </a:p>
        </c:txPr>
        <c:crossAx val="1245040176"/>
        <c:crosses val="autoZero"/>
        <c:auto val="1"/>
        <c:lblAlgn val="ctr"/>
        <c:lblOffset val="100"/>
        <c:noMultiLvlLbl val="0"/>
      </c:catAx>
      <c:valAx>
        <c:axId val="1245040176"/>
        <c:scaling>
          <c:orientation val="minMax"/>
        </c:scaling>
        <c:delete val="1"/>
        <c:axPos val="b"/>
        <c:majorGridlines>
          <c:spPr>
            <a:ln w="9525" cap="flat" cmpd="sng" algn="ctr">
              <a:solidFill>
                <a:schemeClr val="tx2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crossAx val="1245035600"/>
        <c:crosses val="autoZero"/>
        <c:crossBetween val="between"/>
      </c:valAx>
      <c:spPr>
        <a:noFill/>
        <a:ln>
          <a:noFill/>
        </a:ln>
        <a:effectLst>
          <a:outerShdw dist="50800" dir="5400000" sx="1000" sy="1000" algn="ctr" rotWithShape="0">
            <a:srgbClr val="000000"/>
          </a:outerShdw>
        </a:effectLst>
      </c:spPr>
    </c:plotArea>
    <c:legend>
      <c:legendPos val="b"/>
      <c:layout>
        <c:manualLayout>
          <c:xMode val="edge"/>
          <c:yMode val="edge"/>
          <c:x val="0.64407553341590051"/>
          <c:y val="0.68259722792338795"/>
          <c:w val="0.1280635757109527"/>
          <c:h val="0.2148036227390632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2"/>
              </a:solidFill>
              <a:effectLst>
                <a:glow rad="25400">
                  <a:schemeClr val="accent1">
                    <a:alpha val="40000"/>
                  </a:schemeClr>
                </a:glow>
                <a:reflection stA="45000" endPos="1000" dist="50800" dir="5400000" sy="-100000" algn="bl" rotWithShape="0"/>
              </a:effectLst>
              <a:latin typeface="+mn-lt"/>
              <a:ea typeface="+mn-ea"/>
              <a:cs typeface="+mn-cs"/>
            </a:defRPr>
          </a:pPr>
          <a:endParaRPr lang="ru-UA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effectLst>
            <a:glow rad="25400">
              <a:schemeClr val="accent1">
                <a:alpha val="40000"/>
              </a:schemeClr>
            </a:glow>
            <a:reflection stA="45000" endPos="1000" dist="50800" dir="5400000" sy="-100000" algn="bl" rotWithShape="0"/>
          </a:effectLst>
        </a:defRPr>
      </a:pPr>
      <a:endParaRPr lang="ru-UA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8495038387581229"/>
          <c:y val="5.210838754254507E-2"/>
          <c:w val="0.65087849312953527"/>
          <c:h val="0.92358914101936873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UA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Лист1!$A$2:$A$49</c:f>
              <c:strCache>
                <c:ptCount val="48"/>
                <c:pt idx="0">
                  <c:v>Кузін І.</c:v>
                </c:pt>
                <c:pt idx="1">
                  <c:v>Качура О.</c:v>
                </c:pt>
                <c:pt idx="2">
                  <c:v>Івченко В.</c:v>
                </c:pt>
                <c:pt idx="3">
                  <c:v>Горбунова-Рубан С.</c:v>
                </c:pt>
                <c:pt idx="4">
                  <c:v>Виговський І.</c:v>
                </c:pt>
                <c:pt idx="5">
                  <c:v>Яценюк А.</c:v>
                </c:pt>
                <c:pt idx="6">
                  <c:v>Ющенко В.</c:v>
                </c:pt>
                <c:pt idx="7">
                  <c:v>Шуфрич Н.</c:v>
                </c:pt>
                <c:pt idx="8">
                  <c:v>Шефір С.</c:v>
                </c:pt>
                <c:pt idx="9">
                  <c:v>Федина С.</c:v>
                </c:pt>
                <c:pt idx="10">
                  <c:v>Королевська Н.</c:v>
                </c:pt>
                <c:pt idx="11">
                  <c:v>Єрмак А.</c:v>
                </c:pt>
                <c:pt idx="12">
                  <c:v>Пінчук В.</c:v>
                </c:pt>
                <c:pt idx="13">
                  <c:v>Кличко В.</c:v>
                </c:pt>
                <c:pt idx="14">
                  <c:v>Данілов О.</c:v>
                </c:pt>
                <c:pt idx="15">
                  <c:v>Палиця І.</c:v>
                </c:pt>
                <c:pt idx="16">
                  <c:v>Батенко Т.</c:v>
                </c:pt>
                <c:pt idx="17">
                  <c:v>Рудик К.</c:v>
                </c:pt>
                <c:pt idx="18">
                  <c:v>Соболев С.</c:v>
                </c:pt>
                <c:pt idx="19">
                  <c:v>Ахметов Р.</c:v>
                </c:pt>
                <c:pt idx="20">
                  <c:v>Потураєв М.</c:v>
                </c:pt>
                <c:pt idx="21">
                  <c:v>Рахманін С.</c:v>
                </c:pt>
                <c:pt idx="22">
                  <c:v>Зінкевич Я.</c:v>
                </c:pt>
                <c:pt idx="23">
                  <c:v>Подоляк М.</c:v>
                </c:pt>
                <c:pt idx="24">
                  <c:v>Медведчук В.</c:v>
                </c:pt>
                <c:pt idx="25">
                  <c:v>Лерос Г.</c:v>
                </c:pt>
                <c:pt idx="26">
                  <c:v>Скороход А.</c:v>
                </c:pt>
                <c:pt idx="27">
                  <c:v>Третьякова Г.</c:v>
                </c:pt>
                <c:pt idx="28">
                  <c:v>Бойко Ю.</c:v>
                </c:pt>
                <c:pt idx="29">
                  <c:v>Коломойський І.</c:v>
                </c:pt>
                <c:pt idx="30">
                  <c:v>Мецгер Є.</c:v>
                </c:pt>
                <c:pt idx="31">
                  <c:v>Труханов Г.</c:v>
                </c:pt>
                <c:pt idx="32">
                  <c:v>Шмигаль Д.</c:v>
                </c:pt>
                <c:pt idx="33">
                  <c:v>Саакашвілі М.</c:v>
                </c:pt>
                <c:pt idx="34">
                  <c:v>Порошенко П.</c:v>
                </c:pt>
                <c:pt idx="35">
                  <c:v>Поляков А.</c:v>
                </c:pt>
                <c:pt idx="36">
                  <c:v>Гончаренко О.</c:v>
                </c:pt>
                <c:pt idx="37">
                  <c:v>Баканов І.</c:v>
                </c:pt>
                <c:pt idx="38">
                  <c:v>Геращенко І.</c:v>
                </c:pt>
                <c:pt idx="39">
                  <c:v>Гетманцев Д.</c:v>
                </c:pt>
                <c:pt idx="40">
                  <c:v>Железняк Я. </c:v>
                </c:pt>
                <c:pt idx="41">
                  <c:v>Кондратюк О.</c:v>
                </c:pt>
                <c:pt idx="42">
                  <c:v>Арахамія Д.</c:v>
                </c:pt>
                <c:pt idx="43">
                  <c:v>Венедіктова І.</c:v>
                </c:pt>
                <c:pt idx="44">
                  <c:v>Корнієнко О.</c:v>
                </c:pt>
                <c:pt idx="45">
                  <c:v>Стефанчук Р.</c:v>
                </c:pt>
                <c:pt idx="46">
                  <c:v>Разумков Д.</c:v>
                </c:pt>
                <c:pt idx="47">
                  <c:v>Зеленський В.</c:v>
                </c:pt>
              </c:strCache>
            </c:strRef>
          </c:cat>
          <c:val>
            <c:numRef>
              <c:f>Лист1!$B$2:$B$49</c:f>
              <c:numCache>
                <c:formatCode>0.0%</c:formatCode>
                <c:ptCount val="48"/>
                <c:pt idx="0">
                  <c:v>6.0000000000000001E-3</c:v>
                </c:pt>
                <c:pt idx="1">
                  <c:v>6.0000000000000001E-3</c:v>
                </c:pt>
                <c:pt idx="2">
                  <c:v>6.0000000000000001E-3</c:v>
                </c:pt>
                <c:pt idx="3">
                  <c:v>6.0000000000000001E-3</c:v>
                </c:pt>
                <c:pt idx="4">
                  <c:v>6.0000000000000001E-3</c:v>
                </c:pt>
                <c:pt idx="5">
                  <c:v>6.0000000000000001E-3</c:v>
                </c:pt>
                <c:pt idx="6">
                  <c:v>6.0000000000000001E-3</c:v>
                </c:pt>
                <c:pt idx="7">
                  <c:v>6.0000000000000001E-3</c:v>
                </c:pt>
                <c:pt idx="8">
                  <c:v>6.0000000000000001E-3</c:v>
                </c:pt>
                <c:pt idx="9">
                  <c:v>6.0000000000000001E-3</c:v>
                </c:pt>
                <c:pt idx="10">
                  <c:v>6.0000000000000001E-3</c:v>
                </c:pt>
                <c:pt idx="11">
                  <c:v>6.0000000000000001E-3</c:v>
                </c:pt>
                <c:pt idx="12">
                  <c:v>8.0000000000000002E-3</c:v>
                </c:pt>
                <c:pt idx="13">
                  <c:v>8.0000000000000002E-3</c:v>
                </c:pt>
                <c:pt idx="14">
                  <c:v>8.0000000000000002E-3</c:v>
                </c:pt>
                <c:pt idx="15">
                  <c:v>8.0000000000000002E-3</c:v>
                </c:pt>
                <c:pt idx="16">
                  <c:v>0.01</c:v>
                </c:pt>
                <c:pt idx="17">
                  <c:v>0.01</c:v>
                </c:pt>
                <c:pt idx="18">
                  <c:v>0.01</c:v>
                </c:pt>
                <c:pt idx="19">
                  <c:v>0.01</c:v>
                </c:pt>
                <c:pt idx="20">
                  <c:v>0.01</c:v>
                </c:pt>
                <c:pt idx="21">
                  <c:v>0.01</c:v>
                </c:pt>
                <c:pt idx="22">
                  <c:v>1.2E-2</c:v>
                </c:pt>
                <c:pt idx="23">
                  <c:v>1.2E-2</c:v>
                </c:pt>
                <c:pt idx="24">
                  <c:v>1.4E-2</c:v>
                </c:pt>
                <c:pt idx="25">
                  <c:v>1.4E-2</c:v>
                </c:pt>
                <c:pt idx="26">
                  <c:v>1.4E-2</c:v>
                </c:pt>
                <c:pt idx="27">
                  <c:v>1.4E-2</c:v>
                </c:pt>
                <c:pt idx="28">
                  <c:v>1.4E-2</c:v>
                </c:pt>
                <c:pt idx="29">
                  <c:v>1.6E-2</c:v>
                </c:pt>
                <c:pt idx="30">
                  <c:v>1.6E-2</c:v>
                </c:pt>
                <c:pt idx="31">
                  <c:v>1.6E-2</c:v>
                </c:pt>
                <c:pt idx="32">
                  <c:v>1.6E-2</c:v>
                </c:pt>
                <c:pt idx="33">
                  <c:v>1.7999999999999999E-2</c:v>
                </c:pt>
                <c:pt idx="34">
                  <c:v>0.02</c:v>
                </c:pt>
                <c:pt idx="35">
                  <c:v>2.1000000000000001E-2</c:v>
                </c:pt>
                <c:pt idx="36">
                  <c:v>2.1000000000000001E-2</c:v>
                </c:pt>
                <c:pt idx="37">
                  <c:v>2.1000000000000001E-2</c:v>
                </c:pt>
                <c:pt idx="38">
                  <c:v>2.3E-2</c:v>
                </c:pt>
                <c:pt idx="39">
                  <c:v>2.3E-2</c:v>
                </c:pt>
                <c:pt idx="40">
                  <c:v>2.5000000000000001E-2</c:v>
                </c:pt>
                <c:pt idx="41">
                  <c:v>3.1E-2</c:v>
                </c:pt>
                <c:pt idx="42">
                  <c:v>3.1E-2</c:v>
                </c:pt>
                <c:pt idx="43">
                  <c:v>5.0999999999999997E-2</c:v>
                </c:pt>
                <c:pt idx="44">
                  <c:v>5.0999999999999997E-2</c:v>
                </c:pt>
                <c:pt idx="45">
                  <c:v>5.8999999999999997E-2</c:v>
                </c:pt>
                <c:pt idx="46">
                  <c:v>6.8000000000000005E-2</c:v>
                </c:pt>
                <c:pt idx="47">
                  <c:v>9.8000000000000004E-2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056-4D6C-940D-59EFA70BC02D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115"/>
        <c:overlap val="-20"/>
        <c:axId val="1098393776"/>
        <c:axId val="1098396272"/>
      </c:barChart>
      <c:catAx>
        <c:axId val="109839377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+mn-ea"/>
                <a:cs typeface="+mn-cs"/>
              </a:defRPr>
            </a:pPr>
            <a:endParaRPr lang="ru-UA"/>
          </a:p>
        </c:txPr>
        <c:crossAx val="1098396272"/>
        <c:crosses val="autoZero"/>
        <c:auto val="1"/>
        <c:lblAlgn val="ctr"/>
        <c:lblOffset val="100"/>
        <c:tickLblSkip val="1"/>
        <c:noMultiLvlLbl val="0"/>
      </c:catAx>
      <c:valAx>
        <c:axId val="1098396272"/>
        <c:scaling>
          <c:orientation val="minMax"/>
        </c:scaling>
        <c:delete val="1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%" sourceLinked="1"/>
        <c:majorTickMark val="none"/>
        <c:minorTickMark val="none"/>
        <c:tickLblPos val="nextTo"/>
        <c:crossAx val="109839377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UA"/>
    </a:p>
  </c:txPr>
  <c:externalData r:id="rId3">
    <c:autoUpdate val="0"/>
  </c:externalData>
  <c:userShapes r:id="rId4"/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8495038387581229"/>
          <c:y val="5.7923280870442878E-2"/>
          <c:w val="0.71504961612418771"/>
          <c:h val="0.91777429156151979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UA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Лист1!$A$2:$A$44</c:f>
              <c:strCache>
                <c:ptCount val="43"/>
                <c:pt idx="0">
                  <c:v>Криклій В</c:v>
                </c:pt>
                <c:pt idx="1">
                  <c:v>Осачук С.</c:v>
                </c:pt>
                <c:pt idx="2">
                  <c:v>Лавренюк Н</c:v>
                </c:pt>
                <c:pt idx="3">
                  <c:v>Шарій А.</c:v>
                </c:pt>
                <c:pt idx="4">
                  <c:v>Кулеба Д.</c:v>
                </c:pt>
                <c:pt idx="5">
                  <c:v>Єрмак А.</c:v>
                </c:pt>
                <c:pt idx="6">
                  <c:v>Садовий А.</c:v>
                </c:pt>
                <c:pt idx="7">
                  <c:v>Аваков А.</c:v>
                </c:pt>
                <c:pt idx="8">
                  <c:v>Корнієнко О.</c:v>
                </c:pt>
                <c:pt idx="9">
                  <c:v>Устінова О.</c:v>
                </c:pt>
                <c:pt idx="10">
                  <c:v>Зоріна Я.</c:v>
                </c:pt>
                <c:pt idx="11">
                  <c:v>Іонова М.</c:v>
                </c:pt>
                <c:pt idx="12">
                  <c:v>Кравчук Є.</c:v>
                </c:pt>
                <c:pt idx="13">
                  <c:v>Кулеба М.</c:v>
                </c:pt>
                <c:pt idx="14">
                  <c:v>Ніколенко О.</c:v>
                </c:pt>
                <c:pt idx="15">
                  <c:v>Соколюк М.</c:v>
                </c:pt>
                <c:pt idx="16">
                  <c:v>Бужанський М.</c:v>
                </c:pt>
                <c:pt idx="17">
                  <c:v>Бойко Ю.</c:v>
                </c:pt>
                <c:pt idx="18">
                  <c:v>Кондратюк О.</c:v>
                </c:pt>
                <c:pt idx="19">
                  <c:v>Таран А.</c:v>
                </c:pt>
                <c:pt idx="20">
                  <c:v>Ахметов Р.</c:v>
                </c:pt>
                <c:pt idx="21">
                  <c:v>Геращенко А.</c:v>
                </c:pt>
                <c:pt idx="22">
                  <c:v>Геращенко І.</c:v>
                </c:pt>
                <c:pt idx="23">
                  <c:v>Хомчак Р.</c:v>
                </c:pt>
                <c:pt idx="24">
                  <c:v>Гончаренко О.</c:v>
                </c:pt>
                <c:pt idx="25">
                  <c:v>Козак Т.</c:v>
                </c:pt>
                <c:pt idx="26">
                  <c:v>Дехтяренко А.</c:v>
                </c:pt>
                <c:pt idx="27">
                  <c:v>Вітренко Ю.</c:v>
                </c:pt>
                <c:pt idx="28">
                  <c:v>Янукович В.</c:v>
                </c:pt>
                <c:pt idx="29">
                  <c:v>Бойчук А.</c:v>
                </c:pt>
                <c:pt idx="30">
                  <c:v>Марченко О.</c:v>
                </c:pt>
                <c:pt idx="31">
                  <c:v>Тимошенко Ю.</c:v>
                </c:pt>
                <c:pt idx="32">
                  <c:v>Железняк Я. </c:v>
                </c:pt>
                <c:pt idx="33">
                  <c:v>Гетманцев Д.</c:v>
                </c:pt>
                <c:pt idx="34">
                  <c:v>Венедіктова І.</c:v>
                </c:pt>
                <c:pt idx="35">
                  <c:v>Данілов О.</c:v>
                </c:pt>
                <c:pt idx="36">
                  <c:v>Разумков Д.</c:v>
                </c:pt>
                <c:pt idx="37">
                  <c:v>Порошенко П.</c:v>
                </c:pt>
                <c:pt idx="38">
                  <c:v>Медведчук В.</c:v>
                </c:pt>
                <c:pt idx="39">
                  <c:v>Шмигаль Д.</c:v>
                </c:pt>
                <c:pt idx="40">
                  <c:v>Ляшко В.</c:v>
                </c:pt>
                <c:pt idx="41">
                  <c:v>Степанов М.</c:v>
                </c:pt>
                <c:pt idx="42">
                  <c:v>Зеленський В.</c:v>
                </c:pt>
              </c:strCache>
            </c:strRef>
          </c:cat>
          <c:val>
            <c:numRef>
              <c:f>Лист1!$B$2:$B$44</c:f>
              <c:numCache>
                <c:formatCode>0.0%</c:formatCode>
                <c:ptCount val="43"/>
                <c:pt idx="0">
                  <c:v>5.0000000000000001E-3</c:v>
                </c:pt>
                <c:pt idx="1">
                  <c:v>5.0000000000000001E-3</c:v>
                </c:pt>
                <c:pt idx="2">
                  <c:v>5.0000000000000001E-3</c:v>
                </c:pt>
                <c:pt idx="3">
                  <c:v>5.0000000000000001E-3</c:v>
                </c:pt>
                <c:pt idx="4">
                  <c:v>5.0000000000000001E-3</c:v>
                </c:pt>
                <c:pt idx="5">
                  <c:v>5.0000000000000001E-3</c:v>
                </c:pt>
                <c:pt idx="6">
                  <c:v>6.0000000000000001E-3</c:v>
                </c:pt>
                <c:pt idx="7">
                  <c:v>6.0000000000000001E-3</c:v>
                </c:pt>
                <c:pt idx="8">
                  <c:v>6.0000000000000001E-3</c:v>
                </c:pt>
                <c:pt idx="9">
                  <c:v>6.0000000000000001E-3</c:v>
                </c:pt>
                <c:pt idx="10">
                  <c:v>6.0000000000000001E-3</c:v>
                </c:pt>
                <c:pt idx="11">
                  <c:v>6.0000000000000001E-3</c:v>
                </c:pt>
                <c:pt idx="12">
                  <c:v>6.0000000000000001E-3</c:v>
                </c:pt>
                <c:pt idx="13">
                  <c:v>6.0000000000000001E-3</c:v>
                </c:pt>
                <c:pt idx="14">
                  <c:v>6.0000000000000001E-3</c:v>
                </c:pt>
                <c:pt idx="15">
                  <c:v>6.0000000000000001E-3</c:v>
                </c:pt>
                <c:pt idx="16">
                  <c:v>6.0000000000000001E-3</c:v>
                </c:pt>
                <c:pt idx="17">
                  <c:v>8.0000000000000002E-3</c:v>
                </c:pt>
                <c:pt idx="18">
                  <c:v>8.0000000000000002E-3</c:v>
                </c:pt>
                <c:pt idx="19">
                  <c:v>8.0000000000000002E-3</c:v>
                </c:pt>
                <c:pt idx="20">
                  <c:v>8.0000000000000002E-3</c:v>
                </c:pt>
                <c:pt idx="21">
                  <c:v>8.0000000000000002E-3</c:v>
                </c:pt>
                <c:pt idx="22">
                  <c:v>0.01</c:v>
                </c:pt>
                <c:pt idx="23">
                  <c:v>0.01</c:v>
                </c:pt>
                <c:pt idx="24">
                  <c:v>0.01</c:v>
                </c:pt>
                <c:pt idx="25">
                  <c:v>0.01</c:v>
                </c:pt>
                <c:pt idx="26">
                  <c:v>1.0999999999999999E-2</c:v>
                </c:pt>
                <c:pt idx="27">
                  <c:v>1.0999999999999999E-2</c:v>
                </c:pt>
                <c:pt idx="28">
                  <c:v>1.0999999999999999E-2</c:v>
                </c:pt>
                <c:pt idx="29">
                  <c:v>1.2999999999999999E-2</c:v>
                </c:pt>
                <c:pt idx="30">
                  <c:v>1.2999999999999999E-2</c:v>
                </c:pt>
                <c:pt idx="31">
                  <c:v>1.2999999999999999E-2</c:v>
                </c:pt>
                <c:pt idx="32">
                  <c:v>1.2999999999999999E-2</c:v>
                </c:pt>
                <c:pt idx="33">
                  <c:v>1.6E-2</c:v>
                </c:pt>
                <c:pt idx="34">
                  <c:v>1.6E-2</c:v>
                </c:pt>
                <c:pt idx="35">
                  <c:v>1.7999999999999999E-2</c:v>
                </c:pt>
                <c:pt idx="36">
                  <c:v>1.7999999999999999E-2</c:v>
                </c:pt>
                <c:pt idx="37">
                  <c:v>2.1000000000000001E-2</c:v>
                </c:pt>
                <c:pt idx="38">
                  <c:v>2.1999999999999999E-2</c:v>
                </c:pt>
                <c:pt idx="39">
                  <c:v>2.7E-2</c:v>
                </c:pt>
                <c:pt idx="40">
                  <c:v>3.2000000000000001E-2</c:v>
                </c:pt>
                <c:pt idx="41">
                  <c:v>5.0999999999999997E-2</c:v>
                </c:pt>
                <c:pt idx="42">
                  <c:v>7.0999999999999994E-2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AB4-47CA-B7DA-126E33437C64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115"/>
        <c:overlap val="-20"/>
        <c:axId val="1098393776"/>
        <c:axId val="1098396272"/>
      </c:barChart>
      <c:catAx>
        <c:axId val="109839377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+mn-ea"/>
                <a:cs typeface="+mn-cs"/>
              </a:defRPr>
            </a:pPr>
            <a:endParaRPr lang="ru-UA"/>
          </a:p>
        </c:txPr>
        <c:crossAx val="1098396272"/>
        <c:crosses val="autoZero"/>
        <c:auto val="1"/>
        <c:lblAlgn val="ctr"/>
        <c:lblOffset val="100"/>
        <c:tickLblSkip val="1"/>
        <c:noMultiLvlLbl val="0"/>
      </c:catAx>
      <c:valAx>
        <c:axId val="1098396272"/>
        <c:scaling>
          <c:orientation val="minMax"/>
        </c:scaling>
        <c:delete val="1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%" sourceLinked="1"/>
        <c:majorTickMark val="none"/>
        <c:minorTickMark val="none"/>
        <c:tickLblPos val="nextTo"/>
        <c:crossAx val="109839377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UA"/>
    </a:p>
  </c:txPr>
  <c:externalData r:id="rId3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7447301102654705"/>
          <c:y val="6.5795671529553762E-2"/>
          <c:w val="0.78583431223609623"/>
          <c:h val="0.88216938311226056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ru-UA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Лист1!$A$2:$A$50</c:f>
              <c:strCache>
                <c:ptCount val="44"/>
                <c:pt idx="0">
                  <c:v>Разумков Д.</c:v>
                </c:pt>
                <c:pt idx="1">
                  <c:v>Зеленський В.</c:v>
                </c:pt>
                <c:pt idx="2">
                  <c:v>Корнієнко О.</c:v>
                </c:pt>
                <c:pt idx="3">
                  <c:v>Бойко Ю.</c:v>
                </c:pt>
                <c:pt idx="4">
                  <c:v>Стефанчук Р.</c:v>
                </c:pt>
                <c:pt idx="5">
                  <c:v>Гетьманцев Д.</c:v>
                </c:pt>
                <c:pt idx="6">
                  <c:v>Арахамія Д.</c:v>
                </c:pt>
                <c:pt idx="7">
                  <c:v>Железняк Я.</c:v>
                </c:pt>
                <c:pt idx="8">
                  <c:v>Венедіктова І.</c:v>
                </c:pt>
                <c:pt idx="9">
                  <c:v>Третьякова Г.</c:v>
                </c:pt>
                <c:pt idx="10">
                  <c:v>Пінчук В.</c:v>
                </c:pt>
                <c:pt idx="11">
                  <c:v>Соболєв С.</c:v>
                </c:pt>
                <c:pt idx="12">
                  <c:v>Шмигаль Д.</c:v>
                </c:pt>
                <c:pt idx="13">
                  <c:v>Рахманін С.</c:v>
                </c:pt>
                <c:pt idx="14">
                  <c:v>Виговський І.</c:v>
                </c:pt>
                <c:pt idx="15">
                  <c:v>Королевська Н.</c:v>
                </c:pt>
                <c:pt idx="16">
                  <c:v>Контдратюк О.</c:v>
                </c:pt>
                <c:pt idx="17">
                  <c:v>Кузін І.</c:v>
                </c:pt>
                <c:pt idx="18">
                  <c:v>Баканов І.</c:v>
                </c:pt>
                <c:pt idx="19">
                  <c:v>Бойко Т.</c:v>
                </c:pt>
                <c:pt idx="20">
                  <c:v>Палиця І.</c:v>
                </c:pt>
                <c:pt idx="21">
                  <c:v>Рудик К.</c:v>
                </c:pt>
                <c:pt idx="22">
                  <c:v>Данілов О.</c:v>
                </c:pt>
                <c:pt idx="23">
                  <c:v>Щербан О.</c:v>
                </c:pt>
                <c:pt idx="24">
                  <c:v>Кличко В.</c:v>
                </c:pt>
                <c:pt idx="25">
                  <c:v>Івченко В.</c:v>
                </c:pt>
                <c:pt idx="26">
                  <c:v>Деулін В.</c:v>
                </c:pt>
                <c:pt idx="27">
                  <c:v>Медведчук В.</c:v>
                </c:pt>
                <c:pt idx="28">
                  <c:v>Попенко О.</c:v>
                </c:pt>
                <c:pt idx="29">
                  <c:v>Кошель О.</c:v>
                </c:pt>
                <c:pt idx="30">
                  <c:v>Зінченко М.</c:v>
                </c:pt>
                <c:pt idx="31">
                  <c:v>Поляков А.</c:v>
                </c:pt>
                <c:pt idx="32">
                  <c:v>Труханов Г.</c:v>
                </c:pt>
                <c:pt idx="33">
                  <c:v>Маловацький О.</c:v>
                </c:pt>
                <c:pt idx="34">
                  <c:v>Батенко Т.</c:v>
                </c:pt>
                <c:pt idx="35">
                  <c:v>Гарбунова-Рубан С.</c:v>
                </c:pt>
                <c:pt idx="36">
                  <c:v>Фріс І.</c:v>
                </c:pt>
                <c:pt idx="37">
                  <c:v>Качура О.</c:v>
                </c:pt>
                <c:pt idx="38">
                  <c:v>Вискуб О.</c:v>
                </c:pt>
                <c:pt idx="39">
                  <c:v>Гончаренко О</c:v>
                </c:pt>
                <c:pt idx="40">
                  <c:v>Фірсов Є.</c:v>
                </c:pt>
                <c:pt idx="41">
                  <c:v>Порошенко П.</c:v>
                </c:pt>
                <c:pt idx="42">
                  <c:v>Клімкін П.</c:v>
                </c:pt>
                <c:pt idx="43">
                  <c:v>Руденко І.</c:v>
                </c:pt>
              </c:strCache>
            </c:strRef>
          </c:cat>
          <c:val>
            <c:numRef>
              <c:f>Лист1!$B$2:$B$50</c:f>
              <c:numCache>
                <c:formatCode>General</c:formatCode>
                <c:ptCount val="49"/>
                <c:pt idx="0">
                  <c:v>528</c:v>
                </c:pt>
                <c:pt idx="1">
                  <c:v>276</c:v>
                </c:pt>
                <c:pt idx="2">
                  <c:v>205</c:v>
                </c:pt>
                <c:pt idx="3">
                  <c:v>182</c:v>
                </c:pt>
                <c:pt idx="4">
                  <c:v>164</c:v>
                </c:pt>
                <c:pt idx="5">
                  <c:v>153</c:v>
                </c:pt>
                <c:pt idx="6">
                  <c:v>152</c:v>
                </c:pt>
                <c:pt idx="7">
                  <c:v>121</c:v>
                </c:pt>
                <c:pt idx="8">
                  <c:v>120</c:v>
                </c:pt>
                <c:pt idx="9">
                  <c:v>113</c:v>
                </c:pt>
                <c:pt idx="10">
                  <c:v>106</c:v>
                </c:pt>
                <c:pt idx="11">
                  <c:v>103</c:v>
                </c:pt>
                <c:pt idx="12">
                  <c:v>102</c:v>
                </c:pt>
                <c:pt idx="13">
                  <c:v>88</c:v>
                </c:pt>
                <c:pt idx="14">
                  <c:v>87</c:v>
                </c:pt>
                <c:pt idx="15">
                  <c:v>82</c:v>
                </c:pt>
                <c:pt idx="16">
                  <c:v>75</c:v>
                </c:pt>
                <c:pt idx="17">
                  <c:v>71</c:v>
                </c:pt>
                <c:pt idx="18">
                  <c:v>69</c:v>
                </c:pt>
                <c:pt idx="19">
                  <c:v>68</c:v>
                </c:pt>
                <c:pt idx="20">
                  <c:v>66</c:v>
                </c:pt>
                <c:pt idx="21">
                  <c:v>64</c:v>
                </c:pt>
                <c:pt idx="22">
                  <c:v>60</c:v>
                </c:pt>
                <c:pt idx="23">
                  <c:v>60</c:v>
                </c:pt>
                <c:pt idx="24">
                  <c:v>58</c:v>
                </c:pt>
                <c:pt idx="25">
                  <c:v>57</c:v>
                </c:pt>
                <c:pt idx="26">
                  <c:v>55</c:v>
                </c:pt>
                <c:pt idx="27">
                  <c:v>52</c:v>
                </c:pt>
                <c:pt idx="28">
                  <c:v>48</c:v>
                </c:pt>
                <c:pt idx="29">
                  <c:v>45</c:v>
                </c:pt>
                <c:pt idx="30">
                  <c:v>44</c:v>
                </c:pt>
                <c:pt idx="31">
                  <c:v>42</c:v>
                </c:pt>
                <c:pt idx="32">
                  <c:v>41</c:v>
                </c:pt>
                <c:pt idx="33">
                  <c:v>39</c:v>
                </c:pt>
                <c:pt idx="34">
                  <c:v>39</c:v>
                </c:pt>
                <c:pt idx="35">
                  <c:v>38</c:v>
                </c:pt>
                <c:pt idx="36">
                  <c:v>38</c:v>
                </c:pt>
                <c:pt idx="37">
                  <c:v>37</c:v>
                </c:pt>
                <c:pt idx="38">
                  <c:v>36</c:v>
                </c:pt>
                <c:pt idx="39">
                  <c:v>33</c:v>
                </c:pt>
                <c:pt idx="40">
                  <c:v>33</c:v>
                </c:pt>
                <c:pt idx="41">
                  <c:v>32</c:v>
                </c:pt>
                <c:pt idx="42">
                  <c:v>32</c:v>
                </c:pt>
                <c:pt idx="43">
                  <c:v>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987-4E65-BDE2-3A77CFA5CACD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axId val="2136995872"/>
        <c:axId val="2136978816"/>
      </c:barChart>
      <c:catAx>
        <c:axId val="2136995872"/>
        <c:scaling>
          <c:orientation val="minMax"/>
        </c:scaling>
        <c:delete val="0"/>
        <c:axPos val="l"/>
        <c:numFmt formatCode="General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ru-UA"/>
          </a:p>
        </c:txPr>
        <c:crossAx val="2136978816"/>
        <c:crosses val="autoZero"/>
        <c:auto val="1"/>
        <c:lblAlgn val="ctr"/>
        <c:lblOffset val="100"/>
        <c:tickLblSkip val="1"/>
        <c:noMultiLvlLbl val="0"/>
      </c:catAx>
      <c:valAx>
        <c:axId val="2136978816"/>
        <c:scaling>
          <c:orientation val="minMax"/>
          <c:max val="350"/>
        </c:scaling>
        <c:delete val="1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  <a:alpha val="21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2136995872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UA"/>
    </a:p>
  </c:txPr>
  <c:externalData r:id="rId3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5970770233694779E-2"/>
          <c:y val="0.12570255646325965"/>
          <c:w val="0.52829796330522472"/>
          <c:h val="0.64639395126978727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Інші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UA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Лист1!$A$2:$A$10</c:f>
              <c:strCache>
                <c:ptCount val="9"/>
                <c:pt idx="0">
                  <c:v>Україна</c:v>
                </c:pt>
                <c:pt idx="1">
                  <c:v>ICTV</c:v>
                </c:pt>
                <c:pt idx="2">
                  <c:v>Інтер</c:v>
                </c:pt>
                <c:pt idx="3">
                  <c:v>СТБ</c:v>
                </c:pt>
                <c:pt idx="4">
                  <c:v>1+1</c:v>
                </c:pt>
                <c:pt idx="5">
                  <c:v>UA:Перший</c:v>
                </c:pt>
                <c:pt idx="6">
                  <c:v>5-й канал</c:v>
                </c:pt>
                <c:pt idx="8">
                  <c:v>в цілому</c:v>
                </c:pt>
              </c:strCache>
            </c:strRef>
          </c:cat>
          <c:val>
            <c:numRef>
              <c:f>Лист1!$B$2:$B$10</c:f>
              <c:numCache>
                <c:formatCode>0%</c:formatCode>
                <c:ptCount val="9"/>
                <c:pt idx="0">
                  <c:v>0.21</c:v>
                </c:pt>
                <c:pt idx="1">
                  <c:v>0.12</c:v>
                </c:pt>
                <c:pt idx="2">
                  <c:v>0.06</c:v>
                </c:pt>
                <c:pt idx="4">
                  <c:v>0.13</c:v>
                </c:pt>
                <c:pt idx="5">
                  <c:v>0.28999999999999998</c:v>
                </c:pt>
                <c:pt idx="6">
                  <c:v>0.11</c:v>
                </c:pt>
                <c:pt idx="8">
                  <c:v>0.12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3A9-46A4-868D-45DB8A7D54C7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Інші партії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UA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Лист1!$A$2:$A$10</c:f>
              <c:strCache>
                <c:ptCount val="9"/>
                <c:pt idx="0">
                  <c:v>Україна</c:v>
                </c:pt>
                <c:pt idx="1">
                  <c:v>ICTV</c:v>
                </c:pt>
                <c:pt idx="2">
                  <c:v>Інтер</c:v>
                </c:pt>
                <c:pt idx="3">
                  <c:v>СТБ</c:v>
                </c:pt>
                <c:pt idx="4">
                  <c:v>1+1</c:v>
                </c:pt>
                <c:pt idx="5">
                  <c:v>UA:Перший</c:v>
                </c:pt>
                <c:pt idx="6">
                  <c:v>5-й канал</c:v>
                </c:pt>
                <c:pt idx="8">
                  <c:v>в цілому</c:v>
                </c:pt>
              </c:strCache>
            </c:strRef>
          </c:cat>
          <c:val>
            <c:numRef>
              <c:f>Лист1!$C$2:$C$10</c:f>
              <c:numCache>
                <c:formatCode>General</c:formatCode>
                <c:ptCount val="9"/>
                <c:pt idx="0" formatCode="0%">
                  <c:v>0.05</c:v>
                </c:pt>
                <c:pt idx="2" formatCode="0%">
                  <c:v>0.01</c:v>
                </c:pt>
                <c:pt idx="5" formatCode="0%">
                  <c:v>0.02</c:v>
                </c:pt>
                <c:pt idx="6" formatCode="0%">
                  <c:v>0.01</c:v>
                </c:pt>
                <c:pt idx="8" formatCode="0%">
                  <c:v>0.01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3A9-46A4-868D-45DB8A7D54C7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За майбутнє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UA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Лист1!$A$2:$A$10</c:f>
              <c:strCache>
                <c:ptCount val="9"/>
                <c:pt idx="0">
                  <c:v>Україна</c:v>
                </c:pt>
                <c:pt idx="1">
                  <c:v>ICTV</c:v>
                </c:pt>
                <c:pt idx="2">
                  <c:v>Інтер</c:v>
                </c:pt>
                <c:pt idx="3">
                  <c:v>СТБ</c:v>
                </c:pt>
                <c:pt idx="4">
                  <c:v>1+1</c:v>
                </c:pt>
                <c:pt idx="5">
                  <c:v>UA:Перший</c:v>
                </c:pt>
                <c:pt idx="6">
                  <c:v>5-й канал</c:v>
                </c:pt>
                <c:pt idx="8">
                  <c:v>в цілому</c:v>
                </c:pt>
              </c:strCache>
            </c:strRef>
          </c:cat>
          <c:val>
            <c:numRef>
              <c:f>Лист1!$D$2:$D$10</c:f>
              <c:numCache>
                <c:formatCode>General</c:formatCode>
                <c:ptCount val="9"/>
                <c:pt idx="0" formatCode="0%">
                  <c:v>0.08</c:v>
                </c:pt>
                <c:pt idx="2" formatCode="0%">
                  <c:v>0.02</c:v>
                </c:pt>
                <c:pt idx="3" formatCode="0%">
                  <c:v>7.0000000000000007E-2</c:v>
                </c:pt>
                <c:pt idx="4" formatCode="0%">
                  <c:v>0.04</c:v>
                </c:pt>
                <c:pt idx="5" formatCode="0%">
                  <c:v>0.03</c:v>
                </c:pt>
                <c:pt idx="6" formatCode="0%">
                  <c:v>0.03</c:v>
                </c:pt>
                <c:pt idx="8" formatCode="0%">
                  <c:v>0.03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3A9-46A4-868D-45DB8A7D54C7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Влада регіональна позапартійна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UA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Лист1!$A$2:$A$10</c:f>
              <c:strCache>
                <c:ptCount val="9"/>
                <c:pt idx="0">
                  <c:v>Україна</c:v>
                </c:pt>
                <c:pt idx="1">
                  <c:v>ICTV</c:v>
                </c:pt>
                <c:pt idx="2">
                  <c:v>Інтер</c:v>
                </c:pt>
                <c:pt idx="3">
                  <c:v>СТБ</c:v>
                </c:pt>
                <c:pt idx="4">
                  <c:v>1+1</c:v>
                </c:pt>
                <c:pt idx="5">
                  <c:v>UA:Перший</c:v>
                </c:pt>
                <c:pt idx="6">
                  <c:v>5-й канал</c:v>
                </c:pt>
                <c:pt idx="8">
                  <c:v>в цілому</c:v>
                </c:pt>
              </c:strCache>
            </c:strRef>
          </c:cat>
          <c:val>
            <c:numRef>
              <c:f>Лист1!$E$2:$E$10</c:f>
              <c:numCache>
                <c:formatCode>0%</c:formatCode>
                <c:ptCount val="9"/>
                <c:pt idx="0">
                  <c:v>0.1</c:v>
                </c:pt>
                <c:pt idx="1">
                  <c:v>0.06</c:v>
                </c:pt>
                <c:pt idx="2">
                  <c:v>7.0000000000000007E-2</c:v>
                </c:pt>
                <c:pt idx="3">
                  <c:v>0.17</c:v>
                </c:pt>
                <c:pt idx="4">
                  <c:v>0.11</c:v>
                </c:pt>
                <c:pt idx="5">
                  <c:v>0.06</c:v>
                </c:pt>
                <c:pt idx="6">
                  <c:v>0.06</c:v>
                </c:pt>
                <c:pt idx="8">
                  <c:v>0.08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3A9-46A4-868D-45DB8A7D54C7}"/>
            </c:ext>
          </c:extLst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опозиційна платформа за життя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UA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Лист1!$A$2:$A$10</c:f>
              <c:strCache>
                <c:ptCount val="9"/>
                <c:pt idx="0">
                  <c:v>Україна</c:v>
                </c:pt>
                <c:pt idx="1">
                  <c:v>ICTV</c:v>
                </c:pt>
                <c:pt idx="2">
                  <c:v>Інтер</c:v>
                </c:pt>
                <c:pt idx="3">
                  <c:v>СТБ</c:v>
                </c:pt>
                <c:pt idx="4">
                  <c:v>1+1</c:v>
                </c:pt>
                <c:pt idx="5">
                  <c:v>UA:Перший</c:v>
                </c:pt>
                <c:pt idx="6">
                  <c:v>5-й канал</c:v>
                </c:pt>
                <c:pt idx="8">
                  <c:v>в цілому</c:v>
                </c:pt>
              </c:strCache>
            </c:strRef>
          </c:cat>
          <c:val>
            <c:numRef>
              <c:f>Лист1!$F$2:$F$10</c:f>
              <c:numCache>
                <c:formatCode>0%</c:formatCode>
                <c:ptCount val="9"/>
                <c:pt idx="1">
                  <c:v>0.04</c:v>
                </c:pt>
                <c:pt idx="2">
                  <c:v>0.22</c:v>
                </c:pt>
                <c:pt idx="4">
                  <c:v>0.01</c:v>
                </c:pt>
                <c:pt idx="5">
                  <c:v>0.05</c:v>
                </c:pt>
                <c:pt idx="8">
                  <c:v>0.08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3A9-46A4-868D-45DB8A7D54C7}"/>
            </c:ext>
          </c:extLst>
        </c:ser>
        <c:ser>
          <c:idx val="5"/>
          <c:order val="5"/>
          <c:tx>
            <c:strRef>
              <c:f>Лист1!$G$1</c:f>
              <c:strCache>
                <c:ptCount val="1"/>
                <c:pt idx="0">
                  <c:v>Голос</c:v>
                </c:pt>
              </c:strCache>
            </c:strRef>
          </c:tx>
          <c:spPr>
            <a:solidFill>
              <a:schemeClr val="accent5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UA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Лист1!$A$2:$A$10</c:f>
              <c:strCache>
                <c:ptCount val="9"/>
                <c:pt idx="0">
                  <c:v>Україна</c:v>
                </c:pt>
                <c:pt idx="1">
                  <c:v>ICTV</c:v>
                </c:pt>
                <c:pt idx="2">
                  <c:v>Інтер</c:v>
                </c:pt>
                <c:pt idx="3">
                  <c:v>СТБ</c:v>
                </c:pt>
                <c:pt idx="4">
                  <c:v>1+1</c:v>
                </c:pt>
                <c:pt idx="5">
                  <c:v>UA:Перший</c:v>
                </c:pt>
                <c:pt idx="6">
                  <c:v>5-й канал</c:v>
                </c:pt>
                <c:pt idx="8">
                  <c:v>в цілому</c:v>
                </c:pt>
              </c:strCache>
            </c:strRef>
          </c:cat>
          <c:val>
            <c:numRef>
              <c:f>Лист1!$G$2:$G$10</c:f>
              <c:numCache>
                <c:formatCode>0%</c:formatCode>
                <c:ptCount val="9"/>
                <c:pt idx="0">
                  <c:v>0.03</c:v>
                </c:pt>
                <c:pt idx="1">
                  <c:v>0.14000000000000001</c:v>
                </c:pt>
                <c:pt idx="2">
                  <c:v>0.03</c:v>
                </c:pt>
                <c:pt idx="3">
                  <c:v>0.13</c:v>
                </c:pt>
                <c:pt idx="4">
                  <c:v>0.06</c:v>
                </c:pt>
                <c:pt idx="5">
                  <c:v>0.04</c:v>
                </c:pt>
                <c:pt idx="6">
                  <c:v>0.05</c:v>
                </c:pt>
                <c:pt idx="8">
                  <c:v>0.06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C3A9-46A4-868D-45DB8A7D54C7}"/>
            </c:ext>
          </c:extLst>
        </c:ser>
        <c:ser>
          <c:idx val="6"/>
          <c:order val="6"/>
          <c:tx>
            <c:strRef>
              <c:f>Лист1!$H$1</c:f>
              <c:strCache>
                <c:ptCount val="1"/>
                <c:pt idx="0">
                  <c:v>Батьківщина</c:v>
                </c:pt>
              </c:strCache>
            </c:strRef>
          </c:tx>
          <c:spPr>
            <a:solidFill>
              <a:schemeClr val="accent1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UA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Лист1!$A$2:$A$10</c:f>
              <c:strCache>
                <c:ptCount val="9"/>
                <c:pt idx="0">
                  <c:v>Україна</c:v>
                </c:pt>
                <c:pt idx="1">
                  <c:v>ICTV</c:v>
                </c:pt>
                <c:pt idx="2">
                  <c:v>Інтер</c:v>
                </c:pt>
                <c:pt idx="3">
                  <c:v>СТБ</c:v>
                </c:pt>
                <c:pt idx="4">
                  <c:v>1+1</c:v>
                </c:pt>
                <c:pt idx="5">
                  <c:v>UA:Перший</c:v>
                </c:pt>
                <c:pt idx="6">
                  <c:v>5-й канал</c:v>
                </c:pt>
                <c:pt idx="8">
                  <c:v>в цілому</c:v>
                </c:pt>
              </c:strCache>
            </c:strRef>
          </c:cat>
          <c:val>
            <c:numRef>
              <c:f>Лист1!$H$2:$H$10</c:f>
              <c:numCache>
                <c:formatCode>0%</c:formatCode>
                <c:ptCount val="9"/>
                <c:pt idx="1">
                  <c:v>7.0000000000000007E-2</c:v>
                </c:pt>
                <c:pt idx="2">
                  <c:v>7.0000000000000007E-2</c:v>
                </c:pt>
                <c:pt idx="4">
                  <c:v>0.01</c:v>
                </c:pt>
                <c:pt idx="5">
                  <c:v>0.06</c:v>
                </c:pt>
                <c:pt idx="6">
                  <c:v>0.06</c:v>
                </c:pt>
                <c:pt idx="8">
                  <c:v>0.05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C3A9-46A4-868D-45DB8A7D54C7}"/>
            </c:ext>
          </c:extLst>
        </c:ser>
        <c:ser>
          <c:idx val="7"/>
          <c:order val="7"/>
          <c:tx>
            <c:strRef>
              <c:f>Лист1!$I$1</c:f>
              <c:strCache>
                <c:ptCount val="1"/>
                <c:pt idx="0">
                  <c:v>Європейська солідарність</c:v>
                </c:pt>
              </c:strCache>
            </c:strRef>
          </c:tx>
          <c:spPr>
            <a:solidFill>
              <a:schemeClr val="accent3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UA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Лист1!$A$2:$A$10</c:f>
              <c:strCache>
                <c:ptCount val="9"/>
                <c:pt idx="0">
                  <c:v>Україна</c:v>
                </c:pt>
                <c:pt idx="1">
                  <c:v>ICTV</c:v>
                </c:pt>
                <c:pt idx="2">
                  <c:v>Інтер</c:v>
                </c:pt>
                <c:pt idx="3">
                  <c:v>СТБ</c:v>
                </c:pt>
                <c:pt idx="4">
                  <c:v>1+1</c:v>
                </c:pt>
                <c:pt idx="5">
                  <c:v>UA:Перший</c:v>
                </c:pt>
                <c:pt idx="6">
                  <c:v>5-й канал</c:v>
                </c:pt>
                <c:pt idx="8">
                  <c:v>в цілому</c:v>
                </c:pt>
              </c:strCache>
            </c:strRef>
          </c:cat>
          <c:val>
            <c:numRef>
              <c:f>Лист1!$I$2:$I$10</c:f>
              <c:numCache>
                <c:formatCode>General</c:formatCode>
                <c:ptCount val="9"/>
                <c:pt idx="0" formatCode="0%">
                  <c:v>0.02</c:v>
                </c:pt>
                <c:pt idx="2" formatCode="0%">
                  <c:v>0.04</c:v>
                </c:pt>
                <c:pt idx="3" formatCode="0%">
                  <c:v>0.03</c:v>
                </c:pt>
                <c:pt idx="4" formatCode="0%">
                  <c:v>0.03</c:v>
                </c:pt>
                <c:pt idx="5" formatCode="0%">
                  <c:v>0.04</c:v>
                </c:pt>
                <c:pt idx="6" formatCode="0%">
                  <c:v>0.14000000000000001</c:v>
                </c:pt>
                <c:pt idx="8" formatCode="0%">
                  <c:v>0.05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C3A9-46A4-868D-45DB8A7D54C7}"/>
            </c:ext>
          </c:extLst>
        </c:ser>
        <c:ser>
          <c:idx val="8"/>
          <c:order val="8"/>
          <c:tx>
            <c:strRef>
              <c:f>Лист1!$J$1</c:f>
              <c:strCache>
                <c:ptCount val="1"/>
                <c:pt idx="0">
                  <c:v>Влада центральна позапартійна</c:v>
                </c:pt>
              </c:strCache>
            </c:strRef>
          </c:tx>
          <c:spPr>
            <a:solidFill>
              <a:schemeClr val="accent5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UA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Лист1!$A$2:$A$10</c:f>
              <c:strCache>
                <c:ptCount val="9"/>
                <c:pt idx="0">
                  <c:v>Україна</c:v>
                </c:pt>
                <c:pt idx="1">
                  <c:v>ICTV</c:v>
                </c:pt>
                <c:pt idx="2">
                  <c:v>Інтер</c:v>
                </c:pt>
                <c:pt idx="3">
                  <c:v>СТБ</c:v>
                </c:pt>
                <c:pt idx="4">
                  <c:v>1+1</c:v>
                </c:pt>
                <c:pt idx="5">
                  <c:v>UA:Перший</c:v>
                </c:pt>
                <c:pt idx="6">
                  <c:v>5-й канал</c:v>
                </c:pt>
                <c:pt idx="8">
                  <c:v>в цілому</c:v>
                </c:pt>
              </c:strCache>
            </c:strRef>
          </c:cat>
          <c:val>
            <c:numRef>
              <c:f>Лист1!$J$2:$J$10</c:f>
              <c:numCache>
                <c:formatCode>0%</c:formatCode>
                <c:ptCount val="9"/>
                <c:pt idx="0">
                  <c:v>0.16</c:v>
                </c:pt>
                <c:pt idx="1">
                  <c:v>0.16</c:v>
                </c:pt>
                <c:pt idx="2">
                  <c:v>0.14000000000000001</c:v>
                </c:pt>
                <c:pt idx="3">
                  <c:v>0.1</c:v>
                </c:pt>
                <c:pt idx="4">
                  <c:v>0.13</c:v>
                </c:pt>
                <c:pt idx="5">
                  <c:v>0.1</c:v>
                </c:pt>
                <c:pt idx="6">
                  <c:v>0.15</c:v>
                </c:pt>
                <c:pt idx="8">
                  <c:v>0.14000000000000001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C3A9-46A4-868D-45DB8A7D54C7}"/>
            </c:ext>
          </c:extLst>
        </c:ser>
        <c:ser>
          <c:idx val="9"/>
          <c:order val="9"/>
          <c:tx>
            <c:strRef>
              <c:f>Лист1!$K$1</c:f>
              <c:strCache>
                <c:ptCount val="1"/>
                <c:pt idx="0">
                  <c:v>Слуга народу</c:v>
                </c:pt>
              </c:strCache>
            </c:strRef>
          </c:tx>
          <c:spPr>
            <a:solidFill>
              <a:schemeClr val="accent1">
                <a:lumMod val="8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UA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Лист1!$A$2:$A$10</c:f>
              <c:strCache>
                <c:ptCount val="9"/>
                <c:pt idx="0">
                  <c:v>Україна</c:v>
                </c:pt>
                <c:pt idx="1">
                  <c:v>ICTV</c:v>
                </c:pt>
                <c:pt idx="2">
                  <c:v>Інтер</c:v>
                </c:pt>
                <c:pt idx="3">
                  <c:v>СТБ</c:v>
                </c:pt>
                <c:pt idx="4">
                  <c:v>1+1</c:v>
                </c:pt>
                <c:pt idx="5">
                  <c:v>UA:Перший</c:v>
                </c:pt>
                <c:pt idx="6">
                  <c:v>5-й канал</c:v>
                </c:pt>
                <c:pt idx="8">
                  <c:v>в цілому</c:v>
                </c:pt>
              </c:strCache>
            </c:strRef>
          </c:cat>
          <c:val>
            <c:numRef>
              <c:f>Лист1!$K$2:$K$10</c:f>
              <c:numCache>
                <c:formatCode>0%</c:formatCode>
                <c:ptCount val="9"/>
                <c:pt idx="0">
                  <c:v>0.35</c:v>
                </c:pt>
                <c:pt idx="1">
                  <c:v>0.38</c:v>
                </c:pt>
                <c:pt idx="2">
                  <c:v>0.27</c:v>
                </c:pt>
                <c:pt idx="3">
                  <c:v>0.42</c:v>
                </c:pt>
                <c:pt idx="4">
                  <c:v>0.32</c:v>
                </c:pt>
                <c:pt idx="5">
                  <c:v>0.31</c:v>
                </c:pt>
                <c:pt idx="6">
                  <c:v>0.36</c:v>
                </c:pt>
                <c:pt idx="8">
                  <c:v>0.32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C3A9-46A4-868D-45DB8A7D54C7}"/>
            </c:ext>
          </c:extLst>
        </c:ser>
        <c:ser>
          <c:idx val="10"/>
          <c:order val="10"/>
          <c:tx>
            <c:strRef>
              <c:f>Лист1!$L$1</c:f>
              <c:strCache>
                <c:ptCount val="1"/>
                <c:pt idx="0">
                  <c:v>Президент</c:v>
                </c:pt>
              </c:strCache>
            </c:strRef>
          </c:tx>
          <c:spPr>
            <a:solidFill>
              <a:schemeClr val="accent3">
                <a:lumMod val="8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UA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Лист1!$A$2:$A$10</c:f>
              <c:strCache>
                <c:ptCount val="9"/>
                <c:pt idx="0">
                  <c:v>Україна</c:v>
                </c:pt>
                <c:pt idx="1">
                  <c:v>ICTV</c:v>
                </c:pt>
                <c:pt idx="2">
                  <c:v>Інтер</c:v>
                </c:pt>
                <c:pt idx="3">
                  <c:v>СТБ</c:v>
                </c:pt>
                <c:pt idx="4">
                  <c:v>1+1</c:v>
                </c:pt>
                <c:pt idx="5">
                  <c:v>UA:Перший</c:v>
                </c:pt>
                <c:pt idx="6">
                  <c:v>5-й канал</c:v>
                </c:pt>
                <c:pt idx="8">
                  <c:v>в цілому</c:v>
                </c:pt>
              </c:strCache>
            </c:strRef>
          </c:cat>
          <c:val>
            <c:numRef>
              <c:f>Лист1!$L$2:$L$10</c:f>
              <c:numCache>
                <c:formatCode>0%</c:formatCode>
                <c:ptCount val="9"/>
                <c:pt idx="1">
                  <c:v>0.03</c:v>
                </c:pt>
                <c:pt idx="2">
                  <c:v>7.0000000000000007E-2</c:v>
                </c:pt>
                <c:pt idx="3">
                  <c:v>0.08</c:v>
                </c:pt>
                <c:pt idx="4">
                  <c:v>0.16</c:v>
                </c:pt>
                <c:pt idx="6">
                  <c:v>0.03</c:v>
                </c:pt>
                <c:pt idx="8">
                  <c:v>0.06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C3A9-46A4-868D-45DB8A7D54C7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79"/>
        <c:overlap val="100"/>
        <c:axId val="827216880"/>
        <c:axId val="827228944"/>
      </c:barChart>
      <c:catAx>
        <c:axId val="82721688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000" b="0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UA"/>
          </a:p>
        </c:txPr>
        <c:crossAx val="827228944"/>
        <c:crosses val="autoZero"/>
        <c:auto val="1"/>
        <c:lblAlgn val="ctr"/>
        <c:lblOffset val="100"/>
        <c:noMultiLvlLbl val="0"/>
      </c:catAx>
      <c:valAx>
        <c:axId val="827228944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8272168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7078183371844714"/>
          <c:y val="0.10999265993863795"/>
          <c:w val="0.20084139677598817"/>
          <c:h val="0.7698983867021472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UA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UA"/>
    </a:p>
  </c:txPr>
  <c:externalData r:id="rId3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GB" sz="1000"/>
              <a:t>Symmetric plot
(axes F1 and F2: 63,03 %)</a:t>
            </a:r>
          </a:p>
        </c:rich>
      </c:tx>
      <c:layout>
        <c:manualLayout>
          <c:xMode val="edge"/>
          <c:yMode val="edge"/>
          <c:x val="0.40464930259067616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UA"/>
        </a:p>
      </c:txPr>
    </c:title>
    <c:autoTitleDeleted val="0"/>
    <c:plotArea>
      <c:layout>
        <c:manualLayout>
          <c:layoutTarget val="inner"/>
          <c:xMode val="edge"/>
          <c:yMode val="edge"/>
          <c:x val="6.8632467130074454E-2"/>
          <c:y val="0.10335849007903924"/>
          <c:w val="0.90443724900752809"/>
          <c:h val="0.71925822640770265"/>
        </c:manualLayout>
      </c:layout>
      <c:scatterChart>
        <c:scatterStyle val="lineMarker"/>
        <c:varyColors val="0"/>
        <c:ser>
          <c:idx val="0"/>
          <c:order val="0"/>
          <c:tx>
            <c:v>Columns</c:v>
          </c:tx>
          <c:spPr>
            <a:ln w="66675" cap="rnd" cmpd="sng" algn="ctr">
              <a:noFill/>
              <a:prstDash val="solid"/>
              <a:round/>
            </a:ln>
            <a:effectLst>
              <a:glow rad="139700">
                <a:schemeClr val="accent4">
                  <a:satMod val="175000"/>
                  <a:alpha val="40000"/>
                </a:schemeClr>
              </a:glow>
            </a:effectLst>
          </c:spPr>
          <c:marker>
            <c:spPr>
              <a:gradFill rotWithShape="1">
                <a:gsLst>
                  <a:gs pos="0">
                    <a:schemeClr val="accent1">
                      <a:shade val="76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hade val="76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shade val="76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 w="6350" cap="flat" cmpd="sng" algn="ctr">
                <a:solidFill>
                  <a:schemeClr val="accent1">
                    <a:shade val="76000"/>
                  </a:schemeClr>
                </a:solidFill>
                <a:prstDash val="solid"/>
                <a:round/>
              </a:ln>
              <a:effectLst>
                <a:glow rad="139700">
                  <a:schemeClr val="accent4">
                    <a:satMod val="175000"/>
                    <a:alpha val="40000"/>
                  </a:schemeClr>
                </a:glow>
              </a:effectLst>
            </c:spPr>
          </c:marker>
          <c:dLbls>
            <c:dLbl>
              <c:idx val="0"/>
              <c:tx>
                <c:rich>
                  <a:bodyPr/>
                  <a:lstStyle/>
                  <a:p>
                    <a:r>
                      <a:rPr lang="ru-RU" sz="1800" b="1" u="sng">
                        <a:solidFill>
                          <a:srgbClr val="0000FF"/>
                        </a:solidFill>
                      </a:rPr>
                      <a:t>П</a:t>
                    </a:r>
                    <a:r>
                      <a:rPr lang="ru-RU"/>
                      <a:t>ерший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0-B27F-4878-A749-EAFE455F2733}"/>
                </c:ext>
              </c:extLst>
            </c:dLbl>
            <c:dLbl>
              <c:idx val="1"/>
              <c:layout>
                <c:manualLayout>
                  <c:x val="-5.0518331628603932E-2"/>
                  <c:y val="-4.5957447088487167E-2"/>
                </c:manualLayout>
              </c:layout>
              <c:tx>
                <c:rich>
                  <a:bodyPr/>
                  <a:lstStyle/>
                  <a:p>
                    <a:r>
                      <a:rPr lang="en-US" sz="1800" b="1" u="sng">
                        <a:solidFill>
                          <a:srgbClr val="0000FF"/>
                        </a:solidFill>
                      </a:rPr>
                      <a:t>1</a:t>
                    </a:r>
                    <a:r>
                      <a:rPr lang="en-US"/>
                      <a:t>+1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B27F-4878-A749-EAFE455F2733}"/>
                </c:ext>
              </c:extLst>
            </c:dLbl>
            <c:dLbl>
              <c:idx val="2"/>
              <c:layout>
                <c:manualLayout>
                  <c:x val="2.5941845971445578E-2"/>
                  <c:y val="-1.6711798941268181E-2"/>
                </c:manualLayout>
              </c:layout>
              <c:tx>
                <c:rich>
                  <a:bodyPr/>
                  <a:lstStyle/>
                  <a:p>
                    <a:r>
                      <a:rPr lang="ru-RU" sz="1800" b="1" u="sng">
                        <a:solidFill>
                          <a:srgbClr val="0000FF"/>
                        </a:solidFill>
                      </a:rPr>
                      <a:t>І</a:t>
                    </a:r>
                    <a:r>
                      <a:rPr lang="ru-RU"/>
                      <a:t>нтер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2-B27F-4878-A749-EAFE455F2733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en-US" sz="1800" b="1" u="sng">
                        <a:solidFill>
                          <a:srgbClr val="0000FF"/>
                        </a:solidFill>
                      </a:rPr>
                      <a:t>I</a:t>
                    </a:r>
                    <a:r>
                      <a:rPr lang="en-US"/>
                      <a:t>CTV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B27F-4878-A749-EAFE455F2733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r>
                      <a:rPr lang="ru-RU" sz="1800" b="1" u="sng">
                        <a:solidFill>
                          <a:srgbClr val="0000FF"/>
                        </a:solidFill>
                      </a:rPr>
                      <a:t>С</a:t>
                    </a:r>
                    <a:r>
                      <a:rPr lang="ru-RU"/>
                      <a:t>ТБ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4-B27F-4878-A749-EAFE455F2733}"/>
                </c:ext>
              </c:extLst>
            </c:dLbl>
            <c:dLbl>
              <c:idx val="5"/>
              <c:tx>
                <c:rich>
                  <a:bodyPr/>
                  <a:lstStyle/>
                  <a:p>
                    <a:r>
                      <a:rPr lang="ru-RU" sz="1800" b="1" u="sng">
                        <a:solidFill>
                          <a:srgbClr val="0000FF"/>
                        </a:solidFill>
                      </a:rPr>
                      <a:t>У</a:t>
                    </a:r>
                    <a:r>
                      <a:rPr lang="ru-RU"/>
                      <a:t>країна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5-B27F-4878-A749-EAFE455F2733}"/>
                </c:ext>
              </c:extLst>
            </c:dLbl>
            <c:dLbl>
              <c:idx val="6"/>
              <c:layout>
                <c:manualLayout>
                  <c:x val="-7.7268970317238533E-2"/>
                  <c:y val="-5.3455614537797812E-2"/>
                </c:manualLayout>
              </c:layout>
              <c:tx>
                <c:rich>
                  <a:bodyPr/>
                  <a:lstStyle/>
                  <a:p>
                    <a:r>
                      <a:rPr lang="ru-RU" sz="1800" b="1" u="sng">
                        <a:solidFill>
                          <a:srgbClr val="0000FF"/>
                        </a:solidFill>
                      </a:rPr>
                      <a:t>5</a:t>
                    </a:r>
                    <a:r>
                      <a:rPr lang="ru-RU"/>
                      <a:t>-й канал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6-B27F-4878-A749-EAFE455F273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1" i="0" u="sng" strike="noStrike" kern="1200" baseline="0">
                    <a:solidFill>
                      <a:srgbClr val="0000FF"/>
                    </a:solidFill>
                    <a:latin typeface="+mn-lt"/>
                    <a:ea typeface="+mn-ea"/>
                    <a:cs typeface="+mn-cs"/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Лист2!$B$155:$B$161</c:f>
              <c:numCache>
                <c:formatCode>0.0000</c:formatCode>
                <c:ptCount val="7"/>
                <c:pt idx="0">
                  <c:v>-0.14259383158410646</c:v>
                </c:pt>
                <c:pt idx="1">
                  <c:v>-0.41418947963466329</c:v>
                </c:pt>
                <c:pt idx="2">
                  <c:v>0.74042430574406759</c:v>
                </c:pt>
                <c:pt idx="3">
                  <c:v>2.6663651574187396E-4</c:v>
                </c:pt>
                <c:pt idx="4">
                  <c:v>-6.0043316396222915E-2</c:v>
                </c:pt>
                <c:pt idx="5">
                  <c:v>-0.23476572360102141</c:v>
                </c:pt>
                <c:pt idx="6">
                  <c:v>-0.5504241346571076</c:v>
                </c:pt>
              </c:numCache>
            </c:numRef>
          </c:xVal>
          <c:yVal>
            <c:numRef>
              <c:f>Лист2!$C$155:$C$161</c:f>
              <c:numCache>
                <c:formatCode>0.0000</c:formatCode>
                <c:ptCount val="7"/>
                <c:pt idx="0">
                  <c:v>-0.27408192774453338</c:v>
                </c:pt>
                <c:pt idx="1">
                  <c:v>-0.33558196583993644</c:v>
                </c:pt>
                <c:pt idx="2">
                  <c:v>8.9102049788777227E-2</c:v>
                </c:pt>
                <c:pt idx="3">
                  <c:v>8.3403020498890035E-2</c:v>
                </c:pt>
                <c:pt idx="4">
                  <c:v>-0.73929779315500577</c:v>
                </c:pt>
                <c:pt idx="5">
                  <c:v>0.4244367060554155</c:v>
                </c:pt>
                <c:pt idx="6">
                  <c:v>0.24026926232518594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7-B27F-4878-A749-EAFE455F2733}"/>
            </c:ext>
          </c:extLst>
        </c:ser>
        <c:ser>
          <c:idx val="1"/>
          <c:order val="1"/>
          <c:tx>
            <c:v>Rows</c:v>
          </c:tx>
          <c:spPr>
            <a:ln w="66675" cap="rnd" cmpd="sng" algn="ctr">
              <a:noFill/>
              <a:prstDash val="solid"/>
              <a:round/>
            </a:ln>
            <a:effectLst/>
          </c:spPr>
          <c:marker>
            <c:spPr>
              <a:gradFill rotWithShape="1">
                <a:gsLst>
                  <a:gs pos="0">
                    <a:schemeClr val="accent1">
                      <a:tint val="77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tint val="77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tint val="77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 w="6350" cap="flat" cmpd="sng" algn="ctr">
                <a:solidFill>
                  <a:schemeClr val="accent1">
                    <a:tint val="77000"/>
                  </a:schemeClr>
                </a:solidFill>
                <a:prstDash val="solid"/>
                <a:round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</c:marker>
          <c:dLbls>
            <c:dLbl>
              <c:idx val="0"/>
              <c:tx>
                <c:rich>
                  <a:bodyPr/>
                  <a:lstStyle/>
                  <a:p>
                    <a:r>
                      <a:rPr lang="ru-RU" sz="1000" b="1" i="0">
                        <a:solidFill>
                          <a:srgbClr val="800080"/>
                        </a:solidFill>
                      </a:rPr>
                      <a:t>П</a:t>
                    </a:r>
                    <a:r>
                      <a:rPr lang="ru-RU"/>
                      <a:t>резидент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8-B27F-4878-A749-EAFE455F2733}"/>
                </c:ext>
              </c:extLst>
            </c:dLbl>
            <c:dLbl>
              <c:idx val="1"/>
              <c:layout>
                <c:manualLayout>
                  <c:x val="-1.3653603142866001E-3"/>
                  <c:y val="-2.5067698411902092E-2"/>
                </c:manualLayout>
              </c:layout>
              <c:tx>
                <c:rich>
                  <a:bodyPr/>
                  <a:lstStyle/>
                  <a:p>
                    <a:r>
                      <a:rPr lang="ru-RU" sz="1000" b="1" i="0">
                        <a:solidFill>
                          <a:srgbClr val="800080"/>
                        </a:solidFill>
                      </a:rPr>
                      <a:t>С</a:t>
                    </a:r>
                    <a:r>
                      <a:rPr lang="ru-RU"/>
                      <a:t>луга народу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9-B27F-4878-A749-EAFE455F2733}"/>
                </c:ext>
              </c:extLst>
            </c:dLbl>
            <c:dLbl>
              <c:idx val="2"/>
              <c:layout>
                <c:manualLayout>
                  <c:x val="2.7307206285732012E-3"/>
                  <c:y val="1.671179894126814E-2"/>
                </c:manualLayout>
              </c:layout>
              <c:tx>
                <c:rich>
                  <a:bodyPr/>
                  <a:lstStyle/>
                  <a:p>
                    <a:r>
                      <a:rPr lang="ru-RU" sz="1000" b="1" i="0">
                        <a:solidFill>
                          <a:srgbClr val="800080"/>
                        </a:solidFill>
                      </a:rPr>
                      <a:t>В</a:t>
                    </a:r>
                    <a:r>
                      <a:rPr lang="ru-RU"/>
                      <a:t>лада центральна позапартійна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A-B27F-4878-A749-EAFE455F2733}"/>
                </c:ext>
              </c:extLst>
            </c:dLbl>
            <c:dLbl>
              <c:idx val="3"/>
              <c:layout>
                <c:manualLayout>
                  <c:x val="-0.14199747268580709"/>
                  <c:y val="-6.4758220897414134E-2"/>
                </c:manualLayout>
              </c:layout>
              <c:tx>
                <c:rich>
                  <a:bodyPr/>
                  <a:lstStyle/>
                  <a:p>
                    <a:r>
                      <a:rPr lang="ru-RU" sz="1000" b="1" i="0">
                        <a:solidFill>
                          <a:srgbClr val="800080"/>
                        </a:solidFill>
                      </a:rPr>
                      <a:t>Є</a:t>
                    </a:r>
                    <a:r>
                      <a:rPr lang="ru-RU"/>
                      <a:t>вропейська солідарність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B-B27F-4878-A749-EAFE455F2733}"/>
                </c:ext>
              </c:extLst>
            </c:dLbl>
            <c:dLbl>
              <c:idx val="4"/>
              <c:layout>
                <c:manualLayout>
                  <c:x val="-2.4576485657158663E-2"/>
                  <c:y val="-2.9245648147219448E-2"/>
                </c:manualLayout>
              </c:layout>
              <c:tx>
                <c:rich>
                  <a:bodyPr/>
                  <a:lstStyle/>
                  <a:p>
                    <a:r>
                      <a:rPr lang="ru-RU" sz="1000" b="1" i="0">
                        <a:solidFill>
                          <a:srgbClr val="800080"/>
                        </a:solidFill>
                      </a:rPr>
                      <a:t>Б</a:t>
                    </a:r>
                    <a:r>
                      <a:rPr lang="ru-RU"/>
                      <a:t>атьківщина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C-B27F-4878-A749-EAFE455F2733}"/>
                </c:ext>
              </c:extLst>
            </c:dLbl>
            <c:dLbl>
              <c:idx val="5"/>
              <c:tx>
                <c:rich>
                  <a:bodyPr/>
                  <a:lstStyle/>
                  <a:p>
                    <a:r>
                      <a:rPr lang="ru-RU" sz="1000" b="1" i="0">
                        <a:solidFill>
                          <a:srgbClr val="800080"/>
                        </a:solidFill>
                      </a:rPr>
                      <a:t>Г</a:t>
                    </a:r>
                    <a:r>
                      <a:rPr lang="ru-RU"/>
                      <a:t>олос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D-B27F-4878-A749-EAFE455F2733}"/>
                </c:ext>
              </c:extLst>
            </c:dLbl>
            <c:dLbl>
              <c:idx val="6"/>
              <c:layout>
                <c:manualLayout>
                  <c:x val="-0.10649810451435424"/>
                  <c:y val="6.684719576507224E-2"/>
                </c:manualLayout>
              </c:layout>
              <c:tx>
                <c:rich>
                  <a:bodyPr/>
                  <a:lstStyle/>
                  <a:p>
                    <a:r>
                      <a:rPr lang="ru-RU" sz="1000" b="1" i="0">
                        <a:solidFill>
                          <a:srgbClr val="800080"/>
                        </a:solidFill>
                      </a:rPr>
                      <a:t>О</a:t>
                    </a:r>
                    <a:r>
                      <a:rPr lang="ru-RU"/>
                      <a:t>позиційна платформа - За життя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E-B27F-4878-A749-EAFE455F2733}"/>
                </c:ext>
              </c:extLst>
            </c:dLbl>
            <c:dLbl>
              <c:idx val="7"/>
              <c:tx>
                <c:rich>
                  <a:bodyPr/>
                  <a:lstStyle/>
                  <a:p>
                    <a:r>
                      <a:rPr lang="ru-RU" sz="1000" b="1" i="0">
                        <a:solidFill>
                          <a:srgbClr val="800080"/>
                        </a:solidFill>
                      </a:rPr>
                      <a:t>В</a:t>
                    </a:r>
                    <a:r>
                      <a:rPr lang="ru-RU"/>
                      <a:t>лада регіональна позапартійна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F-B27F-4878-A749-EAFE455F2733}"/>
                </c:ext>
              </c:extLst>
            </c:dLbl>
            <c:dLbl>
              <c:idx val="8"/>
              <c:layout>
                <c:manualLayout>
                  <c:x val="-5.6141674473331044E-2"/>
                  <c:y val="-5.0899583300681103E-2"/>
                </c:manualLayout>
              </c:layout>
              <c:tx>
                <c:rich>
                  <a:bodyPr/>
                  <a:lstStyle/>
                  <a:p>
                    <a:r>
                      <a:rPr lang="ru-RU" sz="1000" b="1" i="0">
                        <a:solidFill>
                          <a:srgbClr val="800080"/>
                        </a:solidFill>
                      </a:rPr>
                      <a:t>З</a:t>
                    </a:r>
                    <a:r>
                      <a:rPr lang="ru-RU"/>
                      <a:t>а майбутнє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10-B27F-4878-A749-EAFE455F2733}"/>
                </c:ext>
              </c:extLst>
            </c:dLbl>
            <c:dLbl>
              <c:idx val="9"/>
              <c:tx>
                <c:rich>
                  <a:bodyPr/>
                  <a:lstStyle/>
                  <a:p>
                    <a:r>
                      <a:rPr lang="ru-RU" sz="1000" b="1" i="0">
                        <a:solidFill>
                          <a:srgbClr val="800080"/>
                        </a:solidFill>
                      </a:rPr>
                      <a:t>П</a:t>
                    </a:r>
                    <a:r>
                      <a:rPr lang="ru-RU"/>
                      <a:t>озафракційні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11-B27F-4878-A749-EAFE455F2733}"/>
                </c:ext>
              </c:extLst>
            </c:dLbl>
            <c:dLbl>
              <c:idx val="10"/>
              <c:layout>
                <c:manualLayout>
                  <c:x val="-0.18978508368583838"/>
                  <c:y val="-5.2224371691462677E-2"/>
                </c:manualLayout>
              </c:layout>
              <c:tx>
                <c:rich>
                  <a:bodyPr/>
                  <a:lstStyle/>
                  <a:p>
                    <a:r>
                      <a:rPr lang="ru-RU" sz="1000" b="1" i="0">
                        <a:solidFill>
                          <a:srgbClr val="800080"/>
                        </a:solidFill>
                      </a:rPr>
                      <a:t>С</a:t>
                    </a:r>
                    <a:r>
                      <a:rPr lang="ru-RU"/>
                      <a:t>оціал-демократична партія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12-B27F-4878-A749-EAFE455F2733}"/>
                </c:ext>
              </c:extLst>
            </c:dLbl>
            <c:dLbl>
              <c:idx val="11"/>
              <c:layout>
                <c:manualLayout>
                  <c:x val="-1.3653603142866181E-3"/>
                  <c:y val="1.8800773808926623E-2"/>
                </c:manualLayout>
              </c:layout>
              <c:tx>
                <c:rich>
                  <a:bodyPr/>
                  <a:lstStyle/>
                  <a:p>
                    <a:r>
                      <a:rPr lang="ru-RU" sz="1000" b="1" i="0">
                        <a:solidFill>
                          <a:srgbClr val="800080"/>
                        </a:solidFill>
                      </a:rPr>
                      <a:t>І</a:t>
                    </a:r>
                    <a:r>
                      <a:rPr lang="ru-RU"/>
                      <a:t>нші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13-B27F-4878-A749-EAFE455F273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1" i="0" u="none" strike="noStrike" kern="1200" baseline="0">
                    <a:solidFill>
                      <a:srgbClr val="800080"/>
                    </a:solidFill>
                    <a:latin typeface="+mn-lt"/>
                    <a:ea typeface="+mn-ea"/>
                    <a:cs typeface="+mn-cs"/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Лист2!$B$73:$B$84</c:f>
              <c:numCache>
                <c:formatCode>0.0000</c:formatCode>
                <c:ptCount val="12"/>
                <c:pt idx="0">
                  <c:v>0.31610730223971867</c:v>
                </c:pt>
                <c:pt idx="1">
                  <c:v>0.14662114629228198</c:v>
                </c:pt>
                <c:pt idx="2">
                  <c:v>-0.17306800458354904</c:v>
                </c:pt>
                <c:pt idx="3">
                  <c:v>-0.13295032616220606</c:v>
                </c:pt>
                <c:pt idx="4">
                  <c:v>0.38690632057430785</c:v>
                </c:pt>
                <c:pt idx="5">
                  <c:v>0.25586971565962391</c:v>
                </c:pt>
                <c:pt idx="6">
                  <c:v>1.5109629359440315</c:v>
                </c:pt>
                <c:pt idx="7">
                  <c:v>-7.8789524671719763E-2</c:v>
                </c:pt>
                <c:pt idx="8">
                  <c:v>-0.33038884114138811</c:v>
                </c:pt>
                <c:pt idx="9">
                  <c:v>-0.54395042547482664</c:v>
                </c:pt>
                <c:pt idx="10">
                  <c:v>1.7155575778424104</c:v>
                </c:pt>
                <c:pt idx="11">
                  <c:v>-0.68704997258255185</c:v>
                </c:pt>
              </c:numCache>
            </c:numRef>
          </c:xVal>
          <c:yVal>
            <c:numRef>
              <c:f>Лист2!$C$73:$C$84</c:f>
              <c:numCache>
                <c:formatCode>0.0000</c:formatCode>
                <c:ptCount val="12"/>
                <c:pt idx="0">
                  <c:v>0.54144720297410764</c:v>
                </c:pt>
                <c:pt idx="1">
                  <c:v>0.24669630897717351</c:v>
                </c:pt>
                <c:pt idx="2">
                  <c:v>-2.574751859904021E-2</c:v>
                </c:pt>
                <c:pt idx="3">
                  <c:v>0.57809123658747219</c:v>
                </c:pt>
                <c:pt idx="4">
                  <c:v>0.10329391807165592</c:v>
                </c:pt>
                <c:pt idx="5">
                  <c:v>-0.86300068066715563</c:v>
                </c:pt>
                <c:pt idx="6">
                  <c:v>0.15228373077769725</c:v>
                </c:pt>
                <c:pt idx="7">
                  <c:v>-0.46106534732425125</c:v>
                </c:pt>
                <c:pt idx="8">
                  <c:v>-0.79074139219566664</c:v>
                </c:pt>
                <c:pt idx="9">
                  <c:v>1.2245231730784698</c:v>
                </c:pt>
                <c:pt idx="10">
                  <c:v>0.25706429999695968</c:v>
                </c:pt>
                <c:pt idx="11">
                  <c:v>0.18342705292812456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4-B27F-4878-A749-EAFE455F273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88024576"/>
        <c:axId val="88026496"/>
      </c:scatterChart>
      <c:valAx>
        <c:axId val="88024576"/>
        <c:scaling>
          <c:orientation val="minMax"/>
          <c:max val="1.8"/>
          <c:min val="-0.8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F1 (38,31 %)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1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ru-UA"/>
            </a:p>
          </c:txPr>
        </c:title>
        <c:numFmt formatCode="General" sourceLinked="0"/>
        <c:majorTickMark val="cross"/>
        <c:minorTickMark val="none"/>
        <c:tickLblPos val="low"/>
        <c:spPr>
          <a:noFill/>
          <a:ln w="6350" cap="flat" cmpd="sng" algn="ctr">
            <a:solidFill>
              <a:schemeClr val="tx1">
                <a:tint val="7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UA"/>
          </a:p>
        </c:txPr>
        <c:crossAx val="88026496"/>
        <c:crosses val="autoZero"/>
        <c:crossBetween val="midCat"/>
        <c:majorUnit val="0.5"/>
      </c:valAx>
      <c:valAx>
        <c:axId val="88026496"/>
        <c:scaling>
          <c:orientation val="minMax"/>
          <c:max val="1.3"/>
          <c:min val="-1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F2 (24,71 %)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1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ru-UA"/>
            </a:p>
          </c:txPr>
        </c:title>
        <c:numFmt formatCode="General" sourceLinked="0"/>
        <c:majorTickMark val="cross"/>
        <c:minorTickMark val="none"/>
        <c:tickLblPos val="low"/>
        <c:spPr>
          <a:noFill/>
          <a:ln w="6350" cap="flat" cmpd="sng" algn="ctr">
            <a:solidFill>
              <a:schemeClr val="tx1">
                <a:tint val="7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UA"/>
          </a:p>
        </c:txPr>
        <c:crossAx val="88024576"/>
        <c:crosses val="autoZero"/>
        <c:crossBetween val="midCat"/>
        <c:majorUnit val="0.5"/>
      </c:valAx>
      <c:spPr>
        <a:solidFill>
          <a:schemeClr val="accent1">
            <a:lumMod val="20000"/>
            <a:lumOff val="80000"/>
          </a:schemeClr>
        </a:solidFill>
        <a:ln>
          <a:noFill/>
          <a:prstDash val="sysDot"/>
        </a:ln>
        <a:effectLst/>
      </c:spPr>
    </c:plotArea>
    <c:plotVisOnly val="1"/>
    <c:dispBlanksAs val="gap"/>
    <c:showDLblsOverMax val="0"/>
  </c:chart>
  <c:spPr>
    <a:solidFill>
      <a:schemeClr val="accent1">
        <a:lumMod val="20000"/>
        <a:lumOff val="80000"/>
      </a:schemeClr>
    </a:solidFill>
    <a:ln w="6350" cap="flat" cmpd="sng" algn="ctr">
      <a:noFill/>
      <a:prstDash val="solid"/>
      <a:miter lim="800000"/>
    </a:ln>
    <a:effectLst>
      <a:outerShdw blurRad="50800" dist="50800" dir="5400000" algn="ctr" rotWithShape="0">
        <a:schemeClr val="bg1"/>
      </a:outerShdw>
    </a:effectLst>
  </c:spPr>
  <c:txPr>
    <a:bodyPr/>
    <a:lstStyle/>
    <a:p>
      <a:pPr>
        <a:defRPr/>
      </a:pPr>
      <a:endParaRPr lang="ru-UA"/>
    </a:p>
  </c:txPr>
  <c:externalData r:id="rId3">
    <c:autoUpdate val="0"/>
  </c:externalData>
  <c:userShapes r:id="rId4"/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GB" sz="1000"/>
              <a:t>Symmetric plot
(axes F1 and F2: 68,18 %)</a:t>
            </a:r>
          </a:p>
        </c:rich>
      </c:tx>
      <c:layout>
        <c:manualLayout>
          <c:xMode val="edge"/>
          <c:yMode val="edge"/>
          <c:x val="0.42905047873816132"/>
          <c:y val="1.789253690008678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UA"/>
        </a:p>
      </c:txPr>
    </c:title>
    <c:autoTitleDeleted val="0"/>
    <c:plotArea>
      <c:layout>
        <c:manualLayout>
          <c:layoutTarget val="inner"/>
          <c:xMode val="edge"/>
          <c:yMode val="edge"/>
          <c:x val="4.3583142673820602E-2"/>
          <c:y val="4.9012468823914961E-2"/>
          <c:w val="0.90443724900753131"/>
          <c:h val="0.71925822640770265"/>
        </c:manualLayout>
      </c:layout>
      <c:scatterChart>
        <c:scatterStyle val="lineMarker"/>
        <c:varyColors val="0"/>
        <c:ser>
          <c:idx val="0"/>
          <c:order val="0"/>
          <c:tx>
            <c:v>Columns</c:v>
          </c:tx>
          <c:spPr>
            <a:ln w="66675" cap="rnd" cmpd="sng" algn="ctr">
              <a:noFill/>
              <a:prstDash val="solid"/>
              <a:round/>
            </a:ln>
            <a:effectLst/>
          </c:spPr>
          <c:marker>
            <c:spPr>
              <a:gradFill rotWithShape="1">
                <a:gsLst>
                  <a:gs pos="0">
                    <a:schemeClr val="accent1">
                      <a:shade val="76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hade val="76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shade val="76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 w="6350" cap="flat" cmpd="sng" algn="ctr">
                <a:solidFill>
                  <a:schemeClr val="accent1">
                    <a:shade val="76000"/>
                  </a:schemeClr>
                </a:solidFill>
                <a:prstDash val="solid"/>
                <a:round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</c:marker>
          <c:dLbls>
            <c:dLbl>
              <c:idx val="0"/>
              <c:tx>
                <c:rich>
                  <a:bodyPr/>
                  <a:lstStyle/>
                  <a:p>
                    <a:r>
                      <a:rPr lang="ru-RU" sz="1800" b="1" u="sng">
                        <a:solidFill>
                          <a:srgbClr val="3333FF"/>
                        </a:solidFill>
                      </a:rPr>
                      <a:t>П</a:t>
                    </a:r>
                    <a:r>
                      <a:rPr lang="ru-RU"/>
                      <a:t>ерший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0-4030-418D-8BB0-C6D671B17D74}"/>
                </c:ext>
              </c:extLst>
            </c:dLbl>
            <c:dLbl>
              <c:idx val="1"/>
              <c:layout>
                <c:manualLayout>
                  <c:x val="-7.7825537914336135E-2"/>
                  <c:y val="2.0889748676585248E-3"/>
                </c:manualLayout>
              </c:layout>
              <c:tx>
                <c:rich>
                  <a:bodyPr/>
                  <a:lstStyle/>
                  <a:p>
                    <a:r>
                      <a:rPr lang="en-US" sz="1800" b="1" u="sng">
                        <a:solidFill>
                          <a:srgbClr val="3333FF"/>
                        </a:solidFill>
                      </a:rPr>
                      <a:t>1</a:t>
                    </a:r>
                    <a:r>
                      <a:rPr lang="en-US"/>
                      <a:t>+1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4030-418D-8BB0-C6D671B17D74}"/>
                </c:ext>
              </c:extLst>
            </c:dLbl>
            <c:dLbl>
              <c:idx val="2"/>
              <c:layout>
                <c:manualLayout>
                  <c:x val="0"/>
                  <c:y val="-3.5512572750194635E-2"/>
                </c:manualLayout>
              </c:layout>
              <c:tx>
                <c:rich>
                  <a:bodyPr/>
                  <a:lstStyle/>
                  <a:p>
                    <a:r>
                      <a:rPr lang="ru-RU" sz="1800" b="1" u="sng">
                        <a:solidFill>
                          <a:srgbClr val="3333FF"/>
                        </a:solidFill>
                      </a:rPr>
                      <a:t>І</a:t>
                    </a:r>
                    <a:r>
                      <a:rPr lang="ru-RU"/>
                      <a:t>нтер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2-4030-418D-8BB0-C6D671B17D74}"/>
                </c:ext>
              </c:extLst>
            </c:dLbl>
            <c:dLbl>
              <c:idx val="3"/>
              <c:layout>
                <c:manualLayout>
                  <c:x val="1.3653603142865978E-3"/>
                  <c:y val="2.2978723544243601E-2"/>
                </c:manualLayout>
              </c:layout>
              <c:tx>
                <c:rich>
                  <a:bodyPr/>
                  <a:lstStyle/>
                  <a:p>
                    <a:r>
                      <a:rPr lang="en-US" sz="1800" b="1" u="sng">
                        <a:solidFill>
                          <a:srgbClr val="3333FF"/>
                        </a:solidFill>
                      </a:rPr>
                      <a:t>I</a:t>
                    </a:r>
                    <a:r>
                      <a:rPr lang="en-US"/>
                      <a:t>CTV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4030-418D-8BB0-C6D671B17D74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r>
                      <a:rPr lang="ru-RU" sz="1800" b="1" u="sng">
                        <a:solidFill>
                          <a:srgbClr val="3333FF"/>
                        </a:solidFill>
                      </a:rPr>
                      <a:t>С</a:t>
                    </a:r>
                    <a:r>
                      <a:rPr lang="ru-RU"/>
                      <a:t>ТБ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4-4030-418D-8BB0-C6D671B17D74}"/>
                </c:ext>
              </c:extLst>
            </c:dLbl>
            <c:dLbl>
              <c:idx val="5"/>
              <c:layout>
                <c:manualLayout>
                  <c:x val="-2.7266034944632549E-17"/>
                  <c:y val="-3.0672920400148795E-2"/>
                </c:manualLayout>
              </c:layout>
              <c:tx>
                <c:rich>
                  <a:bodyPr/>
                  <a:lstStyle/>
                  <a:p>
                    <a:r>
                      <a:rPr lang="ru-RU" sz="1800" b="1" u="sng">
                        <a:solidFill>
                          <a:srgbClr val="3333FF"/>
                        </a:solidFill>
                      </a:rPr>
                      <a:t>У</a:t>
                    </a:r>
                    <a:r>
                      <a:rPr lang="ru-RU"/>
                      <a:t>країна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5-4030-418D-8BB0-C6D671B17D74}"/>
                </c:ext>
              </c:extLst>
            </c:dLbl>
            <c:dLbl>
              <c:idx val="6"/>
              <c:layout>
                <c:manualLayout>
                  <c:x val="-0.18615203568382541"/>
                  <c:y val="-8.5767442908920022E-3"/>
                </c:manualLayout>
              </c:layout>
              <c:tx>
                <c:rich>
                  <a:bodyPr/>
                  <a:lstStyle/>
                  <a:p>
                    <a:r>
                      <a:rPr lang="ru-RU" sz="1800" b="1" u="sng">
                        <a:solidFill>
                          <a:srgbClr val="3333FF"/>
                        </a:solidFill>
                      </a:rPr>
                      <a:t>5</a:t>
                    </a:r>
                    <a:r>
                      <a:rPr lang="ru-RU"/>
                      <a:t>-й канал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6-4030-418D-8BB0-C6D671B17D7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1" i="0" u="sng" strike="noStrike" kern="1200" baseline="0">
                    <a:solidFill>
                      <a:srgbClr val="3333FF"/>
                    </a:solidFill>
                    <a:latin typeface="+mn-lt"/>
                    <a:ea typeface="+mn-ea"/>
                    <a:cs typeface="+mn-cs"/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Лист2!$B$150:$B$156</c:f>
              <c:numCache>
                <c:formatCode>0.0000</c:formatCode>
                <c:ptCount val="7"/>
                <c:pt idx="0">
                  <c:v>-0.22040063467255047</c:v>
                </c:pt>
                <c:pt idx="1">
                  <c:v>-0.21642006396740462</c:v>
                </c:pt>
                <c:pt idx="2">
                  <c:v>0.56642365494216151</c:v>
                </c:pt>
                <c:pt idx="3">
                  <c:v>-0.11370368509375066</c:v>
                </c:pt>
                <c:pt idx="4">
                  <c:v>-0.28697163413632976</c:v>
                </c:pt>
                <c:pt idx="5">
                  <c:v>-0.44875947994499082</c:v>
                </c:pt>
                <c:pt idx="6">
                  <c:v>-0.2616439540460056</c:v>
                </c:pt>
              </c:numCache>
            </c:numRef>
          </c:xVal>
          <c:yVal>
            <c:numRef>
              <c:f>Лист2!$C$150:$C$156</c:f>
              <c:numCache>
                <c:formatCode>0.0000</c:formatCode>
                <c:ptCount val="7"/>
                <c:pt idx="0">
                  <c:v>0.47307490386430801</c:v>
                </c:pt>
                <c:pt idx="1">
                  <c:v>-0.36628594150367882</c:v>
                </c:pt>
                <c:pt idx="2">
                  <c:v>1.6049984741307307E-2</c:v>
                </c:pt>
                <c:pt idx="3">
                  <c:v>-8.5753983340591505E-2</c:v>
                </c:pt>
                <c:pt idx="4">
                  <c:v>-0.60408444582846244</c:v>
                </c:pt>
                <c:pt idx="5">
                  <c:v>0.26026579662977745</c:v>
                </c:pt>
                <c:pt idx="6">
                  <c:v>2.4733146054134052E-2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7-4030-418D-8BB0-C6D671B17D74}"/>
            </c:ext>
          </c:extLst>
        </c:ser>
        <c:ser>
          <c:idx val="1"/>
          <c:order val="1"/>
          <c:tx>
            <c:v>Rows</c:v>
          </c:tx>
          <c:spPr>
            <a:ln w="66675" cap="rnd" cmpd="sng" algn="ctr">
              <a:noFill/>
              <a:prstDash val="solid"/>
              <a:round/>
            </a:ln>
            <a:effectLst/>
          </c:spPr>
          <c:marker>
            <c:spPr>
              <a:gradFill rotWithShape="1">
                <a:gsLst>
                  <a:gs pos="0">
                    <a:schemeClr val="accent1">
                      <a:tint val="77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tint val="77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tint val="77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 w="6350" cap="flat" cmpd="sng" algn="ctr">
                <a:solidFill>
                  <a:schemeClr val="accent1">
                    <a:tint val="77000"/>
                  </a:schemeClr>
                </a:solidFill>
                <a:prstDash val="solid"/>
                <a:round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</c:marker>
          <c:dLbls>
            <c:dLbl>
              <c:idx val="0"/>
              <c:tx>
                <c:rich>
                  <a:bodyPr/>
                  <a:lstStyle/>
                  <a:p>
                    <a:r>
                      <a:rPr lang="ru-RU" sz="1300" b="1">
                        <a:solidFill>
                          <a:srgbClr val="C00000"/>
                        </a:solidFill>
                      </a:rPr>
                      <a:t>П</a:t>
                    </a:r>
                    <a:r>
                      <a:rPr lang="ru-RU"/>
                      <a:t>резидент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8-4030-418D-8BB0-C6D671B17D74}"/>
                </c:ext>
              </c:extLst>
            </c:dLbl>
            <c:dLbl>
              <c:idx val="1"/>
              <c:layout>
                <c:manualLayout>
                  <c:x val="-0.11469026640007379"/>
                  <c:y val="4.1779497353170193E-3"/>
                </c:manualLayout>
              </c:layout>
              <c:tx>
                <c:rich>
                  <a:bodyPr/>
                  <a:lstStyle/>
                  <a:p>
                    <a:r>
                      <a:rPr lang="ru-RU" sz="1300" b="1">
                        <a:solidFill>
                          <a:srgbClr val="C00000"/>
                        </a:solidFill>
                      </a:rPr>
                      <a:t>С</a:t>
                    </a:r>
                    <a:r>
                      <a:rPr lang="ru-RU"/>
                      <a:t>луга народу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9-4030-418D-8BB0-C6D671B17D74}"/>
                </c:ext>
              </c:extLst>
            </c:dLbl>
            <c:dLbl>
              <c:idx val="2"/>
              <c:layout>
                <c:manualLayout>
                  <c:x val="-2.4576485657158597E-2"/>
                  <c:y val="-3.9690522485511692E-2"/>
                </c:manualLayout>
              </c:layout>
              <c:tx>
                <c:rich>
                  <a:bodyPr/>
                  <a:lstStyle/>
                  <a:p>
                    <a:r>
                      <a:rPr lang="ru-RU" sz="1300" b="1">
                        <a:solidFill>
                          <a:srgbClr val="C00000"/>
                        </a:solidFill>
                      </a:rPr>
                      <a:t>В</a:t>
                    </a:r>
                    <a:r>
                      <a:rPr lang="ru-RU"/>
                      <a:t>лада центральна позапартійна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A-4030-418D-8BB0-C6D671B17D74}"/>
                </c:ext>
              </c:extLst>
            </c:dLbl>
            <c:dLbl>
              <c:idx val="3"/>
              <c:layout>
                <c:manualLayout>
                  <c:x val="-0.12015170765722016"/>
                  <c:y val="-4.1779497353170172E-2"/>
                </c:manualLayout>
              </c:layout>
              <c:tx>
                <c:rich>
                  <a:bodyPr/>
                  <a:lstStyle/>
                  <a:p>
                    <a:r>
                      <a:rPr lang="ru-RU" sz="1300" b="1">
                        <a:solidFill>
                          <a:srgbClr val="C00000"/>
                        </a:solidFill>
                      </a:rPr>
                      <a:t>Є</a:t>
                    </a:r>
                    <a:r>
                      <a:rPr lang="ru-RU"/>
                      <a:t>вропейська солідарність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B-4030-418D-8BB0-C6D671B17D74}"/>
                </c:ext>
              </c:extLst>
            </c:dLbl>
            <c:dLbl>
              <c:idx val="4"/>
              <c:layout>
                <c:manualLayout>
                  <c:x val="-5.8710493514323829E-2"/>
                  <c:y val="-4.3868472220828833E-2"/>
                </c:manualLayout>
              </c:layout>
              <c:tx>
                <c:rich>
                  <a:bodyPr/>
                  <a:lstStyle/>
                  <a:p>
                    <a:r>
                      <a:rPr lang="ru-RU" sz="1300" b="1">
                        <a:solidFill>
                          <a:srgbClr val="C00000"/>
                        </a:solidFill>
                      </a:rPr>
                      <a:t>Б</a:t>
                    </a:r>
                    <a:r>
                      <a:rPr lang="ru-RU"/>
                      <a:t>атьківщина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C-4030-418D-8BB0-C6D671B17D74}"/>
                </c:ext>
              </c:extLst>
            </c:dLbl>
            <c:dLbl>
              <c:idx val="5"/>
              <c:layout>
                <c:manualLayout>
                  <c:x val="8.1921618857195549E-3"/>
                  <c:y val="1.8800773808926623E-2"/>
                </c:manualLayout>
              </c:layout>
              <c:tx>
                <c:rich>
                  <a:bodyPr/>
                  <a:lstStyle/>
                  <a:p>
                    <a:r>
                      <a:rPr lang="ru-RU" sz="1300" b="1">
                        <a:solidFill>
                          <a:srgbClr val="C00000"/>
                        </a:solidFill>
                      </a:rPr>
                      <a:t>Г</a:t>
                    </a:r>
                    <a:r>
                      <a:rPr lang="ru-RU"/>
                      <a:t>олос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D-4030-418D-8BB0-C6D671B17D74}"/>
                </c:ext>
              </c:extLst>
            </c:dLbl>
            <c:dLbl>
              <c:idx val="6"/>
              <c:layout>
                <c:manualLayout>
                  <c:x val="-7.9190898228622422E-2"/>
                  <c:y val="-7.3114284854258124E-2"/>
                </c:manualLayout>
              </c:layout>
              <c:tx>
                <c:rich>
                  <a:bodyPr/>
                  <a:lstStyle/>
                  <a:p>
                    <a:r>
                      <a:rPr lang="ru-RU" sz="1300" b="1">
                        <a:solidFill>
                          <a:srgbClr val="C00000"/>
                        </a:solidFill>
                      </a:rPr>
                      <a:t>О</a:t>
                    </a:r>
                    <a:r>
                      <a:rPr lang="ru-RU"/>
                      <a:t>позиційна платформа - За життя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E-4030-418D-8BB0-C6D671B17D74}"/>
                </c:ext>
              </c:extLst>
            </c:dLbl>
            <c:dLbl>
              <c:idx val="7"/>
              <c:layout>
                <c:manualLayout>
                  <c:x val="0"/>
                  <c:y val="1.2533849205951049E-2"/>
                </c:manualLayout>
              </c:layout>
              <c:tx>
                <c:rich>
                  <a:bodyPr/>
                  <a:lstStyle/>
                  <a:p>
                    <a:r>
                      <a:rPr lang="ru-RU" sz="1300" b="1">
                        <a:solidFill>
                          <a:srgbClr val="C00000"/>
                        </a:solidFill>
                      </a:rPr>
                      <a:t>В</a:t>
                    </a:r>
                    <a:r>
                      <a:rPr lang="ru-RU"/>
                      <a:t>лада регіональна позапартійна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F-4030-418D-8BB0-C6D671B17D74}"/>
                </c:ext>
              </c:extLst>
            </c:dLbl>
            <c:dLbl>
              <c:idx val="8"/>
              <c:layout>
                <c:manualLayout>
                  <c:x val="-0.11605562671436039"/>
                  <c:y val="4.3868307734618778E-2"/>
                </c:manualLayout>
              </c:layout>
              <c:tx>
                <c:rich>
                  <a:bodyPr/>
                  <a:lstStyle/>
                  <a:p>
                    <a:r>
                      <a:rPr lang="ru-RU" sz="1300" b="1">
                        <a:solidFill>
                          <a:srgbClr val="C00000"/>
                        </a:solidFill>
                      </a:rPr>
                      <a:t>З</a:t>
                    </a:r>
                    <a:r>
                      <a:rPr lang="ru-RU"/>
                      <a:t>а майбутнє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10-4030-418D-8BB0-C6D671B17D74}"/>
                </c:ext>
              </c:extLst>
            </c:dLbl>
            <c:dLbl>
              <c:idx val="9"/>
              <c:tx>
                <c:rich>
                  <a:bodyPr/>
                  <a:lstStyle/>
                  <a:p>
                    <a:r>
                      <a:rPr lang="ru-RU" sz="1300" b="1">
                        <a:solidFill>
                          <a:srgbClr val="C00000"/>
                        </a:solidFill>
                      </a:rPr>
                      <a:t>І</a:t>
                    </a:r>
                    <a:r>
                      <a:rPr lang="ru-RU"/>
                      <a:t>нші партії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11-4030-418D-8BB0-C6D671B17D74}"/>
                </c:ext>
              </c:extLst>
            </c:dLbl>
            <c:dLbl>
              <c:idx val="10"/>
              <c:layout>
                <c:manualLayout>
                  <c:x val="-6.6902655400043073E-2"/>
                  <c:y val="-8.3558994706340855E-3"/>
                </c:manualLayout>
              </c:layout>
              <c:tx>
                <c:rich>
                  <a:bodyPr/>
                  <a:lstStyle/>
                  <a:p>
                    <a:r>
                      <a:rPr lang="ru-RU" sz="1300" b="1">
                        <a:solidFill>
                          <a:srgbClr val="C00000"/>
                        </a:solidFill>
                      </a:rPr>
                      <a:t>І</a:t>
                    </a:r>
                    <a:r>
                      <a:rPr lang="ru-RU"/>
                      <a:t>нші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12-4030-418D-8BB0-C6D671B17D7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300" b="1" i="0" u="none" strike="noStrike" kern="1200" baseline="0">
                    <a:solidFill>
                      <a:srgbClr val="C00000"/>
                    </a:solidFill>
                    <a:latin typeface="+mn-lt"/>
                    <a:ea typeface="+mn-ea"/>
                    <a:cs typeface="+mn-cs"/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Лист2!$B$72:$B$82</c:f>
              <c:numCache>
                <c:formatCode>0.0000</c:formatCode>
                <c:ptCount val="11"/>
                <c:pt idx="0">
                  <c:v>0.19088494164232891</c:v>
                </c:pt>
                <c:pt idx="1">
                  <c:v>-0.10901327675608515</c:v>
                </c:pt>
                <c:pt idx="2">
                  <c:v>7.5241215507752075E-3</c:v>
                </c:pt>
                <c:pt idx="3">
                  <c:v>-0.16404940412497143</c:v>
                </c:pt>
                <c:pt idx="4">
                  <c:v>0.36590808067117331</c:v>
                </c:pt>
                <c:pt idx="5">
                  <c:v>-0.19301479762959842</c:v>
                </c:pt>
                <c:pt idx="6">
                  <c:v>1.1659061590602569</c:v>
                </c:pt>
                <c:pt idx="7">
                  <c:v>-0.13882392638360916</c:v>
                </c:pt>
                <c:pt idx="8">
                  <c:v>-0.37169287202984841</c:v>
                </c:pt>
                <c:pt idx="9">
                  <c:v>-0.16083155246475367</c:v>
                </c:pt>
                <c:pt idx="10">
                  <c:v>-0.35470808689555594</c:v>
                </c:pt>
              </c:numCache>
            </c:numRef>
          </c:xVal>
          <c:yVal>
            <c:numRef>
              <c:f>Лист2!$C$72:$C$82</c:f>
              <c:numCache>
                <c:formatCode>0.0000</c:formatCode>
                <c:ptCount val="11"/>
                <c:pt idx="0">
                  <c:v>-0.68525171841849974</c:v>
                </c:pt>
                <c:pt idx="1">
                  <c:v>-5.1642818111431996E-2</c:v>
                </c:pt>
                <c:pt idx="2">
                  <c:v>2.2377450221008075E-3</c:v>
                </c:pt>
                <c:pt idx="3">
                  <c:v>4.9799628134688523E-2</c:v>
                </c:pt>
                <c:pt idx="4">
                  <c:v>0.24594582437206303</c:v>
                </c:pt>
                <c:pt idx="5">
                  <c:v>-0.36770431303215301</c:v>
                </c:pt>
                <c:pt idx="6">
                  <c:v>0.17705699697230987</c:v>
                </c:pt>
                <c:pt idx="7">
                  <c:v>-0.23682193608172256</c:v>
                </c:pt>
                <c:pt idx="8">
                  <c:v>-0.11040652966906481</c:v>
                </c:pt>
                <c:pt idx="9">
                  <c:v>0.75868104470475561</c:v>
                </c:pt>
                <c:pt idx="10">
                  <c:v>0.47923889705516132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3-4030-418D-8BB0-C6D671B17D7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89294336"/>
        <c:axId val="89296256"/>
      </c:scatterChart>
      <c:valAx>
        <c:axId val="89294336"/>
        <c:scaling>
          <c:orientation val="minMax"/>
          <c:max val="1.4"/>
          <c:min val="-0.8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F1 (43,76 %)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1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ru-UA"/>
            </a:p>
          </c:txPr>
        </c:title>
        <c:numFmt formatCode="General" sourceLinked="0"/>
        <c:majorTickMark val="cross"/>
        <c:minorTickMark val="none"/>
        <c:tickLblPos val="low"/>
        <c:spPr>
          <a:noFill/>
          <a:ln w="9525" cap="flat" cmpd="sng" algn="ctr">
            <a:solidFill>
              <a:schemeClr val="tx1">
                <a:tint val="7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UA"/>
          </a:p>
        </c:txPr>
        <c:crossAx val="89296256"/>
        <c:crosses val="autoZero"/>
        <c:crossBetween val="midCat"/>
        <c:majorUnit val="0.4"/>
      </c:valAx>
      <c:valAx>
        <c:axId val="89296256"/>
        <c:scaling>
          <c:orientation val="minMax"/>
          <c:max val="0.79999999999999882"/>
          <c:min val="-0.79999999999999993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F2 (24,42 %)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1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ru-UA"/>
            </a:p>
          </c:txPr>
        </c:title>
        <c:numFmt formatCode="General" sourceLinked="0"/>
        <c:majorTickMark val="cross"/>
        <c:minorTickMark val="none"/>
        <c:tickLblPos val="low"/>
        <c:spPr>
          <a:noFill/>
          <a:ln w="6350" cap="flat" cmpd="sng" algn="ctr">
            <a:solidFill>
              <a:schemeClr val="tx1">
                <a:tint val="7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UA"/>
          </a:p>
        </c:txPr>
        <c:crossAx val="89294336"/>
        <c:crosses val="autoZero"/>
        <c:crossBetween val="midCat"/>
        <c:majorUnit val="0.4"/>
      </c:valAx>
      <c:spPr>
        <a:solidFill>
          <a:schemeClr val="accent1">
            <a:lumMod val="20000"/>
            <a:lumOff val="80000"/>
          </a:schemeClr>
        </a:solidFill>
        <a:ln w="12700">
          <a:noFill/>
        </a:ln>
        <a:effectLst/>
      </c:spPr>
    </c:plotArea>
    <c:legend>
      <c:legendPos val="b"/>
      <c:layout>
        <c:manualLayout>
          <c:xMode val="edge"/>
          <c:yMode val="edge"/>
          <c:x val="0.42946468523643677"/>
          <c:y val="0.86431600192571201"/>
          <c:w val="0.14107062952712654"/>
          <c:h val="4.62213135738541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UA"/>
        </a:p>
      </c:txPr>
    </c:legend>
    <c:plotVisOnly val="1"/>
    <c:dispBlanksAs val="gap"/>
    <c:showDLblsOverMax val="0"/>
  </c:chart>
  <c:spPr>
    <a:solidFill>
      <a:schemeClr val="accent1">
        <a:lumMod val="20000"/>
        <a:lumOff val="80000"/>
      </a:schemeClr>
    </a:solidFill>
    <a:ln w="6350" cap="flat" cmpd="sng" algn="ctr">
      <a:noFill/>
      <a:prstDash val="solid"/>
      <a:miter lim="800000"/>
    </a:ln>
    <a:effectLst/>
  </c:spPr>
  <c:txPr>
    <a:bodyPr/>
    <a:lstStyle/>
    <a:p>
      <a:pPr>
        <a:defRPr/>
      </a:pPr>
      <a:endParaRPr lang="ru-UA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4.xml><?xml version="1.0" encoding="utf-8"?>
<cs:colorStyle xmlns:cs="http://schemas.microsoft.com/office/drawing/2012/chartStyle" xmlns:a="http://schemas.openxmlformats.org/drawingml/2006/main" meth="withinLinearReversed" id="21">
  <a:schemeClr val="accent1"/>
</cs:colorStyle>
</file>

<file path=ppt/charts/colors5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6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7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8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9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12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13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16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17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18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2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3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24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style1.xml><?xml version="1.0" encoding="utf-8"?>
<cs:chartStyle xmlns:cs="http://schemas.microsoft.com/office/drawing/2012/chartStyle" xmlns:a="http://schemas.openxmlformats.org/drawingml/2006/main" id="29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64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0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064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9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64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0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064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9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64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0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064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9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64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0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064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29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64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0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064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6.xml><?xml version="1.0" encoding="utf-8"?>
<cs:chartStyle xmlns:cs="http://schemas.microsoft.com/office/drawing/2012/chartStyle" xmlns:a="http://schemas.openxmlformats.org/drawingml/2006/main" id="34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7.xml><?xml version="1.0" encoding="utf-8"?>
<cs:chartStyle xmlns:cs="http://schemas.microsoft.com/office/drawing/2012/chartStyle" xmlns:a="http://schemas.openxmlformats.org/drawingml/2006/main" id="29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64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0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064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8.xml><?xml version="1.0" encoding="utf-8"?>
<cs:chartStyle xmlns:cs="http://schemas.microsoft.com/office/drawing/2012/chartStyle" xmlns:a="http://schemas.openxmlformats.org/drawingml/2006/main" id="34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9.xml><?xml version="1.0" encoding="utf-8"?>
<cs:chartStyle xmlns:cs="http://schemas.microsoft.com/office/drawing/2012/chartStyle" xmlns:a="http://schemas.openxmlformats.org/drawingml/2006/main" id="29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64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0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064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10.xml><?xml version="1.0" encoding="utf-8"?>
<cs:chartStyle xmlns:cs="http://schemas.microsoft.com/office/drawing/2012/chartStyle" xmlns:a="http://schemas.openxmlformats.org/drawingml/2006/main" id="34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ize="5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11.xml><?xml version="1.0" encoding="utf-8"?>
<cs:chartStyle xmlns:cs="http://schemas.microsoft.com/office/drawing/2012/chartStyle" xmlns:a="http://schemas.openxmlformats.org/drawingml/2006/main" id="29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64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0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064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12.xml><?xml version="1.0" encoding="utf-8"?>
<cs:chartStyle xmlns:cs="http://schemas.microsoft.com/office/drawing/2012/chartStyle" xmlns:a="http://schemas.openxmlformats.org/drawingml/2006/main" id="34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ize="5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13.xml><?xml version="1.0" encoding="utf-8"?>
<cs:chartStyle xmlns:cs="http://schemas.microsoft.com/office/drawing/2012/chartStyle" xmlns:a="http://schemas.openxmlformats.org/drawingml/2006/main" id="29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64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0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064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14.xml><?xml version="1.0" encoding="utf-8"?>
<cs:chartStyle xmlns:cs="http://schemas.microsoft.com/office/drawing/2012/chartStyle" xmlns:a="http://schemas.openxmlformats.org/drawingml/2006/main" id="29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64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0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064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15.xml><?xml version="1.0" encoding="utf-8"?>
<cs:chartStyle xmlns:cs="http://schemas.microsoft.com/office/drawing/2012/chartStyle" xmlns:a="http://schemas.openxmlformats.org/drawingml/2006/main" id="29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64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0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064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16.xml><?xml version="1.0" encoding="utf-8"?>
<cs:chartStyle xmlns:cs="http://schemas.microsoft.com/office/drawing/2012/chartStyle" xmlns:a="http://schemas.openxmlformats.org/drawingml/2006/main" id="29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64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0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064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17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18.xml><?xml version="1.0" encoding="utf-8"?>
<cs:chartStyle xmlns:cs="http://schemas.microsoft.com/office/drawing/2012/chartStyle" xmlns:a="http://schemas.openxmlformats.org/drawingml/2006/main" id="220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19.xml><?xml version="1.0" encoding="utf-8"?>
<cs:chartStyle xmlns:cs="http://schemas.microsoft.com/office/drawing/2012/chartStyle" xmlns:a="http://schemas.openxmlformats.org/drawingml/2006/main" id="34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ize="5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20.xml><?xml version="1.0" encoding="utf-8"?>
<cs:chartStyle xmlns:cs="http://schemas.microsoft.com/office/drawing/2012/chartStyle" xmlns:a="http://schemas.openxmlformats.org/drawingml/2006/main" id="34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ize="5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21.xml><?xml version="1.0" encoding="utf-8"?>
<cs:chartStyle xmlns:cs="http://schemas.microsoft.com/office/drawing/2012/chartStyle" xmlns:a="http://schemas.openxmlformats.org/drawingml/2006/main" id="220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22.xml><?xml version="1.0" encoding="utf-8"?>
<cs:chartStyle xmlns:cs="http://schemas.microsoft.com/office/drawing/2012/chartStyle" xmlns:a="http://schemas.openxmlformats.org/drawingml/2006/main" id="29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64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0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064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23.xml><?xml version="1.0" encoding="utf-8"?>
<cs:chartStyle xmlns:cs="http://schemas.microsoft.com/office/drawing/2012/chartStyle" xmlns:a="http://schemas.openxmlformats.org/drawingml/2006/main" id="126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3">
      <cs:styleClr val="auto"/>
    </cs:fillRef>
    <cs:effectRef idx="3">
      <a:schemeClr val="dk1"/>
    </cs:effectRef>
    <cs:fontRef idx="minor">
      <a:schemeClr val="tx1"/>
    </cs:fontRef>
  </cs:dataPoint>
  <cs:dataPoint3D>
    <cs:lnRef idx="0"/>
    <cs:fillRef idx="3">
      <cs:styleClr val="auto"/>
    </cs:fillRef>
    <cs:effectRef idx="3">
      <a:schemeClr val="dk1"/>
    </cs:effectRef>
    <cs:fontRef idx="minor">
      <a:schemeClr val="tx1"/>
    </cs:fontRef>
  </cs:dataPoint3D>
  <cs:dataPointLine>
    <cs:lnRef idx="1">
      <cs:styleClr val="auto"/>
    </cs:lnRef>
    <cs:lineWidthScale>7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3">
      <cs:styleClr val="auto"/>
    </cs:fillRef>
    <cs:effectRef idx="3">
      <a:schemeClr val="dk1"/>
    </cs:effectRef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0"/>
    <cs:fillRef idx="3">
      <a:schemeClr val="dk1">
        <a:tint val="95000"/>
      </a:schemeClr>
    </cs:fillRef>
    <cs:effectRef idx="3">
      <a:schemeClr val="dk1"/>
    </cs:effectRef>
    <cs:fontRef idx="minor">
      <a:schemeClr val="tx1"/>
    </cs:fontRef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0"/>
    <cs:fillRef idx="3">
      <a:schemeClr val="dk1">
        <a:tint val="5000"/>
      </a:schemeClr>
    </cs:fillRef>
    <cs:effectRef idx="3">
      <a:schemeClr val="dk1"/>
    </cs:effectRef>
    <cs:fontRef idx="minor">
      <a:schemeClr val="tx1"/>
    </cs:fontRef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24.xml><?xml version="1.0" encoding="utf-8"?>
<cs:chartStyle xmlns:cs="http://schemas.microsoft.com/office/drawing/2012/chartStyle" xmlns:a="http://schemas.openxmlformats.org/drawingml/2006/main" id="128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3">
      <cs:styleClr val="auto"/>
    </cs:fillRef>
    <cs:effectRef idx="3">
      <a:schemeClr val="dk1"/>
    </cs:effectRef>
    <cs:fontRef idx="minor">
      <a:schemeClr val="tx1"/>
    </cs:fontRef>
  </cs:dataPoint>
  <cs:dataPoint3D>
    <cs:lnRef idx="0"/>
    <cs:fillRef idx="1">
      <cs:styleClr val="auto"/>
    </cs:fillRef>
    <cs:effectRef idx="3">
      <a:schemeClr val="dk1"/>
    </cs:effectRef>
    <cs:fontRef idx="minor">
      <a:schemeClr val="tx1"/>
    </cs:fontRef>
  </cs:dataPoint3D>
  <cs:dataPointLine>
    <cs:lnRef idx="1">
      <cs:styleClr val="auto"/>
    </cs:lnRef>
    <cs:lineWidthScale>7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3">
      <cs:styleClr val="auto"/>
    </cs:fillRef>
    <cs:effectRef idx="3">
      <a:schemeClr val="dk1"/>
    </cs:effectRef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0"/>
    <cs:fillRef idx="3" mods="ignoreCSTransforms">
      <cs:styleClr val="0">
        <a:shade val="25000"/>
      </cs:styleClr>
    </cs:fillRef>
    <cs:effectRef idx="3">
      <a:schemeClr val="dk1"/>
    </cs:effectRef>
    <cs:fontRef idx="minor">
      <a:schemeClr val="tx1"/>
    </cs:fontRef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0"/>
    <cs:fillRef idx="3" mods="ignoreCSTransforms">
      <cs:styleClr val="0">
        <a:tint val="25000"/>
      </cs:styleClr>
    </cs:fillRef>
    <cs:effectRef idx="3">
      <a:schemeClr val="dk1"/>
    </cs:effectRef>
    <cs:fontRef idx="minor">
      <a:schemeClr val="tx1"/>
    </cs:fontRef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drawings/_rels/drawing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image" Target="../media/image30.png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0.87213</cdr:x>
      <cdr:y>0.06206</cdr:y>
    </cdr:from>
    <cdr:to>
      <cdr:x>0.97866</cdr:x>
      <cdr:y>0.15207</cdr:y>
    </cdr:to>
    <cdr:pic>
      <cdr:nvPicPr>
        <cdr:cNvPr id="2" name="chart">
          <a:extLst xmlns:a="http://schemas.openxmlformats.org/drawingml/2006/main">
            <a:ext uri="{FF2B5EF4-FFF2-40B4-BE49-F238E27FC236}">
              <a16:creationId xmlns:a16="http://schemas.microsoft.com/office/drawing/2014/main" id="{59491C67-E7F7-4834-839C-BEBD4FB2E04D}"/>
            </a:ext>
          </a:extLst>
        </cdr:cNvPr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/>
        <a:stretch xmlns:a="http://schemas.openxmlformats.org/drawingml/2006/main">
          <a:fillRect/>
        </a:stretch>
      </cdr:blipFill>
      <cdr:spPr>
        <a:xfrm xmlns:a="http://schemas.openxmlformats.org/drawingml/2006/main">
          <a:off x="7807589" y="336298"/>
          <a:ext cx="953622" cy="487710"/>
        </a:xfrm>
        <a:prstGeom xmlns:a="http://schemas.openxmlformats.org/drawingml/2006/main" prst="rect">
          <a:avLst/>
        </a:prstGeom>
      </cdr:spPr>
    </cdr:pic>
  </cdr:relSizeAnchor>
  <cdr:relSizeAnchor xmlns:cdr="http://schemas.openxmlformats.org/drawingml/2006/chartDrawing">
    <cdr:from>
      <cdr:x>0.40081</cdr:x>
      <cdr:y>0.64274</cdr:y>
    </cdr:from>
    <cdr:to>
      <cdr:x>0.49668</cdr:x>
      <cdr:y>0.73107</cdr:y>
    </cdr:to>
    <cdr:pic>
      <cdr:nvPicPr>
        <cdr:cNvPr id="3" name="chart">
          <a:extLst xmlns:a="http://schemas.openxmlformats.org/drawingml/2006/main">
            <a:ext uri="{FF2B5EF4-FFF2-40B4-BE49-F238E27FC236}">
              <a16:creationId xmlns:a16="http://schemas.microsoft.com/office/drawing/2014/main" id="{D9FF82B1-C89F-4618-B206-37A1C1B90E77}"/>
            </a:ext>
          </a:extLst>
        </cdr:cNvPr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2"/>
        <a:stretch xmlns:a="http://schemas.openxmlformats.org/drawingml/2006/main">
          <a:fillRect/>
        </a:stretch>
      </cdr:blipFill>
      <cdr:spPr>
        <a:xfrm xmlns:a="http://schemas.openxmlformats.org/drawingml/2006/main">
          <a:off x="3588136" y="3482815"/>
          <a:ext cx="858237" cy="478632"/>
        </a:xfrm>
        <a:prstGeom xmlns:a="http://schemas.openxmlformats.org/drawingml/2006/main" prst="rect">
          <a:avLst/>
        </a:prstGeom>
      </cdr:spPr>
    </cdr:pic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0.5689</cdr:x>
      <cdr:y>0.33735</cdr:y>
    </cdr:from>
    <cdr:to>
      <cdr:x>0.95702</cdr:x>
      <cdr:y>0.66925</cdr:y>
    </cdr:to>
    <cdr:sp macro="" textlink="">
      <cdr:nvSpPr>
        <cdr:cNvPr id="2" name="Овал 1"/>
        <cdr:cNvSpPr/>
      </cdr:nvSpPr>
      <cdr:spPr>
        <a:xfrm xmlns:a="http://schemas.openxmlformats.org/drawingml/2006/main">
          <a:off x="4632941" y="1584176"/>
          <a:ext cx="3160727" cy="1558591"/>
        </a:xfrm>
        <a:prstGeom xmlns:a="http://schemas.openxmlformats.org/drawingml/2006/main" prst="ellipse">
          <a:avLst/>
        </a:prstGeom>
        <a:noFill xmlns:a="http://schemas.openxmlformats.org/drawingml/2006/main"/>
        <a:ln xmlns:a="http://schemas.openxmlformats.org/drawingml/2006/main" w="12700">
          <a:solidFill>
            <a:srgbClr val="B9A43B"/>
          </a:solidFill>
          <a:prstDash val="sysDash"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0.31832</cdr:x>
      <cdr:y>0.67698</cdr:y>
    </cdr:from>
    <cdr:to>
      <cdr:x>0.58786</cdr:x>
      <cdr:y>0.853</cdr:y>
    </cdr:to>
    <cdr:sp macro="" textlink="">
      <cdr:nvSpPr>
        <cdr:cNvPr id="3" name="Овал 2"/>
        <cdr:cNvSpPr/>
      </cdr:nvSpPr>
      <cdr:spPr>
        <a:xfrm xmlns:a="http://schemas.openxmlformats.org/drawingml/2006/main">
          <a:off x="2592288" y="3179066"/>
          <a:ext cx="2195057" cy="826581"/>
        </a:xfrm>
        <a:prstGeom xmlns:a="http://schemas.openxmlformats.org/drawingml/2006/main" prst="ellipse">
          <a:avLst/>
        </a:prstGeom>
        <a:noFill xmlns:a="http://schemas.openxmlformats.org/drawingml/2006/main"/>
        <a:ln xmlns:a="http://schemas.openxmlformats.org/drawingml/2006/main" w="12700">
          <a:prstDash val="sysDash"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0.07491</cdr:x>
      <cdr:y>0.26519</cdr:y>
    </cdr:from>
    <cdr:to>
      <cdr:x>0.3366</cdr:x>
      <cdr:y>0.50558</cdr:y>
    </cdr:to>
    <cdr:sp macro="" textlink="">
      <cdr:nvSpPr>
        <cdr:cNvPr id="4" name="Овал 3"/>
        <cdr:cNvSpPr/>
      </cdr:nvSpPr>
      <cdr:spPr>
        <a:xfrm xmlns:a="http://schemas.openxmlformats.org/drawingml/2006/main" rot="20276074">
          <a:off x="610052" y="1245312"/>
          <a:ext cx="2131120" cy="1128855"/>
        </a:xfrm>
        <a:prstGeom xmlns:a="http://schemas.openxmlformats.org/drawingml/2006/main" prst="ellipse">
          <a:avLst/>
        </a:prstGeom>
        <a:noFill xmlns:a="http://schemas.openxmlformats.org/drawingml/2006/main"/>
        <a:ln xmlns:a="http://schemas.openxmlformats.org/drawingml/2006/main" w="6350">
          <a:prstDash val="sysDash"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0.17878</cdr:x>
      <cdr:y>0.45579</cdr:y>
    </cdr:from>
    <cdr:to>
      <cdr:x>0.50748</cdr:x>
      <cdr:y>0.63969</cdr:y>
    </cdr:to>
    <cdr:sp macro="" textlink="">
      <cdr:nvSpPr>
        <cdr:cNvPr id="6" name="Овал 5"/>
        <cdr:cNvSpPr/>
      </cdr:nvSpPr>
      <cdr:spPr>
        <a:xfrm xmlns:a="http://schemas.openxmlformats.org/drawingml/2006/main" rot="20446330">
          <a:off x="1455930" y="2140391"/>
          <a:ext cx="2676828" cy="863581"/>
        </a:xfrm>
        <a:prstGeom xmlns:a="http://schemas.openxmlformats.org/drawingml/2006/main" prst="ellipse">
          <a:avLst/>
        </a:prstGeom>
        <a:noFill xmlns:a="http://schemas.openxmlformats.org/drawingml/2006/main"/>
        <a:ln xmlns:a="http://schemas.openxmlformats.org/drawingml/2006/main" w="12700">
          <a:prstDash val="sysDash"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0.23874</cdr:x>
      <cdr:y>0.36802</cdr:y>
    </cdr:from>
    <cdr:to>
      <cdr:x>0.59243</cdr:x>
      <cdr:y>0.6287</cdr:y>
    </cdr:to>
    <cdr:sp macro="" textlink="">
      <cdr:nvSpPr>
        <cdr:cNvPr id="8" name="Овал 7"/>
        <cdr:cNvSpPr/>
      </cdr:nvSpPr>
      <cdr:spPr>
        <a:xfrm xmlns:a="http://schemas.openxmlformats.org/drawingml/2006/main">
          <a:off x="1944217" y="1728204"/>
          <a:ext cx="2880346" cy="1224141"/>
        </a:xfrm>
        <a:prstGeom xmlns:a="http://schemas.openxmlformats.org/drawingml/2006/main" prst="ellipse">
          <a:avLst/>
        </a:prstGeom>
        <a:noFill xmlns:a="http://schemas.openxmlformats.org/drawingml/2006/main"/>
        <a:ln xmlns:a="http://schemas.openxmlformats.org/drawingml/2006/main" w="12700" cap="flat" cmpd="sng" algn="ctr">
          <a:solidFill>
            <a:srgbClr val="B9A43B"/>
          </a:solidFill>
          <a:prstDash val="sysDash"/>
        </a:ln>
        <a:effectLst xmlns:a="http://schemas.openxmlformats.org/drawingml/2006/main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rgbClr val="FFFFFF"/>
              </a:solidFill>
              <a:latin typeface="Arial"/>
            </a:defRPr>
          </a:lvl1pPr>
          <a:lvl2pPr marL="457200" indent="0">
            <a:defRPr sz="1100">
              <a:solidFill>
                <a:srgbClr val="FFFFFF"/>
              </a:solidFill>
              <a:latin typeface="Arial"/>
            </a:defRPr>
          </a:lvl2pPr>
          <a:lvl3pPr marL="914400" indent="0">
            <a:defRPr sz="1100">
              <a:solidFill>
                <a:srgbClr val="FFFFFF"/>
              </a:solidFill>
              <a:latin typeface="Arial"/>
            </a:defRPr>
          </a:lvl3pPr>
          <a:lvl4pPr marL="1371600" indent="0">
            <a:defRPr sz="1100">
              <a:solidFill>
                <a:srgbClr val="FFFFFF"/>
              </a:solidFill>
              <a:latin typeface="Arial"/>
            </a:defRPr>
          </a:lvl4pPr>
          <a:lvl5pPr marL="1828800" indent="0">
            <a:defRPr sz="1100">
              <a:solidFill>
                <a:srgbClr val="FFFFFF"/>
              </a:solidFill>
              <a:latin typeface="Arial"/>
            </a:defRPr>
          </a:lvl5pPr>
          <a:lvl6pPr marL="2286000" indent="0">
            <a:defRPr sz="1100">
              <a:solidFill>
                <a:srgbClr val="FFFFFF"/>
              </a:solidFill>
              <a:latin typeface="Arial"/>
            </a:defRPr>
          </a:lvl6pPr>
          <a:lvl7pPr marL="2743200" indent="0">
            <a:defRPr sz="1100">
              <a:solidFill>
                <a:srgbClr val="FFFFFF"/>
              </a:solidFill>
              <a:latin typeface="Arial"/>
            </a:defRPr>
          </a:lvl7pPr>
          <a:lvl8pPr marL="3200400" indent="0">
            <a:defRPr sz="1100">
              <a:solidFill>
                <a:srgbClr val="FFFFFF"/>
              </a:solidFill>
              <a:latin typeface="Arial"/>
            </a:defRPr>
          </a:lvl8pPr>
          <a:lvl9pPr marL="3657600" indent="0">
            <a:defRPr sz="1100">
              <a:solidFill>
                <a:srgbClr val="FFFFFF"/>
              </a:solidFill>
              <a:latin typeface="Arial"/>
            </a:defRPr>
          </a:lvl9pPr>
        </a:lstStyle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0.21503</cdr:x>
      <cdr:y>0.59981</cdr:y>
    </cdr:from>
    <cdr:to>
      <cdr:x>0.3985</cdr:x>
      <cdr:y>0.78888</cdr:y>
    </cdr:to>
    <cdr:sp macro="" textlink="">
      <cdr:nvSpPr>
        <cdr:cNvPr id="9" name="Овал 8"/>
        <cdr:cNvSpPr/>
      </cdr:nvSpPr>
      <cdr:spPr>
        <a:xfrm xmlns:a="http://schemas.openxmlformats.org/drawingml/2006/main" rot="20212362">
          <a:off x="1751122" y="2816694"/>
          <a:ext cx="1494155" cy="887859"/>
        </a:xfrm>
        <a:prstGeom xmlns:a="http://schemas.openxmlformats.org/drawingml/2006/main" prst="ellipse">
          <a:avLst/>
        </a:prstGeom>
        <a:noFill xmlns:a="http://schemas.openxmlformats.org/drawingml/2006/main"/>
        <a:ln xmlns:a="http://schemas.openxmlformats.org/drawingml/2006/main" w="12700" cap="flat" cmpd="sng" algn="ctr">
          <a:solidFill>
            <a:srgbClr val="B9A43B"/>
          </a:solidFill>
          <a:prstDash val="sysDash"/>
        </a:ln>
        <a:effectLst xmlns:a="http://schemas.openxmlformats.org/drawingml/2006/main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rgbClr val="FFFFFF"/>
              </a:solidFill>
              <a:latin typeface="Arial"/>
            </a:defRPr>
          </a:lvl1pPr>
          <a:lvl2pPr marL="457200" indent="0">
            <a:defRPr sz="1100">
              <a:solidFill>
                <a:srgbClr val="FFFFFF"/>
              </a:solidFill>
              <a:latin typeface="Arial"/>
            </a:defRPr>
          </a:lvl2pPr>
          <a:lvl3pPr marL="914400" indent="0">
            <a:defRPr sz="1100">
              <a:solidFill>
                <a:srgbClr val="FFFFFF"/>
              </a:solidFill>
              <a:latin typeface="Arial"/>
            </a:defRPr>
          </a:lvl3pPr>
          <a:lvl4pPr marL="1371600" indent="0">
            <a:defRPr sz="1100">
              <a:solidFill>
                <a:srgbClr val="FFFFFF"/>
              </a:solidFill>
              <a:latin typeface="Arial"/>
            </a:defRPr>
          </a:lvl4pPr>
          <a:lvl5pPr marL="1828800" indent="0">
            <a:defRPr sz="1100">
              <a:solidFill>
                <a:srgbClr val="FFFFFF"/>
              </a:solidFill>
              <a:latin typeface="Arial"/>
            </a:defRPr>
          </a:lvl5pPr>
          <a:lvl6pPr marL="2286000" indent="0">
            <a:defRPr sz="1100">
              <a:solidFill>
                <a:srgbClr val="FFFFFF"/>
              </a:solidFill>
              <a:latin typeface="Arial"/>
            </a:defRPr>
          </a:lvl6pPr>
          <a:lvl7pPr marL="2743200" indent="0">
            <a:defRPr sz="1100">
              <a:solidFill>
                <a:srgbClr val="FFFFFF"/>
              </a:solidFill>
              <a:latin typeface="Arial"/>
            </a:defRPr>
          </a:lvl7pPr>
          <a:lvl8pPr marL="3200400" indent="0">
            <a:defRPr sz="1100">
              <a:solidFill>
                <a:srgbClr val="FFFFFF"/>
              </a:solidFill>
              <a:latin typeface="Arial"/>
            </a:defRPr>
          </a:lvl8pPr>
          <a:lvl9pPr marL="3657600" indent="0">
            <a:defRPr sz="1100">
              <a:solidFill>
                <a:srgbClr val="FFFFFF"/>
              </a:solidFill>
              <a:latin typeface="Arial"/>
            </a:defRPr>
          </a:lvl9pPr>
        </a:lstStyle>
        <a:p xmlns:a="http://schemas.openxmlformats.org/drawingml/2006/main">
          <a:endParaRPr lang="ru-RU"/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0.29097</cdr:x>
      <cdr:y>0.40993</cdr:y>
    </cdr:from>
    <cdr:to>
      <cdr:x>0.48713</cdr:x>
      <cdr:y>0.86789</cdr:y>
    </cdr:to>
    <cdr:sp macro="" textlink="">
      <cdr:nvSpPr>
        <cdr:cNvPr id="3" name="Овал 2"/>
        <cdr:cNvSpPr/>
      </cdr:nvSpPr>
      <cdr:spPr>
        <a:xfrm xmlns:a="http://schemas.openxmlformats.org/drawingml/2006/main" rot="2195954">
          <a:off x="2484645" y="2036735"/>
          <a:ext cx="1675096" cy="2275440"/>
        </a:xfrm>
        <a:prstGeom xmlns:a="http://schemas.openxmlformats.org/drawingml/2006/main" prst="ellipse">
          <a:avLst/>
        </a:prstGeom>
        <a:noFill xmlns:a="http://schemas.openxmlformats.org/drawingml/2006/main"/>
        <a:ln xmlns:a="http://schemas.openxmlformats.org/drawingml/2006/main">
          <a:prstDash val="sysDot"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0.16939</cdr:x>
      <cdr:y>0.56872</cdr:y>
    </cdr:from>
    <cdr:to>
      <cdr:x>0.49652</cdr:x>
      <cdr:y>0.77165</cdr:y>
    </cdr:to>
    <cdr:sp macro="" textlink="">
      <cdr:nvSpPr>
        <cdr:cNvPr id="4" name="Овал 3"/>
        <cdr:cNvSpPr/>
      </cdr:nvSpPr>
      <cdr:spPr>
        <a:xfrm xmlns:a="http://schemas.openxmlformats.org/drawingml/2006/main" rot="17248928">
          <a:off x="2339069" y="1933147"/>
          <a:ext cx="1008254" cy="2793433"/>
        </a:xfrm>
        <a:prstGeom xmlns:a="http://schemas.openxmlformats.org/drawingml/2006/main" prst="ellipse">
          <a:avLst/>
        </a:prstGeom>
        <a:noFill xmlns:a="http://schemas.openxmlformats.org/drawingml/2006/main"/>
        <a:ln xmlns:a="http://schemas.openxmlformats.org/drawingml/2006/main">
          <a:prstDash val="sysDot"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0.17067</cdr:x>
      <cdr:y>0.09671</cdr:y>
    </cdr:from>
    <cdr:to>
      <cdr:x>0.52339</cdr:x>
      <cdr:y>0.38232</cdr:y>
    </cdr:to>
    <cdr:sp macro="" textlink="">
      <cdr:nvSpPr>
        <cdr:cNvPr id="5" name="Овал 4"/>
        <cdr:cNvSpPr/>
      </cdr:nvSpPr>
      <cdr:spPr>
        <a:xfrm xmlns:a="http://schemas.openxmlformats.org/drawingml/2006/main">
          <a:off x="1457389" y="480509"/>
          <a:ext cx="3011953" cy="1419083"/>
        </a:xfrm>
        <a:prstGeom xmlns:a="http://schemas.openxmlformats.org/drawingml/2006/main" prst="ellipse">
          <a:avLst/>
        </a:prstGeom>
        <a:noFill xmlns:a="http://schemas.openxmlformats.org/drawingml/2006/main"/>
        <a:ln xmlns:a="http://schemas.openxmlformats.org/drawingml/2006/main">
          <a:prstDash val="sysDot"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0.08433</cdr:x>
      <cdr:y>0.28087</cdr:y>
    </cdr:from>
    <cdr:to>
      <cdr:x>0.36243</cdr:x>
      <cdr:y>0.48377</cdr:y>
    </cdr:to>
    <cdr:sp macro="" textlink="">
      <cdr:nvSpPr>
        <cdr:cNvPr id="6" name="Овал 5"/>
        <cdr:cNvSpPr/>
      </cdr:nvSpPr>
      <cdr:spPr>
        <a:xfrm xmlns:a="http://schemas.openxmlformats.org/drawingml/2006/main" rot="5400000">
          <a:off x="1403402" y="712214"/>
          <a:ext cx="1008113" cy="2374757"/>
        </a:xfrm>
        <a:prstGeom xmlns:a="http://schemas.openxmlformats.org/drawingml/2006/main" prst="ellipse">
          <a:avLst/>
        </a:prstGeom>
        <a:noFill xmlns:a="http://schemas.openxmlformats.org/drawingml/2006/main"/>
        <a:ln xmlns:a="http://schemas.openxmlformats.org/drawingml/2006/main">
          <a:prstDash val="sysDot"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0.54812</cdr:x>
      <cdr:y>0.15044</cdr:y>
    </cdr:from>
    <cdr:to>
      <cdr:x>0.93457</cdr:x>
      <cdr:y>0.51276</cdr:y>
    </cdr:to>
    <cdr:sp macro="" textlink="">
      <cdr:nvSpPr>
        <cdr:cNvPr id="7" name="Овал 6"/>
        <cdr:cNvSpPr/>
      </cdr:nvSpPr>
      <cdr:spPr>
        <a:xfrm xmlns:a="http://schemas.openxmlformats.org/drawingml/2006/main">
          <a:off x="4680520" y="747464"/>
          <a:ext cx="3299985" cy="1800200"/>
        </a:xfrm>
        <a:prstGeom xmlns:a="http://schemas.openxmlformats.org/drawingml/2006/main" prst="ellipse">
          <a:avLst/>
        </a:prstGeom>
        <a:noFill xmlns:a="http://schemas.openxmlformats.org/drawingml/2006/main"/>
        <a:ln xmlns:a="http://schemas.openxmlformats.org/drawingml/2006/main" w="40000" cap="flat" cmpd="sng" algn="ctr">
          <a:solidFill>
            <a:srgbClr val="FBDF53">
              <a:shade val="50000"/>
            </a:srgbClr>
          </a:solidFill>
          <a:prstDash val="sysDot"/>
        </a:ln>
        <a:effectLst xmlns:a="http://schemas.openxmlformats.org/drawingml/2006/main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rgbClr val="FFFFFF"/>
              </a:solidFill>
              <a:latin typeface="Arial"/>
            </a:defRPr>
          </a:lvl1pPr>
          <a:lvl2pPr marL="457200" indent="0">
            <a:defRPr sz="1100">
              <a:solidFill>
                <a:srgbClr val="FFFFFF"/>
              </a:solidFill>
              <a:latin typeface="Arial"/>
            </a:defRPr>
          </a:lvl2pPr>
          <a:lvl3pPr marL="914400" indent="0">
            <a:defRPr sz="1100">
              <a:solidFill>
                <a:srgbClr val="FFFFFF"/>
              </a:solidFill>
              <a:latin typeface="Arial"/>
            </a:defRPr>
          </a:lvl3pPr>
          <a:lvl4pPr marL="1371600" indent="0">
            <a:defRPr sz="1100">
              <a:solidFill>
                <a:srgbClr val="FFFFFF"/>
              </a:solidFill>
              <a:latin typeface="Arial"/>
            </a:defRPr>
          </a:lvl4pPr>
          <a:lvl5pPr marL="1828800" indent="0">
            <a:defRPr sz="1100">
              <a:solidFill>
                <a:srgbClr val="FFFFFF"/>
              </a:solidFill>
              <a:latin typeface="Arial"/>
            </a:defRPr>
          </a:lvl5pPr>
          <a:lvl6pPr marL="2286000" indent="0">
            <a:defRPr sz="1100">
              <a:solidFill>
                <a:srgbClr val="FFFFFF"/>
              </a:solidFill>
              <a:latin typeface="Arial"/>
            </a:defRPr>
          </a:lvl6pPr>
          <a:lvl7pPr marL="2743200" indent="0">
            <a:defRPr sz="1100">
              <a:solidFill>
                <a:srgbClr val="FFFFFF"/>
              </a:solidFill>
              <a:latin typeface="Arial"/>
            </a:defRPr>
          </a:lvl7pPr>
          <a:lvl8pPr marL="3200400" indent="0">
            <a:defRPr sz="1100">
              <a:solidFill>
                <a:srgbClr val="FFFFFF"/>
              </a:solidFill>
              <a:latin typeface="Arial"/>
            </a:defRPr>
          </a:lvl8pPr>
          <a:lvl9pPr marL="3657600" indent="0">
            <a:defRPr sz="1100">
              <a:solidFill>
                <a:srgbClr val="FFFFFF"/>
              </a:solidFill>
              <a:latin typeface="Arial"/>
            </a:defRPr>
          </a:lvl9pPr>
        </a:lstStyle>
        <a:p xmlns:a="http://schemas.openxmlformats.org/drawingml/2006/main">
          <a:endParaRPr lang="ru-RU"/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CD9A4CE-B844-4E72-9274-EF7D9786DE8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5999293-CAEE-44AC-9EE4-BD956EA7D0F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ru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5D21853-9A19-4C21-89EE-ABD4819BCF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928F24-FCE8-46F2-B528-B0FA845C2A12}" type="datetimeFigureOut">
              <a:rPr lang="ru-UA" smtClean="0"/>
              <a:t>22.10.2021</a:t>
            </a:fld>
            <a:endParaRPr lang="ru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6D438C2-9109-4FCF-94DB-972398C4C2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15AB037-3336-4777-9707-313A50F03B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1D6CA-22DA-41A7-BE13-A23E674417E0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32042317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FC25AE6-4EEB-488E-9A88-7F20822316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ED18F86-EF64-4099-99AD-1972C1679D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F4C17AA-7AB5-4AB5-BA48-4A36ED0901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928F24-FCE8-46F2-B528-B0FA845C2A12}" type="datetimeFigureOut">
              <a:rPr lang="ru-UA" smtClean="0"/>
              <a:t>22.10.2021</a:t>
            </a:fld>
            <a:endParaRPr lang="ru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B457B6A-E6AA-483D-9D9A-920A08D5B0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EA18E7B-495E-4D25-978D-8FBF8AE8A3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1D6CA-22DA-41A7-BE13-A23E674417E0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19059086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EDDF89-2F5C-4CDB-83B8-9641145DB2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64E838A-449E-47F9-9E5C-D9DBF19358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C23A880-740D-411E-B55E-BF7A1ED0E2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928F24-FCE8-46F2-B528-B0FA845C2A12}" type="datetimeFigureOut">
              <a:rPr lang="ru-UA" smtClean="0"/>
              <a:t>22.10.2021</a:t>
            </a:fld>
            <a:endParaRPr lang="ru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9CD5674-350A-4390-BC8F-ED86B9E90B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EED43DF-94C1-4E08-9474-3EB46FA20C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1D6CA-22DA-41A7-BE13-A23E674417E0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34541420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C668EC1-DD00-4255-B5F3-CD77D21BA8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643399A-E872-45CF-9069-74E08F850A0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1A7746D8-ACD9-49FF-8441-F58E9D021B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7175862-B161-4066-9B9F-E629B51351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928F24-FCE8-46F2-B528-B0FA845C2A12}" type="datetimeFigureOut">
              <a:rPr lang="ru-UA" smtClean="0"/>
              <a:t>22.10.2021</a:t>
            </a:fld>
            <a:endParaRPr lang="ru-UA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3301CCE-66B0-428A-8912-6DC578DDDF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BAD5FB5-892C-4C7D-8DEF-5136EC4C4B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1D6CA-22DA-41A7-BE13-A23E674417E0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41038343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4D3BE36-AE1E-40CC-8EFA-C2D2CA0855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BEF829E-5E75-40DA-BDBA-BDC1EBD541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69150BFA-2629-4905-A13D-FECD17B3F8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78466475-C0D2-4FA7-853D-C6ACC17518A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B853FD66-31A3-4C77-8BE5-AE295ABF400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A3C5F218-16C9-4B59-8367-6AE3581886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928F24-FCE8-46F2-B528-B0FA845C2A12}" type="datetimeFigureOut">
              <a:rPr lang="ru-UA" smtClean="0"/>
              <a:t>22.10.2021</a:t>
            </a:fld>
            <a:endParaRPr lang="ru-UA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70BB7074-0259-4BCD-9B68-F89E8EBDBD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84B2C08D-D9D3-46FA-95F7-AC7F61310E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1D6CA-22DA-41A7-BE13-A23E674417E0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26733376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A05CF56-A621-4719-92B9-D292A70D5C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4C98FC7E-E408-4A95-B39E-6C9A318241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928F24-FCE8-46F2-B528-B0FA845C2A12}" type="datetimeFigureOut">
              <a:rPr lang="ru-UA" smtClean="0"/>
              <a:t>22.10.2021</a:t>
            </a:fld>
            <a:endParaRPr lang="ru-UA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26E37E79-14F8-406F-B844-65B80E517B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01FD6E6D-58DB-4C0F-8104-5BF655E52B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1D6CA-22DA-41A7-BE13-A23E674417E0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36073552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C4B18E99-437B-4EBF-8F5F-F13DBECE1B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928F24-FCE8-46F2-B528-B0FA845C2A12}" type="datetimeFigureOut">
              <a:rPr lang="ru-UA" smtClean="0"/>
              <a:t>22.10.2021</a:t>
            </a:fld>
            <a:endParaRPr lang="ru-UA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5C316084-E19C-4A7F-8D62-FDE73BDC2B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90CF850C-6AFF-4B17-B991-1CFB93D7AC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1D6CA-22DA-41A7-BE13-A23E674417E0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8332133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C35E5AC-55E4-4762-8B7E-F1FB7566A5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7C46953-9617-4DB2-91E9-4BD9A32775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F06DCE2-D0B5-430C-96E8-CEC3EF9246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EBB04F6-3032-4906-8AE4-1AC13E5832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928F24-FCE8-46F2-B528-B0FA845C2A12}" type="datetimeFigureOut">
              <a:rPr lang="ru-UA" smtClean="0"/>
              <a:t>22.10.2021</a:t>
            </a:fld>
            <a:endParaRPr lang="ru-UA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8BC523D-B212-4239-9E7A-15CC4DCF1A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2556BC8-4584-4400-A44A-CB5606891E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1D6CA-22DA-41A7-BE13-A23E674417E0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19339716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8A1D8FB-0FE6-4E68-8C4A-816F20807B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E7421894-C135-4046-9FD2-A3ACA78B7E5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UA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ACA56C4-0464-4060-9CA5-089EBEEC48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373AABD-446B-4F84-88AD-48C4DC8A72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928F24-FCE8-46F2-B528-B0FA845C2A12}" type="datetimeFigureOut">
              <a:rPr lang="ru-UA" smtClean="0"/>
              <a:t>22.10.2021</a:t>
            </a:fld>
            <a:endParaRPr lang="ru-UA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C25B1CA-82FF-48C9-BE5D-3C68936F10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191C90F-99AB-4FAC-A4A1-249C1BDEEE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1D6CA-22DA-41A7-BE13-A23E674417E0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19663867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8AFF87B-8EEC-4230-938A-E5D8CA8592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EB7C70C5-5B0F-48A2-96F5-45474C49DC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745E402-57E3-458B-8E7F-316F345C75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928F24-FCE8-46F2-B528-B0FA845C2A12}" type="datetimeFigureOut">
              <a:rPr lang="ru-UA" smtClean="0"/>
              <a:t>22.10.2021</a:t>
            </a:fld>
            <a:endParaRPr lang="ru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1AEC4F1-E7B7-4AC0-83E2-D0083BE522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90D1806-88A6-40A4-BCFF-A2DAEEE6A5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1D6CA-22DA-41A7-BE13-A23E674417E0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29122105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97FE4AC2-D589-4393-AF7A-0DD2613051A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480E7C1A-F9CA-40F5-AB4C-B51AF517C2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C09773E-DD27-40F2-A9EA-80CBA3044E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928F24-FCE8-46F2-B528-B0FA845C2A12}" type="datetimeFigureOut">
              <a:rPr lang="ru-UA" smtClean="0"/>
              <a:t>22.10.2021</a:t>
            </a:fld>
            <a:endParaRPr lang="ru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3523129-71CC-4EDF-839B-DF203F1640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F5E5986-9A3C-4F58-8C92-E3A4FBAE1B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1D6CA-22DA-41A7-BE13-A23E674417E0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3671468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5478EDB-81C8-4022-B1B3-4443E74274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648947F-7869-49C6-BE3E-5C9A57EB4C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6F6F26F-0585-4B34-9FF0-E6AD8CF962F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928F24-FCE8-46F2-B528-B0FA845C2A12}" type="datetimeFigureOut">
              <a:rPr lang="ru-UA" smtClean="0"/>
              <a:t>22.10.2021</a:t>
            </a:fld>
            <a:endParaRPr lang="ru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F3007C4-0361-41AF-9A7D-43663464B6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E837F99-D324-4F42-87E3-43F22E37E6E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01D6CA-22DA-41A7-BE13-A23E674417E0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1276020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emf"/><Relationship Id="rId3" Type="http://schemas.openxmlformats.org/officeDocument/2006/relationships/image" Target="../media/image7.png"/><Relationship Id="rId7" Type="http://schemas.openxmlformats.org/officeDocument/2006/relationships/image" Target="../media/image11.emf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emf"/><Relationship Id="rId5" Type="http://schemas.openxmlformats.org/officeDocument/2006/relationships/image" Target="../media/image9.emf"/><Relationship Id="rId10" Type="http://schemas.openxmlformats.org/officeDocument/2006/relationships/image" Target="../media/image14.emf"/><Relationship Id="rId4" Type="http://schemas.openxmlformats.org/officeDocument/2006/relationships/image" Target="../media/image8.emf"/><Relationship Id="rId9" Type="http://schemas.openxmlformats.org/officeDocument/2006/relationships/image" Target="../media/image13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emf"/><Relationship Id="rId5" Type="http://schemas.openxmlformats.org/officeDocument/2006/relationships/image" Target="../media/image17.emf"/><Relationship Id="rId4" Type="http://schemas.openxmlformats.org/officeDocument/2006/relationships/chart" Target="../charts/char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8.xml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emf"/><Relationship Id="rId4" Type="http://schemas.openxmlformats.org/officeDocument/2006/relationships/image" Target="../media/image21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5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7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emf"/><Relationship Id="rId4" Type="http://schemas.openxmlformats.org/officeDocument/2006/relationships/chart" Target="../charts/chart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emf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emf"/><Relationship Id="rId13" Type="http://schemas.openxmlformats.org/officeDocument/2006/relationships/image" Target="../media/image41.emf"/><Relationship Id="rId3" Type="http://schemas.openxmlformats.org/officeDocument/2006/relationships/chart" Target="../charts/chart19.xml"/><Relationship Id="rId7" Type="http://schemas.openxmlformats.org/officeDocument/2006/relationships/image" Target="../media/image35.emf"/><Relationship Id="rId12" Type="http://schemas.openxmlformats.org/officeDocument/2006/relationships/image" Target="../media/image40.emf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emf"/><Relationship Id="rId11" Type="http://schemas.openxmlformats.org/officeDocument/2006/relationships/image" Target="../media/image39.emf"/><Relationship Id="rId5" Type="http://schemas.openxmlformats.org/officeDocument/2006/relationships/image" Target="../media/image33.emf"/><Relationship Id="rId10" Type="http://schemas.openxmlformats.org/officeDocument/2006/relationships/image" Target="../media/image38.emf"/><Relationship Id="rId4" Type="http://schemas.openxmlformats.org/officeDocument/2006/relationships/image" Target="../media/image32.emf"/><Relationship Id="rId9" Type="http://schemas.openxmlformats.org/officeDocument/2006/relationships/image" Target="../media/image37.emf"/><Relationship Id="rId14" Type="http://schemas.openxmlformats.org/officeDocument/2006/relationships/chart" Target="../charts/chart2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1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2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3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4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A771F11-015B-4833-887C-8488BDD6D95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05932" y="1315106"/>
            <a:ext cx="8486068" cy="2387600"/>
          </a:xfrm>
        </p:spPr>
        <p:txBody>
          <a:bodyPr/>
          <a:lstStyle/>
          <a:p>
            <a:br>
              <a:rPr lang="ru-UA" sz="1800" b="0" i="0" u="none" strike="noStrike" baseline="0" dirty="0">
                <a:solidFill>
                  <a:srgbClr val="000000"/>
                </a:solidFill>
                <a:latin typeface="Tahoma" panose="020B0604030504040204" pitchFamily="34" charset="0"/>
              </a:rPr>
            </a:br>
            <a:br>
              <a:rPr lang="ru-UA" sz="1800" b="0" i="0" u="none" strike="noStrike" baseline="0" dirty="0">
                <a:latin typeface="Tahoma" panose="020B0604030504040204" pitchFamily="34" charset="0"/>
              </a:rPr>
            </a:br>
            <a:r>
              <a:rPr lang="ru-RU" sz="1800" b="0" i="0" u="none" strike="noStrike" baseline="0" dirty="0">
                <a:latin typeface="Tahoma" panose="020B0604030504040204" pitchFamily="34" charset="0"/>
              </a:rPr>
              <a:t> </a:t>
            </a:r>
            <a:r>
              <a:rPr lang="ru-RU" sz="4000" b="1" i="0" u="none" strike="noStrike" baseline="0" dirty="0">
                <a:solidFill>
                  <a:srgbClr val="002060"/>
                </a:solidFill>
                <a:latin typeface="Tahoma" panose="020B0604030504040204" pitchFamily="34" charset="0"/>
              </a:rPr>
              <a:t>МОНІТОРИНГ </a:t>
            </a:r>
            <a:br>
              <a:rPr lang="ru-RU" sz="4000" b="1" i="0" u="none" strike="noStrike" baseline="0" dirty="0">
                <a:solidFill>
                  <a:srgbClr val="002060"/>
                </a:solidFill>
                <a:latin typeface="Tahoma" panose="020B0604030504040204" pitchFamily="34" charset="0"/>
              </a:rPr>
            </a:br>
            <a:r>
              <a:rPr lang="ru-RU" sz="4000" b="1" i="0" u="none" strike="noStrike" baseline="0" dirty="0">
                <a:solidFill>
                  <a:srgbClr val="002060"/>
                </a:solidFill>
                <a:latin typeface="Tahoma" panose="020B0604030504040204" pitchFamily="34" charset="0"/>
              </a:rPr>
              <a:t>ПОЛІТИЧНИХ НОВИН</a:t>
            </a:r>
            <a:endParaRPr lang="ru-UA" sz="4000" b="1" dirty="0">
              <a:solidFill>
                <a:srgbClr val="002060"/>
              </a:solidFill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5F5213D-A97D-4BF8-923A-A284635631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846229" y="3702706"/>
            <a:ext cx="7686960" cy="1655762"/>
          </a:xfrm>
        </p:spPr>
        <p:txBody>
          <a:bodyPr>
            <a:normAutofit fontScale="85000" lnSpcReduction="10000"/>
          </a:bodyPr>
          <a:lstStyle/>
          <a:p>
            <a:pPr algn="l"/>
            <a:endParaRPr lang="ru-UA" sz="1800" b="0" i="0" u="none" strike="noStrike" baseline="0" dirty="0">
              <a:solidFill>
                <a:srgbClr val="000000"/>
              </a:solidFill>
              <a:latin typeface="Tahoma" panose="020B0604030504040204" pitchFamily="34" charset="0"/>
            </a:endParaRPr>
          </a:p>
          <a:p>
            <a:r>
              <a:rPr lang="ru-RU" sz="3100" b="1" i="0" u="none" strike="noStrike" baseline="0" dirty="0">
                <a:latin typeface="Tahoma" panose="020B0604030504040204" pitchFamily="34" charset="0"/>
              </a:rPr>
              <a:t>ОСНОВНІ РЕЗУЛЬТАТИ</a:t>
            </a:r>
          </a:p>
          <a:p>
            <a:r>
              <a:rPr lang="ru-RU" sz="2500" b="0" i="0" u="none" strike="noStrike" baseline="0" dirty="0">
                <a:latin typeface="Tahoma" panose="020B0604030504040204" pitchFamily="34" charset="0"/>
              </a:rPr>
              <a:t> </a:t>
            </a:r>
            <a:r>
              <a:rPr lang="ru-RU" sz="2500" b="0" i="0" u="none" strike="noStrike" baseline="0" dirty="0" err="1">
                <a:latin typeface="Tahoma" panose="020B0604030504040204" pitchFamily="34" charset="0"/>
              </a:rPr>
              <a:t>Академія</a:t>
            </a:r>
            <a:r>
              <a:rPr lang="ru-RU" sz="2500" b="0" i="0" u="none" strike="noStrike" baseline="0" dirty="0">
                <a:latin typeface="Tahoma" panose="020B0604030504040204" pitchFamily="34" charset="0"/>
              </a:rPr>
              <a:t> </a:t>
            </a:r>
            <a:r>
              <a:rPr lang="ru-RU" sz="2500" b="0" i="0" u="none" strike="noStrike" baseline="0" dirty="0" err="1">
                <a:latin typeface="Tahoma" panose="020B0604030504040204" pitchFamily="34" charset="0"/>
              </a:rPr>
              <a:t>Української</a:t>
            </a:r>
            <a:r>
              <a:rPr lang="ru-RU" sz="2500" b="0" i="0" u="none" strike="noStrike" baseline="0" dirty="0">
                <a:latin typeface="Tahoma" panose="020B0604030504040204" pitchFamily="34" charset="0"/>
              </a:rPr>
              <a:t> </a:t>
            </a:r>
            <a:r>
              <a:rPr lang="ru-RU" sz="2500" dirty="0" err="1">
                <a:latin typeface="Tahoma" panose="020B0604030504040204" pitchFamily="34" charset="0"/>
              </a:rPr>
              <a:t>П</a:t>
            </a:r>
            <a:r>
              <a:rPr lang="ru-RU" sz="2500" b="0" i="0" u="none" strike="noStrike" baseline="0" dirty="0" err="1">
                <a:latin typeface="Tahoma" panose="020B0604030504040204" pitchFamily="34" charset="0"/>
              </a:rPr>
              <a:t>реси</a:t>
            </a:r>
            <a:r>
              <a:rPr lang="ru-RU" sz="2500" b="0" i="0" u="none" strike="noStrike" baseline="0" dirty="0">
                <a:latin typeface="Tahoma" panose="020B0604030504040204" pitchFamily="34" charset="0"/>
              </a:rPr>
              <a:t> </a:t>
            </a:r>
          </a:p>
          <a:p>
            <a:r>
              <a:rPr lang="ru-RU" sz="2500" b="0" i="0" u="none" strike="noStrike" baseline="0" dirty="0">
                <a:latin typeface="Tahoma" panose="020B0604030504040204" pitchFamily="34" charset="0"/>
              </a:rPr>
              <a:t>за </a:t>
            </a:r>
            <a:r>
              <a:rPr lang="ru-RU" sz="2500" b="0" i="0" u="none" strike="noStrike" baseline="0" dirty="0" err="1">
                <a:latin typeface="Tahoma" panose="020B0604030504040204" pitchFamily="34" charset="0"/>
              </a:rPr>
              <a:t>участі</a:t>
            </a:r>
            <a:r>
              <a:rPr lang="ru-RU" sz="2500" b="0" i="0" u="none" strike="noStrike" baseline="0" dirty="0">
                <a:latin typeface="Tahoma" panose="020B0604030504040204" pitchFamily="34" charset="0"/>
              </a:rPr>
              <a:t> </a:t>
            </a:r>
            <a:r>
              <a:rPr lang="ru-RU" sz="2500" b="0" i="0" u="none" strike="noStrike" baseline="0" dirty="0" err="1">
                <a:latin typeface="Tahoma" panose="020B0604030504040204" pitchFamily="34" charset="0"/>
              </a:rPr>
              <a:t>співробітників</a:t>
            </a:r>
            <a:r>
              <a:rPr lang="ru-RU" sz="2500" b="0" i="0" u="none" strike="noStrike" baseline="0" dirty="0">
                <a:latin typeface="Tahoma" panose="020B0604030504040204" pitchFamily="34" charset="0"/>
              </a:rPr>
              <a:t> </a:t>
            </a:r>
            <a:r>
              <a:rPr lang="ru-RU" sz="2500" b="0" i="0" u="none" strike="noStrike" baseline="0" dirty="0" err="1">
                <a:latin typeface="Tahoma" panose="020B0604030504040204" pitchFamily="34" charset="0"/>
              </a:rPr>
              <a:t>Інституту</a:t>
            </a:r>
            <a:r>
              <a:rPr lang="ru-RU" sz="2500" b="0" i="0" u="none" strike="noStrike" baseline="0" dirty="0">
                <a:latin typeface="Tahoma" panose="020B0604030504040204" pitchFamily="34" charset="0"/>
              </a:rPr>
              <a:t> </a:t>
            </a:r>
            <a:r>
              <a:rPr lang="ru-RU" sz="2500" b="0" i="0" u="none" strike="noStrike" baseline="0" dirty="0" err="1">
                <a:latin typeface="Tahoma" panose="020B0604030504040204" pitchFamily="34" charset="0"/>
              </a:rPr>
              <a:t>соціології</a:t>
            </a:r>
            <a:r>
              <a:rPr lang="ru-RU" sz="2500" b="0" i="0" u="none" strike="noStrike" baseline="0" dirty="0">
                <a:latin typeface="Tahoma" panose="020B0604030504040204" pitchFamily="34" charset="0"/>
              </a:rPr>
              <a:t> НАН </a:t>
            </a:r>
            <a:r>
              <a:rPr lang="ru-RU" sz="2500" b="0" i="0" u="none" strike="noStrike" baseline="0" dirty="0" err="1">
                <a:latin typeface="Tahoma" panose="020B0604030504040204" pitchFamily="34" charset="0"/>
              </a:rPr>
              <a:t>України</a:t>
            </a:r>
            <a:endParaRPr lang="ru-UA" sz="1800" b="0" i="0" u="none" strike="noStrike" baseline="0" dirty="0">
              <a:latin typeface="Tahoma" panose="020B0604030504040204" pitchFamily="34" charset="0"/>
            </a:endParaRPr>
          </a:p>
          <a:p>
            <a:endParaRPr lang="ru-UA" sz="2500" b="1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8FC840B-59A4-441E-AC28-74F0314B78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133373" y="753990"/>
            <a:ext cx="3028028" cy="920895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5511638-7B4A-4C75-9917-8C8D82B4CDC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848675" y="845207"/>
            <a:ext cx="1507790" cy="69949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D7BD221-4D96-437F-9AE7-045DAD23EDC9}"/>
              </a:ext>
            </a:extLst>
          </p:cNvPr>
          <p:cNvSpPr txBox="1"/>
          <p:nvPr/>
        </p:nvSpPr>
        <p:spPr>
          <a:xfrm>
            <a:off x="7084210" y="6090306"/>
            <a:ext cx="172951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err="1"/>
              <a:t>Жовтень</a:t>
            </a:r>
            <a:r>
              <a:rPr lang="ru-RU" sz="2000" b="1" dirty="0"/>
              <a:t> 2021</a:t>
            </a:r>
            <a:endParaRPr lang="ru-UA" sz="2000" b="1" dirty="0"/>
          </a:p>
        </p:txBody>
      </p:sp>
    </p:spTree>
    <p:extLst>
      <p:ext uri="{BB962C8B-B14F-4D97-AF65-F5344CB8AC3E}">
        <p14:creationId xmlns:p14="http://schemas.microsoft.com/office/powerpoint/2010/main" val="39527639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68F13A0-FBC1-4D01-B06D-C3446BB19C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3420" y="370040"/>
            <a:ext cx="11353800" cy="530024"/>
          </a:xfrm>
        </p:spPr>
        <p:txBody>
          <a:bodyPr>
            <a:normAutofit fontScale="90000"/>
          </a:bodyPr>
          <a:lstStyle/>
          <a:p>
            <a:r>
              <a:rPr lang="ru-RU" sz="3600" b="1" i="0" u="none" strike="noStrike" baseline="0" dirty="0">
                <a:solidFill>
                  <a:schemeClr val="bg1"/>
                </a:solidFill>
                <a:latin typeface="Tahoma" panose="020B0604030504040204" pitchFamily="34" charset="0"/>
              </a:rPr>
              <a:t>МОНІТОРИНГ</a:t>
            </a:r>
            <a:r>
              <a:rPr lang="en-US" sz="3600" b="1" i="0" u="none" strike="noStrike" baseline="0" dirty="0">
                <a:solidFill>
                  <a:schemeClr val="bg1"/>
                </a:solidFill>
                <a:latin typeface="Tahoma" panose="020B0604030504040204" pitchFamily="34" charset="0"/>
              </a:rPr>
              <a:t> </a:t>
            </a:r>
            <a:r>
              <a:rPr lang="ru-RU" sz="3600" b="1" i="0" u="none" strike="noStrike" baseline="0" dirty="0">
                <a:solidFill>
                  <a:schemeClr val="bg1"/>
                </a:solidFill>
                <a:latin typeface="Tahoma" panose="020B0604030504040204" pitchFamily="34" charset="0"/>
              </a:rPr>
              <a:t>ПОЛІТИЧНИХ НОВИН</a:t>
            </a:r>
            <a:r>
              <a:rPr lang="en-US" sz="3600" b="1" i="0" u="none" strike="noStrike" baseline="0" dirty="0">
                <a:solidFill>
                  <a:schemeClr val="bg1"/>
                </a:solidFill>
                <a:latin typeface="Tahoma" panose="020B0604030504040204" pitchFamily="34" charset="0"/>
              </a:rPr>
              <a:t> </a:t>
            </a:r>
            <a:r>
              <a:rPr lang="uk-UA" sz="3600" b="1" i="0" u="none" strike="noStrike" baseline="0" dirty="0">
                <a:solidFill>
                  <a:schemeClr val="bg1"/>
                </a:solidFill>
                <a:latin typeface="Tahoma" panose="020B0604030504040204" pitchFamily="34" charset="0"/>
              </a:rPr>
              <a:t>		</a:t>
            </a:r>
            <a:endParaRPr lang="ru-UA" sz="1600" dirty="0">
              <a:solidFill>
                <a:schemeClr val="bg1"/>
              </a:solidFill>
            </a:endParaRPr>
          </a:p>
        </p:txBody>
      </p:sp>
      <p:pic>
        <p:nvPicPr>
          <p:cNvPr id="7" name="Объект 6">
            <a:extLst>
              <a:ext uri="{FF2B5EF4-FFF2-40B4-BE49-F238E27FC236}">
                <a16:creationId xmlns:a16="http://schemas.microsoft.com/office/drawing/2014/main" id="{7C3ECF26-9197-495F-A58E-ED62DBAE184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b="-668"/>
          <a:stretch/>
        </p:blipFill>
        <p:spPr>
          <a:xfrm>
            <a:off x="412954" y="1102385"/>
            <a:ext cx="1640264" cy="1109362"/>
          </a:xfr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D014315-1660-4131-92D7-96B09D87F93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6262"/>
          <a:stretch/>
        </p:blipFill>
        <p:spPr>
          <a:xfrm>
            <a:off x="412954" y="2531075"/>
            <a:ext cx="1644448" cy="1079030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603F3931-72FD-40F1-AD18-81620136E57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0352" t="1407" r="4744" b="2461"/>
          <a:stretch/>
        </p:blipFill>
        <p:spPr>
          <a:xfrm>
            <a:off x="956374" y="5002168"/>
            <a:ext cx="1803449" cy="1017913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C0EF991E-61D2-4C59-A4B3-DA2ADB3685D3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0690" r="8400"/>
          <a:stretch/>
        </p:blipFill>
        <p:spPr>
          <a:xfrm>
            <a:off x="412954" y="5858783"/>
            <a:ext cx="1445145" cy="999217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4E4E5906-9A7F-42C8-BB36-314C4B36444D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7355" r="7355"/>
          <a:stretch/>
        </p:blipFill>
        <p:spPr>
          <a:xfrm>
            <a:off x="412954" y="4162237"/>
            <a:ext cx="1544886" cy="1017915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61EE1285-6594-4650-A856-488DD9C28B5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35526" y="1798730"/>
            <a:ext cx="1652813" cy="873438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50F56F9-3FC8-4DB1-8361-C72178B71182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b="-3492"/>
          <a:stretch/>
        </p:blipFill>
        <p:spPr>
          <a:xfrm>
            <a:off x="1135526" y="3303394"/>
            <a:ext cx="1652813" cy="1039056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E3163232-162F-4D9B-8042-1FAB8F52BA75}"/>
              </a:ext>
            </a:extLst>
          </p:cNvPr>
          <p:cNvSpPr txBox="1"/>
          <p:nvPr/>
        </p:nvSpPr>
        <p:spPr>
          <a:xfrm>
            <a:off x="3303243" y="2799868"/>
            <a:ext cx="7842085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0" i="0" u="none" strike="noStrike" baseline="0" dirty="0" err="1">
                <a:latin typeface="Tahoma" panose="020B0604030504040204" pitchFamily="34" charset="0"/>
              </a:rPr>
              <a:t>Здійснення</a:t>
            </a:r>
            <a:r>
              <a:rPr lang="ru-RU" sz="2000" b="0" i="0" u="none" strike="noStrike" baseline="0" dirty="0">
                <a:latin typeface="Tahoma" panose="020B0604030504040204" pitchFamily="34" charset="0"/>
              </a:rPr>
              <a:t> </a:t>
            </a:r>
            <a:r>
              <a:rPr lang="ru-RU" sz="2000" b="0" i="0" u="none" strike="noStrike" baseline="0" dirty="0" err="1">
                <a:latin typeface="Tahoma" panose="020B0604030504040204" pitchFamily="34" charset="0"/>
              </a:rPr>
              <a:t>даного</a:t>
            </a:r>
            <a:r>
              <a:rPr lang="ru-RU" sz="2000" b="0" i="0" u="none" strike="noStrike" baseline="0" dirty="0">
                <a:latin typeface="Tahoma" panose="020B0604030504040204" pitchFamily="34" charset="0"/>
              </a:rPr>
              <a:t> </a:t>
            </a:r>
            <a:r>
              <a:rPr lang="ru-RU" sz="2000" b="0" i="0" u="none" strike="noStrike" baseline="0" dirty="0" err="1">
                <a:latin typeface="Tahoma" panose="020B0604030504040204" pitchFamily="34" charset="0"/>
              </a:rPr>
              <a:t>дослідження</a:t>
            </a:r>
            <a:r>
              <a:rPr lang="ru-RU" sz="2000" b="0" i="0" u="none" strike="noStrike" baseline="0" dirty="0">
                <a:latin typeface="Tahoma" panose="020B0604030504040204" pitchFamily="34" charset="0"/>
              </a:rPr>
              <a:t> стало </a:t>
            </a:r>
            <a:r>
              <a:rPr lang="ru-RU" sz="2000" b="0" i="0" u="none" strike="noStrike" baseline="0" dirty="0" err="1">
                <a:latin typeface="Tahoma" panose="020B0604030504040204" pitchFamily="34" charset="0"/>
              </a:rPr>
              <a:t>можливим</a:t>
            </a:r>
            <a:r>
              <a:rPr lang="ru-RU" sz="2000" b="0" i="0" u="none" strike="noStrike" baseline="0" dirty="0">
                <a:latin typeface="Tahoma" panose="020B0604030504040204" pitchFamily="34" charset="0"/>
              </a:rPr>
              <a:t> </a:t>
            </a:r>
            <a:r>
              <a:rPr lang="ru-RU" sz="2000" b="0" i="0" u="none" strike="noStrike" baseline="0" dirty="0" err="1">
                <a:latin typeface="Tahoma" panose="020B0604030504040204" pitchFamily="34" charset="0"/>
              </a:rPr>
              <a:t>завдяки</a:t>
            </a:r>
            <a:r>
              <a:rPr lang="ru-RU" sz="2000" b="0" i="0" u="none" strike="noStrike" baseline="0" dirty="0">
                <a:latin typeface="Tahoma" panose="020B0604030504040204" pitchFamily="34" charset="0"/>
              </a:rPr>
              <a:t> </a:t>
            </a:r>
            <a:r>
              <a:rPr lang="ru-RU" sz="2000" b="0" i="0" u="none" strike="noStrike" baseline="0" dirty="0" err="1">
                <a:latin typeface="Tahoma" panose="020B0604030504040204" pitchFamily="34" charset="0"/>
              </a:rPr>
              <a:t>фінансовій</a:t>
            </a:r>
            <a:r>
              <a:rPr lang="ru-RU" sz="2000" b="0" i="0" u="none" strike="noStrike" baseline="0" dirty="0">
                <a:latin typeface="Tahoma" panose="020B0604030504040204" pitchFamily="34" charset="0"/>
              </a:rPr>
              <a:t> </a:t>
            </a:r>
            <a:r>
              <a:rPr lang="ru-RU" sz="2000" b="0" i="0" u="none" strike="noStrike" baseline="0" dirty="0" err="1">
                <a:latin typeface="Tahoma" panose="020B0604030504040204" pitchFamily="34" charset="0"/>
              </a:rPr>
              <a:t>підтримці</a:t>
            </a:r>
            <a:r>
              <a:rPr lang="ru-RU" sz="2000" b="0" i="0" u="none" strike="noStrike" baseline="0" dirty="0">
                <a:latin typeface="Tahoma" panose="020B0604030504040204" pitchFamily="34" charset="0"/>
              </a:rPr>
              <a:t> </a:t>
            </a:r>
            <a:r>
              <a:rPr lang="ru-RU" sz="2000" b="0" i="0" u="none" strike="noStrike" baseline="0" dirty="0" err="1">
                <a:latin typeface="Tahoma" panose="020B0604030504040204" pitchFamily="34" charset="0"/>
              </a:rPr>
              <a:t>Представництва</a:t>
            </a:r>
            <a:r>
              <a:rPr lang="ru-RU" sz="2000" b="0" i="0" u="none" strike="noStrike" baseline="0" dirty="0">
                <a:latin typeface="Tahoma" panose="020B0604030504040204" pitchFamily="34" charset="0"/>
              </a:rPr>
              <a:t> "Фонду </a:t>
            </a:r>
            <a:r>
              <a:rPr lang="ru-RU" sz="2000" b="0" i="0" u="none" strike="noStrike" baseline="0" dirty="0" err="1">
                <a:latin typeface="Tahoma" panose="020B0604030504040204" pitchFamily="34" charset="0"/>
              </a:rPr>
              <a:t>Фрідріха</a:t>
            </a:r>
            <a:r>
              <a:rPr lang="ru-RU" sz="2000" b="0" i="0" u="none" strike="noStrike" baseline="0" dirty="0">
                <a:latin typeface="Tahoma" panose="020B0604030504040204" pitchFamily="34" charset="0"/>
              </a:rPr>
              <a:t> </a:t>
            </a:r>
            <a:r>
              <a:rPr lang="ru-RU" sz="2000" b="0" i="0" u="none" strike="noStrike" baseline="0" dirty="0" err="1">
                <a:latin typeface="Tahoma" panose="020B0604030504040204" pitchFamily="34" charset="0"/>
              </a:rPr>
              <a:t>Науманна</a:t>
            </a:r>
            <a:r>
              <a:rPr lang="ru-RU" sz="2000" b="0" i="0" u="none" strike="noStrike" baseline="0" dirty="0">
                <a:latin typeface="Tahoma" panose="020B0604030504040204" pitchFamily="34" charset="0"/>
              </a:rPr>
              <a:t> за Свободу" в </a:t>
            </a:r>
            <a:r>
              <a:rPr lang="ru-RU" sz="2000" b="0" i="0" u="none" strike="noStrike" baseline="0" dirty="0" err="1">
                <a:latin typeface="Tahoma" panose="020B0604030504040204" pitchFamily="34" charset="0"/>
              </a:rPr>
              <a:t>Україні</a:t>
            </a:r>
            <a:r>
              <a:rPr lang="ru-RU" sz="2000" b="0" i="0" u="none" strike="noStrike" baseline="0" dirty="0">
                <a:latin typeface="Tahoma" panose="020B0604030504040204" pitchFamily="34" charset="0"/>
              </a:rPr>
              <a:t> та </a:t>
            </a:r>
            <a:r>
              <a:rPr lang="ru-RU" sz="2000" b="0" i="0" u="none" strike="noStrike" baseline="0" dirty="0" err="1">
                <a:latin typeface="Tahoma" panose="020B0604030504040204" pitchFamily="34" charset="0"/>
              </a:rPr>
              <a:t>Білорусі</a:t>
            </a:r>
            <a:r>
              <a:rPr lang="ru-RU" sz="2000" b="0" i="0" u="none" strike="noStrike" baseline="0" dirty="0">
                <a:latin typeface="Tahoma" panose="020B0604030504040204" pitchFamily="34" charset="0"/>
              </a:rPr>
              <a:t> в рамках проекту «</a:t>
            </a:r>
            <a:r>
              <a:rPr lang="ru-RU" sz="2000" b="0" i="0" u="none" strike="noStrike" baseline="0" dirty="0" err="1">
                <a:latin typeface="Tahoma" panose="020B0604030504040204" pitchFamily="34" charset="0"/>
              </a:rPr>
              <a:t>Моніторинг</a:t>
            </a:r>
            <a:r>
              <a:rPr lang="ru-RU" sz="2000" b="0" i="0" u="none" strike="noStrike" baseline="0" dirty="0">
                <a:latin typeface="Tahoma" panose="020B0604030504040204" pitchFamily="34" charset="0"/>
              </a:rPr>
              <a:t> </a:t>
            </a:r>
            <a:r>
              <a:rPr lang="ru-RU" sz="2000" b="0" i="0" u="none" strike="noStrike" baseline="0" dirty="0" err="1">
                <a:latin typeface="Tahoma" panose="020B0604030504040204" pitchFamily="34" charset="0"/>
              </a:rPr>
              <a:t>політичних</a:t>
            </a:r>
            <a:r>
              <a:rPr lang="ru-RU" sz="2000" b="0" i="0" u="none" strike="noStrike" baseline="0" dirty="0">
                <a:latin typeface="Tahoma" panose="020B0604030504040204" pitchFamily="34" charset="0"/>
              </a:rPr>
              <a:t> новин», </a:t>
            </a:r>
            <a:r>
              <a:rPr lang="ru-RU" sz="2000" b="0" i="0" u="none" strike="noStrike" baseline="0" dirty="0" err="1">
                <a:latin typeface="Tahoma" panose="020B0604030504040204" pitchFamily="34" charset="0"/>
              </a:rPr>
              <a:t>який</a:t>
            </a:r>
            <a:r>
              <a:rPr lang="ru-RU" sz="2000" b="0" i="0" u="none" strike="noStrike" baseline="0" dirty="0">
                <a:latin typeface="Tahoma" panose="020B0604030504040204" pitchFamily="34" charset="0"/>
              </a:rPr>
              <a:t> </a:t>
            </a:r>
            <a:r>
              <a:rPr lang="ru-RU" sz="2000" b="0" i="0" u="none" strike="noStrike" baseline="0" dirty="0" err="1">
                <a:latin typeface="Tahoma" panose="020B0604030504040204" pitchFamily="34" charset="0"/>
              </a:rPr>
              <a:t>виконує</a:t>
            </a:r>
            <a:r>
              <a:rPr lang="ru-RU" sz="2000" b="0" i="0" u="none" strike="noStrike" baseline="0" dirty="0">
                <a:latin typeface="Tahoma" panose="020B0604030504040204" pitchFamily="34" charset="0"/>
              </a:rPr>
              <a:t> </a:t>
            </a:r>
            <a:r>
              <a:rPr lang="ru-RU" sz="2000" b="0" i="0" u="none" strike="noStrike" baseline="0" dirty="0" err="1">
                <a:latin typeface="Tahoma" panose="020B0604030504040204" pitchFamily="34" charset="0"/>
              </a:rPr>
              <a:t>Академія</a:t>
            </a:r>
            <a:r>
              <a:rPr lang="ru-RU" sz="2000" b="0" i="0" u="none" strike="noStrike" baseline="0" dirty="0">
                <a:latin typeface="Tahoma" panose="020B0604030504040204" pitchFamily="34" charset="0"/>
              </a:rPr>
              <a:t> </a:t>
            </a:r>
            <a:r>
              <a:rPr lang="ru-RU" sz="2000" b="0" i="0" u="none" strike="noStrike" baseline="0" dirty="0" err="1">
                <a:latin typeface="Tahoma" panose="020B0604030504040204" pitchFamily="34" charset="0"/>
              </a:rPr>
              <a:t>Української</a:t>
            </a:r>
            <a:r>
              <a:rPr lang="ru-RU" sz="2000" b="0" i="0" u="none" strike="noStrike" baseline="0" dirty="0">
                <a:latin typeface="Tahoma" panose="020B0604030504040204" pitchFamily="34" charset="0"/>
              </a:rPr>
              <a:t> </a:t>
            </a:r>
            <a:r>
              <a:rPr lang="ru-RU" sz="2000" b="0" i="0" u="none" strike="noStrike" baseline="0" dirty="0" err="1">
                <a:latin typeface="Tahoma" panose="020B0604030504040204" pitchFamily="34" charset="0"/>
              </a:rPr>
              <a:t>Преси</a:t>
            </a:r>
            <a:r>
              <a:rPr lang="ru-RU" sz="2000" b="0" i="0" u="none" strike="noStrike" baseline="0" dirty="0">
                <a:latin typeface="Tahoma" panose="020B0604030504040204" pitchFamily="34" charset="0"/>
              </a:rPr>
              <a:t> </a:t>
            </a:r>
          </a:p>
          <a:p>
            <a:r>
              <a:rPr lang="en-US" sz="2000" b="0" i="0" u="none" strike="noStrike" baseline="0" dirty="0" err="1">
                <a:latin typeface="Tahoma" panose="020B0604030504040204" pitchFamily="34" charset="0"/>
              </a:rPr>
              <a:t>Gefördert</a:t>
            </a:r>
            <a:r>
              <a:rPr lang="en-US" sz="2000" b="0" i="0" u="none" strike="noStrike" baseline="0" dirty="0">
                <a:latin typeface="Tahoma" panose="020B0604030504040204" pitchFamily="34" charset="0"/>
              </a:rPr>
              <a:t> dur</a:t>
            </a:r>
            <a:r>
              <a:rPr lang="ru-RU" sz="2000" b="0" i="0" u="none" strike="noStrike" baseline="0" dirty="0">
                <a:latin typeface="Tahoma" panose="020B0604030504040204" pitchFamily="34" charset="0"/>
              </a:rPr>
              <a:t>с</a:t>
            </a:r>
            <a:r>
              <a:rPr lang="en-US" sz="2000" b="0" i="0" u="none" strike="noStrike" baseline="0" dirty="0">
                <a:latin typeface="Tahoma" panose="020B0604030504040204" pitchFamily="34" charset="0"/>
              </a:rPr>
              <a:t>h die </a:t>
            </a:r>
            <a:r>
              <a:rPr lang="en-US" sz="2000" b="0" i="0" u="none" strike="noStrike" baseline="0" dirty="0" err="1">
                <a:latin typeface="Tahoma" panose="020B0604030504040204" pitchFamily="34" charset="0"/>
              </a:rPr>
              <a:t>Bundesrepublik</a:t>
            </a:r>
            <a:r>
              <a:rPr lang="en-US" sz="2000" b="0" i="0" u="none" strike="noStrike" baseline="0" dirty="0">
                <a:latin typeface="Tahoma" panose="020B0604030504040204" pitchFamily="34" charset="0"/>
              </a:rPr>
              <a:t> Deutschland </a:t>
            </a:r>
            <a:endParaRPr lang="ru-RU" sz="2000" b="0" i="0" u="none" strike="noStrike" baseline="0" dirty="0">
              <a:latin typeface="Tahoma" panose="020B0604030504040204" pitchFamily="34" charset="0"/>
            </a:endParaRPr>
          </a:p>
          <a:p>
            <a:endParaRPr lang="ru-RU" sz="2000" dirty="0">
              <a:latin typeface="Tahoma" panose="020B0604030504040204" pitchFamily="34" charset="0"/>
            </a:endParaRPr>
          </a:p>
          <a:p>
            <a:endParaRPr lang="ru-RU" sz="2000" b="0" i="0" u="none" strike="noStrike" baseline="0" dirty="0">
              <a:latin typeface="Tahoma" panose="020B0604030504040204" pitchFamily="34" charset="0"/>
            </a:endParaRPr>
          </a:p>
          <a:p>
            <a:endParaRPr lang="ru-RU" sz="2000" b="0" i="0" u="none" strike="noStrike" baseline="0" dirty="0">
              <a:latin typeface="Tahoma" panose="020B0604030504040204" pitchFamily="34" charset="0"/>
            </a:endParaRPr>
          </a:p>
          <a:p>
            <a:pPr algn="r"/>
            <a:r>
              <a:rPr lang="ru-RU" sz="2000" b="0" i="0" u="none" strike="noStrike" baseline="0" dirty="0">
                <a:latin typeface="Tahoma" panose="020B0604030504040204" pitchFamily="34" charset="0"/>
              </a:rPr>
              <a:t>За </a:t>
            </a:r>
            <a:r>
              <a:rPr lang="ru-RU" sz="2000" b="0" i="0" u="none" strike="noStrike" baseline="0" dirty="0" err="1">
                <a:latin typeface="Tahoma" panose="020B0604030504040204" pitchFamily="34" charset="0"/>
              </a:rPr>
              <a:t>підтримки</a:t>
            </a:r>
            <a:r>
              <a:rPr lang="ru-RU" sz="2000" b="0" i="0" u="none" strike="noStrike" baseline="0" dirty="0">
                <a:latin typeface="Tahoma" panose="020B0604030504040204" pitchFamily="34" charset="0"/>
              </a:rPr>
              <a:t> </a:t>
            </a:r>
            <a:r>
              <a:rPr lang="ru-RU" sz="2000" b="0" i="0" u="none" strike="noStrike" baseline="0" dirty="0" err="1">
                <a:latin typeface="Tahoma" panose="020B0604030504040204" pitchFamily="34" charset="0"/>
              </a:rPr>
              <a:t>Федеративної</a:t>
            </a:r>
            <a:r>
              <a:rPr lang="ru-RU" sz="2000" b="0" i="0" u="none" strike="noStrike" baseline="0" dirty="0">
                <a:latin typeface="Tahoma" panose="020B0604030504040204" pitchFamily="34" charset="0"/>
              </a:rPr>
              <a:t> </a:t>
            </a:r>
            <a:r>
              <a:rPr lang="ru-RU" sz="2000" b="0" i="0" u="none" strike="noStrike" baseline="0" dirty="0" err="1">
                <a:latin typeface="Tahoma" panose="020B0604030504040204" pitchFamily="34" charset="0"/>
              </a:rPr>
              <a:t>Республіки</a:t>
            </a:r>
            <a:r>
              <a:rPr lang="ru-RU" sz="2000" b="0" i="0" u="none" strike="noStrike" baseline="0" dirty="0">
                <a:latin typeface="Tahoma" panose="020B0604030504040204" pitchFamily="34" charset="0"/>
              </a:rPr>
              <a:t> </a:t>
            </a:r>
            <a:r>
              <a:rPr lang="ru-RU" sz="2000" b="0" i="0" u="none" strike="noStrike" baseline="0" dirty="0" err="1">
                <a:latin typeface="Tahoma" panose="020B0604030504040204" pitchFamily="34" charset="0"/>
              </a:rPr>
              <a:t>Німеччина</a:t>
            </a:r>
            <a:r>
              <a:rPr lang="ru-RU" sz="2000" b="0" i="0" u="none" strike="noStrike" baseline="0" dirty="0">
                <a:latin typeface="Tahoma" panose="020B0604030504040204" pitchFamily="34" charset="0"/>
              </a:rPr>
              <a:t> 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5500B7E-FEE4-43AB-B0E9-C5B502F60534}"/>
              </a:ext>
            </a:extLst>
          </p:cNvPr>
          <p:cNvSpPr txBox="1"/>
          <p:nvPr/>
        </p:nvSpPr>
        <p:spPr>
          <a:xfrm>
            <a:off x="6457481" y="1622659"/>
            <a:ext cx="187423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40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ЗМІСТ</a:t>
            </a:r>
            <a:endParaRPr lang="ru-UA" sz="4000" b="1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FD2AF46-1D91-435E-A261-EA5C67B88E9E}"/>
              </a:ext>
            </a:extLst>
          </p:cNvPr>
          <p:cNvSpPr txBox="1"/>
          <p:nvPr/>
        </p:nvSpPr>
        <p:spPr>
          <a:xfrm>
            <a:off x="9124455" y="370040"/>
            <a:ext cx="252412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ru-RU" sz="1400" b="1" i="0" u="none" strike="noStrike" baseline="0" dirty="0">
                <a:solidFill>
                  <a:schemeClr val="bg1"/>
                </a:solidFill>
                <a:latin typeface="Tahoma" panose="020B0604030504040204" pitchFamily="34" charset="0"/>
              </a:rPr>
              <a:t>04</a:t>
            </a:r>
            <a:r>
              <a:rPr lang="en-US" sz="1400" b="1" i="0" u="none" strike="noStrike" baseline="0" dirty="0">
                <a:solidFill>
                  <a:schemeClr val="bg1"/>
                </a:solidFill>
                <a:latin typeface="Tahoma" panose="020B0604030504040204" pitchFamily="34" charset="0"/>
              </a:rPr>
              <a:t>-0</a:t>
            </a:r>
            <a:r>
              <a:rPr lang="ru-RU" sz="1400" b="1" i="0" u="none" strike="noStrike" baseline="0" dirty="0">
                <a:solidFill>
                  <a:schemeClr val="bg1"/>
                </a:solidFill>
                <a:latin typeface="Tahoma" panose="020B0604030504040204" pitchFamily="34" charset="0"/>
              </a:rPr>
              <a:t>9</a:t>
            </a:r>
            <a:r>
              <a:rPr lang="en-US" sz="1400" b="1" i="0" u="none" strike="noStrike" baseline="0" dirty="0">
                <a:solidFill>
                  <a:schemeClr val="bg1"/>
                </a:solidFill>
                <a:latin typeface="Tahoma" panose="020B0604030504040204" pitchFamily="34" charset="0"/>
              </a:rPr>
              <a:t> </a:t>
            </a:r>
            <a:r>
              <a:rPr lang="uk-UA" sz="1400" b="1" i="0" u="none" strike="noStrike" baseline="0" dirty="0">
                <a:solidFill>
                  <a:schemeClr val="bg1"/>
                </a:solidFill>
                <a:latin typeface="Tahoma" panose="020B0604030504040204" pitchFamily="34" charset="0"/>
              </a:rPr>
              <a:t>жовтня 2021</a:t>
            </a:r>
            <a:endParaRPr lang="ru-UA" sz="1400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A3CE6468-B3C6-4438-A71A-30F0635AF206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4792" r="4792"/>
          <a:stretch/>
        </p:blipFill>
        <p:spPr>
          <a:xfrm>
            <a:off x="412954" y="5839870"/>
            <a:ext cx="1640264" cy="1018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69323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68F13A0-FBC1-4D01-B06D-C3446BB19C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903" y="308224"/>
            <a:ext cx="11353800" cy="530024"/>
          </a:xfrm>
        </p:spPr>
        <p:txBody>
          <a:bodyPr>
            <a:normAutofit fontScale="90000"/>
          </a:bodyPr>
          <a:lstStyle/>
          <a:p>
            <a:r>
              <a:rPr lang="ru-RU" sz="3600" b="1" i="0" u="none" strike="noStrike" baseline="0" dirty="0">
                <a:solidFill>
                  <a:schemeClr val="bg1"/>
                </a:solidFill>
                <a:latin typeface="Tahoma" panose="020B0604030504040204" pitchFamily="34" charset="0"/>
              </a:rPr>
              <a:t>ІНФОРМАЦІЙНИЙ ПОТІК</a:t>
            </a:r>
            <a:endParaRPr lang="ru-UA" sz="1600" dirty="0">
              <a:solidFill>
                <a:schemeClr val="bg1"/>
              </a:solidFill>
            </a:endParaRPr>
          </a:p>
        </p:txBody>
      </p:sp>
      <p:sp>
        <p:nvSpPr>
          <p:cNvPr id="52" name="Объект 3">
            <a:extLst>
              <a:ext uri="{FF2B5EF4-FFF2-40B4-BE49-F238E27FC236}">
                <a16:creationId xmlns:a16="http://schemas.microsoft.com/office/drawing/2014/main" id="{E0049A21-6D42-44DE-A0D4-05887933BD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05751" y="399381"/>
            <a:ext cx="3713346" cy="329600"/>
          </a:xfrm>
        </p:spPr>
        <p:txBody>
          <a:bodyPr>
            <a:noAutofit/>
          </a:bodyPr>
          <a:lstStyle/>
          <a:p>
            <a:pPr marL="0" indent="0" algn="r">
              <a:buNone/>
            </a:pPr>
            <a:r>
              <a:rPr lang="ru-RU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</a:rPr>
              <a:t>МОНІТОРИНГ ПОЛІТИЧНИХ НОВИН</a:t>
            </a:r>
            <a:endParaRPr lang="ru-RU" sz="1400" b="1" i="0" u="none" strike="noStrike" baseline="0" dirty="0">
              <a:solidFill>
                <a:schemeClr val="tx1">
                  <a:lumMod val="65000"/>
                  <a:lumOff val="35000"/>
                </a:schemeClr>
              </a:solidFill>
              <a:latin typeface="Tahoma" panose="020B0604030504040204" pitchFamily="34" charset="0"/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9505FED6-EE14-49F5-9BFF-8B228D6ABE81}"/>
              </a:ext>
            </a:extLst>
          </p:cNvPr>
          <p:cNvSpPr txBox="1"/>
          <p:nvPr/>
        </p:nvSpPr>
        <p:spPr>
          <a:xfrm>
            <a:off x="658812" y="1249109"/>
            <a:ext cx="108743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i="0" u="none" strike="noStrike" baseline="0" dirty="0">
                <a:solidFill>
                  <a:srgbClr val="FF0000"/>
                </a:solidFill>
                <a:latin typeface="Tahoma" panose="020B0604030504040204" pitchFamily="34" charset="0"/>
              </a:rPr>
              <a:t>ПРОГРАМИ НОВИН </a:t>
            </a:r>
            <a:endParaRPr lang="ru-UA" sz="2000" b="1" dirty="0">
              <a:solidFill>
                <a:srgbClr val="FF000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66FBA43-D94A-4514-B1FB-50AE728AE633}"/>
              </a:ext>
            </a:extLst>
          </p:cNvPr>
          <p:cNvSpPr txBox="1"/>
          <p:nvPr/>
        </p:nvSpPr>
        <p:spPr>
          <a:xfrm>
            <a:off x="9094971" y="579320"/>
            <a:ext cx="252412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400" b="1" i="0" u="none" strike="noStrike" baseline="0" dirty="0">
                <a:solidFill>
                  <a:schemeClr val="bg1"/>
                </a:solidFill>
                <a:latin typeface="Tahoma" panose="020B0604030504040204" pitchFamily="34" charset="0"/>
              </a:rPr>
              <a:t>04-09 </a:t>
            </a:r>
            <a:r>
              <a:rPr lang="uk-UA" sz="1400" b="1" dirty="0">
                <a:solidFill>
                  <a:schemeClr val="bg1"/>
                </a:solidFill>
                <a:latin typeface="Tahoma" panose="020B0604030504040204" pitchFamily="34" charset="0"/>
              </a:rPr>
              <a:t>жовтня </a:t>
            </a:r>
            <a:r>
              <a:rPr lang="uk-UA" sz="1400" b="1" i="0" u="none" strike="noStrike" baseline="0" dirty="0">
                <a:solidFill>
                  <a:schemeClr val="bg1"/>
                </a:solidFill>
                <a:latin typeface="Tahoma" panose="020B0604030504040204" pitchFamily="34" charset="0"/>
              </a:rPr>
              <a:t>2021</a:t>
            </a:r>
            <a:endParaRPr lang="ru-UA" sz="140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A8F56A1-A5F6-4EF0-9D70-02276CC7FAEE}"/>
              </a:ext>
            </a:extLst>
          </p:cNvPr>
          <p:cNvSpPr txBox="1"/>
          <p:nvPr/>
        </p:nvSpPr>
        <p:spPr>
          <a:xfrm>
            <a:off x="658813" y="1639601"/>
            <a:ext cx="534869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i="0" u="none" strike="noStrike" baseline="0" dirty="0">
                <a:latin typeface="Tahoma" panose="020B0604030504040204" pitchFamily="34" charset="0"/>
              </a:rPr>
              <a:t>15-20 лютого 2021 , </a:t>
            </a:r>
            <a:r>
              <a:rPr lang="en-US" sz="1400" b="1" i="0" u="none" strike="noStrike" baseline="0" dirty="0">
                <a:latin typeface="Tahoma" panose="020B0604030504040204" pitchFamily="34" charset="0"/>
              </a:rPr>
              <a:t>pr</a:t>
            </a:r>
            <a:r>
              <a:rPr lang="ru-RU" sz="1400" b="1" i="0" u="none" strike="noStrike" baseline="0" dirty="0">
                <a:latin typeface="Tahoma" panose="020B0604030504040204" pitchFamily="34" charset="0"/>
              </a:rPr>
              <a:t>і</a:t>
            </a:r>
            <a:r>
              <a:rPr lang="en-US" sz="1400" b="1" i="0" u="none" strike="noStrike" baseline="0" dirty="0">
                <a:latin typeface="Tahoma" panose="020B0604030504040204" pitchFamily="34" charset="0"/>
              </a:rPr>
              <a:t>me-t</a:t>
            </a:r>
            <a:r>
              <a:rPr lang="ru-RU" sz="1400" b="1" i="0" u="none" strike="noStrike" baseline="0" dirty="0">
                <a:latin typeface="Tahoma" panose="020B0604030504040204" pitchFamily="34" charset="0"/>
              </a:rPr>
              <a:t>і</a:t>
            </a:r>
            <a:r>
              <a:rPr lang="en-US" sz="1400" b="1" i="0" u="none" strike="noStrike" baseline="0" dirty="0">
                <a:latin typeface="Tahoma" panose="020B0604030504040204" pitchFamily="34" charset="0"/>
              </a:rPr>
              <a:t>me </a:t>
            </a:r>
            <a:endParaRPr lang="ru-UA" sz="140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CFE461A-598B-4471-96E8-768C387AEBC5}"/>
              </a:ext>
            </a:extLst>
          </p:cNvPr>
          <p:cNvSpPr txBox="1"/>
          <p:nvPr/>
        </p:nvSpPr>
        <p:spPr>
          <a:xfrm>
            <a:off x="6309478" y="1649219"/>
            <a:ext cx="522370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i="0" u="none" strike="noStrike" baseline="0" dirty="0">
                <a:latin typeface="Tahoma" panose="020B0604030504040204" pitchFamily="34" charset="0"/>
              </a:rPr>
              <a:t>04-09 </a:t>
            </a:r>
            <a:r>
              <a:rPr lang="ru-RU" sz="1400" b="1" i="0" u="none" strike="noStrike" baseline="0" dirty="0" err="1">
                <a:latin typeface="Tahoma" panose="020B0604030504040204" pitchFamily="34" charset="0"/>
              </a:rPr>
              <a:t>жовтня</a:t>
            </a:r>
            <a:r>
              <a:rPr lang="ru-RU" sz="1400" b="1" i="0" u="none" strike="noStrike" baseline="0" dirty="0">
                <a:latin typeface="Tahoma" panose="020B0604030504040204" pitchFamily="34" charset="0"/>
              </a:rPr>
              <a:t> 2021 , </a:t>
            </a:r>
            <a:r>
              <a:rPr lang="en-US" sz="1400" b="1" i="0" u="none" strike="noStrike" baseline="0" dirty="0">
                <a:latin typeface="Tahoma" panose="020B0604030504040204" pitchFamily="34" charset="0"/>
              </a:rPr>
              <a:t>pr</a:t>
            </a:r>
            <a:r>
              <a:rPr lang="ru-RU" sz="1400" b="1" i="0" u="none" strike="noStrike" baseline="0" dirty="0">
                <a:latin typeface="Tahoma" panose="020B0604030504040204" pitchFamily="34" charset="0"/>
              </a:rPr>
              <a:t>і</a:t>
            </a:r>
            <a:r>
              <a:rPr lang="en-US" sz="1400" b="1" i="0" u="none" strike="noStrike" baseline="0" dirty="0">
                <a:latin typeface="Tahoma" panose="020B0604030504040204" pitchFamily="34" charset="0"/>
              </a:rPr>
              <a:t>me-t</a:t>
            </a:r>
            <a:r>
              <a:rPr lang="ru-RU" sz="1400" b="1" i="0" u="none" strike="noStrike" baseline="0" dirty="0">
                <a:latin typeface="Tahoma" panose="020B0604030504040204" pitchFamily="34" charset="0"/>
              </a:rPr>
              <a:t>і</a:t>
            </a:r>
            <a:r>
              <a:rPr lang="en-US" sz="1400" b="1" i="0" u="none" strike="noStrike" baseline="0" dirty="0">
                <a:latin typeface="Tahoma" panose="020B0604030504040204" pitchFamily="34" charset="0"/>
              </a:rPr>
              <a:t>me </a:t>
            </a:r>
            <a:endParaRPr lang="ru-UA" sz="1400" dirty="0"/>
          </a:p>
        </p:txBody>
      </p:sp>
      <p:graphicFrame>
        <p:nvGraphicFramePr>
          <p:cNvPr id="19" name="Диаграмма 18">
            <a:extLst>
              <a:ext uri="{FF2B5EF4-FFF2-40B4-BE49-F238E27FC236}">
                <a16:creationId xmlns:a16="http://schemas.microsoft.com/office/drawing/2014/main" id="{E3AA6545-BDEF-4A9F-A07F-951DEF9846D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27688282"/>
              </p:ext>
            </p:extLst>
          </p:nvPr>
        </p:nvGraphicFramePr>
        <p:xfrm>
          <a:off x="356846" y="1940986"/>
          <a:ext cx="5650665" cy="40284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0" name="Диаграмма 19">
            <a:extLst>
              <a:ext uri="{FF2B5EF4-FFF2-40B4-BE49-F238E27FC236}">
                <a16:creationId xmlns:a16="http://schemas.microsoft.com/office/drawing/2014/main" id="{7019858E-377C-408E-AEAC-9D02E0DD380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52612050"/>
              </p:ext>
            </p:extLst>
          </p:nvPr>
        </p:nvGraphicFramePr>
        <p:xfrm>
          <a:off x="6095999" y="1940748"/>
          <a:ext cx="5312868" cy="40287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7785421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TextBox 54">
            <a:extLst>
              <a:ext uri="{FF2B5EF4-FFF2-40B4-BE49-F238E27FC236}">
                <a16:creationId xmlns:a16="http://schemas.microsoft.com/office/drawing/2014/main" id="{9505FED6-EE14-49F5-9BFF-8B228D6ABE81}"/>
              </a:ext>
            </a:extLst>
          </p:cNvPr>
          <p:cNvSpPr txBox="1"/>
          <p:nvPr/>
        </p:nvSpPr>
        <p:spPr>
          <a:xfrm>
            <a:off x="658810" y="1397537"/>
            <a:ext cx="108743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i="0" u="none" strike="noStrike" baseline="0" dirty="0">
                <a:solidFill>
                  <a:srgbClr val="FF0000"/>
                </a:solidFill>
                <a:latin typeface="Tahoma" panose="020B0604030504040204" pitchFamily="34" charset="0"/>
              </a:rPr>
              <a:t>ПРОГРАМИ НОВИН </a:t>
            </a:r>
            <a:endParaRPr lang="ru-UA" sz="2000" b="1" dirty="0">
              <a:solidFill>
                <a:srgbClr val="FF0000"/>
              </a:solidFill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BC3D793-8F81-4418-95C2-AF03DA3417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813" y="3304319"/>
            <a:ext cx="10874376" cy="1689135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C507A4D3-DD8F-425D-BDC5-6D10142AE0CF}"/>
              </a:ext>
            </a:extLst>
          </p:cNvPr>
          <p:cNvSpPr txBox="1"/>
          <p:nvPr/>
        </p:nvSpPr>
        <p:spPr>
          <a:xfrm>
            <a:off x="3897025" y="2577577"/>
            <a:ext cx="43979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0" u="none" strike="noStrike" baseline="0" dirty="0">
                <a:latin typeface="Tahoma" panose="020B0604030504040204" pitchFamily="34" charset="0"/>
              </a:rPr>
              <a:t>% ПОЛІТИЧНИХ НОВИН В УКРАЇНІ </a:t>
            </a:r>
            <a:endParaRPr lang="ru-UA" dirty="0"/>
          </a:p>
        </p:txBody>
      </p:sp>
      <p:sp>
        <p:nvSpPr>
          <p:cNvPr id="21" name="Заголовок 1">
            <a:extLst>
              <a:ext uri="{FF2B5EF4-FFF2-40B4-BE49-F238E27FC236}">
                <a16:creationId xmlns:a16="http://schemas.microsoft.com/office/drawing/2014/main" id="{1E67BE44-D349-4DDC-83CC-97127B7633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903" y="308224"/>
            <a:ext cx="11353800" cy="530024"/>
          </a:xfrm>
        </p:spPr>
        <p:txBody>
          <a:bodyPr>
            <a:normAutofit fontScale="90000"/>
          </a:bodyPr>
          <a:lstStyle/>
          <a:p>
            <a:r>
              <a:rPr lang="ru-RU" sz="3600" b="1" i="0" u="none" strike="noStrike" baseline="0" dirty="0">
                <a:solidFill>
                  <a:schemeClr val="bg1"/>
                </a:solidFill>
                <a:latin typeface="Tahoma" panose="020B0604030504040204" pitchFamily="34" charset="0"/>
              </a:rPr>
              <a:t>ІНФОРМАЦІЙНИЙ ПОТІК</a:t>
            </a:r>
            <a:endParaRPr lang="ru-UA" sz="1600" dirty="0">
              <a:solidFill>
                <a:schemeClr val="bg1"/>
              </a:solidFill>
            </a:endParaRPr>
          </a:p>
        </p:txBody>
      </p:sp>
      <p:sp>
        <p:nvSpPr>
          <p:cNvPr id="22" name="Объект 3">
            <a:extLst>
              <a:ext uri="{FF2B5EF4-FFF2-40B4-BE49-F238E27FC236}">
                <a16:creationId xmlns:a16="http://schemas.microsoft.com/office/drawing/2014/main" id="{609197F5-3285-489A-B2F8-DB83BCBD59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05751" y="399381"/>
            <a:ext cx="3713346" cy="329600"/>
          </a:xfrm>
        </p:spPr>
        <p:txBody>
          <a:bodyPr>
            <a:noAutofit/>
          </a:bodyPr>
          <a:lstStyle/>
          <a:p>
            <a:pPr marL="0" indent="0" algn="r">
              <a:buNone/>
            </a:pPr>
            <a:r>
              <a:rPr lang="ru-RU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</a:rPr>
              <a:t>МОНІТОРИНГ ПОЛІТИЧНИХ НОВИН</a:t>
            </a:r>
            <a:endParaRPr lang="ru-RU" sz="1400" b="1" i="0" u="none" strike="noStrike" baseline="0" dirty="0">
              <a:solidFill>
                <a:schemeClr val="tx1">
                  <a:lumMod val="65000"/>
                  <a:lumOff val="35000"/>
                </a:schemeClr>
              </a:solidFill>
              <a:latin typeface="Tahoma" panose="020B0604030504040204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2B6C9AE-34C9-45A7-86C7-BFD21B18024F}"/>
              </a:ext>
            </a:extLst>
          </p:cNvPr>
          <p:cNvSpPr txBox="1"/>
          <p:nvPr/>
        </p:nvSpPr>
        <p:spPr>
          <a:xfrm>
            <a:off x="9094971" y="579320"/>
            <a:ext cx="252412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400" b="1" i="0" u="none" strike="noStrike" baseline="0" dirty="0">
                <a:solidFill>
                  <a:schemeClr val="bg1"/>
                </a:solidFill>
                <a:latin typeface="Tahoma" panose="020B0604030504040204" pitchFamily="34" charset="0"/>
              </a:rPr>
              <a:t>04-09 </a:t>
            </a:r>
            <a:r>
              <a:rPr lang="uk-UA" sz="1400" b="1" dirty="0">
                <a:solidFill>
                  <a:schemeClr val="bg1"/>
                </a:solidFill>
                <a:latin typeface="Tahoma" panose="020B0604030504040204" pitchFamily="34" charset="0"/>
              </a:rPr>
              <a:t>жовтня </a:t>
            </a:r>
            <a:r>
              <a:rPr lang="uk-UA" sz="1400" b="1" i="0" u="none" strike="noStrike" baseline="0" dirty="0">
                <a:solidFill>
                  <a:schemeClr val="bg1"/>
                </a:solidFill>
                <a:latin typeface="Tahoma" panose="020B0604030504040204" pitchFamily="34" charset="0"/>
              </a:rPr>
              <a:t>2021</a:t>
            </a:r>
            <a:endParaRPr lang="ru-UA" sz="1400" dirty="0"/>
          </a:p>
        </p:txBody>
      </p:sp>
    </p:spTree>
    <p:extLst>
      <p:ext uri="{BB962C8B-B14F-4D97-AF65-F5344CB8AC3E}">
        <p14:creationId xmlns:p14="http://schemas.microsoft.com/office/powerpoint/2010/main" val="35203500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6C3759C2-F0D5-43A7-A40B-F0F38331C0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6994" y="627981"/>
            <a:ext cx="8178012" cy="5180378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C507A4D3-DD8F-425D-BDC5-6D10142AE0CF}"/>
              </a:ext>
            </a:extLst>
          </p:cNvPr>
          <p:cNvSpPr txBox="1"/>
          <p:nvPr/>
        </p:nvSpPr>
        <p:spPr>
          <a:xfrm>
            <a:off x="4272081" y="1560216"/>
            <a:ext cx="212872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dirty="0">
                <a:latin typeface="Tahoma" panose="020B0604030504040204" pitchFamily="34" charset="0"/>
              </a:rPr>
              <a:t>Symmetric plot (axes F1 and F2: 68,78%)</a:t>
            </a:r>
            <a:endParaRPr lang="ru-UA" sz="80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8A1C781-2EF2-4245-8DF4-25D4E44D0DFE}"/>
              </a:ext>
            </a:extLst>
          </p:cNvPr>
          <p:cNvSpPr txBox="1"/>
          <p:nvPr/>
        </p:nvSpPr>
        <p:spPr>
          <a:xfrm>
            <a:off x="2448293" y="5808359"/>
            <a:ext cx="75440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800" b="1" i="0" u="none" strike="noStrike" baseline="0" dirty="0">
                <a:solidFill>
                  <a:srgbClr val="FF0000"/>
                </a:solidFill>
                <a:latin typeface="Tahoma" panose="020B0604030504040204" pitchFamily="34" charset="0"/>
              </a:rPr>
              <a:t>УВАГА ДО ГОЛОВНОЇ ТА ДОДАТКОВИХ ТЕМ ПОВІДОМЛЕННЯ </a:t>
            </a:r>
            <a:endParaRPr lang="ru-UA" dirty="0">
              <a:solidFill>
                <a:srgbClr val="FF0000"/>
              </a:solidFill>
            </a:endParaRPr>
          </a:p>
        </p:txBody>
      </p:sp>
      <p:sp>
        <p:nvSpPr>
          <p:cNvPr id="24" name="Заголовок 1">
            <a:extLst>
              <a:ext uri="{FF2B5EF4-FFF2-40B4-BE49-F238E27FC236}">
                <a16:creationId xmlns:a16="http://schemas.microsoft.com/office/drawing/2014/main" id="{8FB1D643-6E4E-4467-81B9-A563A595D8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903" y="308224"/>
            <a:ext cx="11353800" cy="530024"/>
          </a:xfrm>
        </p:spPr>
        <p:txBody>
          <a:bodyPr>
            <a:normAutofit fontScale="90000"/>
          </a:bodyPr>
          <a:lstStyle/>
          <a:p>
            <a:r>
              <a:rPr lang="ru-RU" sz="3600" b="1" i="0" u="none" strike="noStrike" baseline="0" dirty="0">
                <a:solidFill>
                  <a:schemeClr val="bg1"/>
                </a:solidFill>
                <a:latin typeface="Tahoma" panose="020B0604030504040204" pitchFamily="34" charset="0"/>
              </a:rPr>
              <a:t>ІНФОРМАЦІЙНИЙ ПОТІК</a:t>
            </a:r>
            <a:endParaRPr lang="ru-UA" sz="1600" dirty="0">
              <a:solidFill>
                <a:schemeClr val="bg1"/>
              </a:solidFill>
            </a:endParaRPr>
          </a:p>
        </p:txBody>
      </p:sp>
      <p:sp>
        <p:nvSpPr>
          <p:cNvPr id="25" name="Объект 3">
            <a:extLst>
              <a:ext uri="{FF2B5EF4-FFF2-40B4-BE49-F238E27FC236}">
                <a16:creationId xmlns:a16="http://schemas.microsoft.com/office/drawing/2014/main" id="{AC347656-3E07-465B-A28E-5E010ECE8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05751" y="399381"/>
            <a:ext cx="3713346" cy="329600"/>
          </a:xfrm>
        </p:spPr>
        <p:txBody>
          <a:bodyPr>
            <a:noAutofit/>
          </a:bodyPr>
          <a:lstStyle/>
          <a:p>
            <a:pPr marL="0" indent="0" algn="r">
              <a:buNone/>
            </a:pPr>
            <a:r>
              <a:rPr lang="ru-RU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</a:rPr>
              <a:t>МОНІТОРИНГ ПОЛІТИЧНИХ НОВИН</a:t>
            </a:r>
            <a:endParaRPr lang="ru-RU" sz="1400" b="1" i="0" u="none" strike="noStrike" baseline="0" dirty="0">
              <a:solidFill>
                <a:schemeClr val="tx1">
                  <a:lumMod val="65000"/>
                  <a:lumOff val="35000"/>
                </a:schemeClr>
              </a:solidFill>
              <a:latin typeface="Tahoma" panose="020B0604030504040204" pitchFamily="34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229DDF44-01E7-46C9-89AD-DC2BB8A3EB56}"/>
              </a:ext>
            </a:extLst>
          </p:cNvPr>
          <p:cNvSpPr txBox="1"/>
          <p:nvPr/>
        </p:nvSpPr>
        <p:spPr>
          <a:xfrm>
            <a:off x="9094971" y="579320"/>
            <a:ext cx="252412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400" b="1" i="0" u="none" strike="noStrike" baseline="0" dirty="0">
                <a:solidFill>
                  <a:schemeClr val="bg1"/>
                </a:solidFill>
                <a:latin typeface="Tahoma" panose="020B0604030504040204" pitchFamily="34" charset="0"/>
              </a:rPr>
              <a:t>04-09 </a:t>
            </a:r>
            <a:r>
              <a:rPr lang="uk-UA" sz="1400" b="1" dirty="0">
                <a:solidFill>
                  <a:schemeClr val="bg1"/>
                </a:solidFill>
                <a:latin typeface="Tahoma" panose="020B0604030504040204" pitchFamily="34" charset="0"/>
              </a:rPr>
              <a:t>жовтня </a:t>
            </a:r>
            <a:r>
              <a:rPr lang="uk-UA" sz="1400" b="1" i="0" u="none" strike="noStrike" baseline="0" dirty="0">
                <a:solidFill>
                  <a:schemeClr val="bg1"/>
                </a:solidFill>
                <a:latin typeface="Tahoma" panose="020B0604030504040204" pitchFamily="34" charset="0"/>
              </a:rPr>
              <a:t>2021</a:t>
            </a:r>
            <a:endParaRPr lang="ru-UA" sz="1400" dirty="0"/>
          </a:p>
        </p:txBody>
      </p:sp>
    </p:spTree>
    <p:extLst>
      <p:ext uri="{BB962C8B-B14F-4D97-AF65-F5344CB8AC3E}">
        <p14:creationId xmlns:p14="http://schemas.microsoft.com/office/powerpoint/2010/main" val="35872889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TextBox 54">
            <a:extLst>
              <a:ext uri="{FF2B5EF4-FFF2-40B4-BE49-F238E27FC236}">
                <a16:creationId xmlns:a16="http://schemas.microsoft.com/office/drawing/2014/main" id="{9505FED6-EE14-49F5-9BFF-8B228D6ABE81}"/>
              </a:ext>
            </a:extLst>
          </p:cNvPr>
          <p:cNvSpPr txBox="1"/>
          <p:nvPr/>
        </p:nvSpPr>
        <p:spPr>
          <a:xfrm>
            <a:off x="658813" y="1263087"/>
            <a:ext cx="108743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i="0" u="none" strike="noStrike" baseline="0" dirty="0">
                <a:solidFill>
                  <a:srgbClr val="FF0000"/>
                </a:solidFill>
                <a:latin typeface="Tahoma" panose="020B0604030504040204" pitchFamily="34" charset="0"/>
              </a:rPr>
              <a:t>ВАКЦИНАЦІЯ НАСЕЛЕННЯ В УКРА</a:t>
            </a:r>
            <a:r>
              <a:rPr lang="uk-UA" sz="2000" b="1" i="0" u="none" strike="noStrike" baseline="0" dirty="0">
                <a:solidFill>
                  <a:srgbClr val="FF0000"/>
                </a:solidFill>
                <a:latin typeface="Tahoma" panose="020B0604030504040204" pitchFamily="34" charset="0"/>
              </a:rPr>
              <a:t>ЇНІ</a:t>
            </a:r>
            <a:endParaRPr lang="ru-UA" sz="1800" b="0" i="0" u="none" strike="noStrike" baseline="0" dirty="0">
              <a:solidFill>
                <a:srgbClr val="000000"/>
              </a:solidFill>
              <a:latin typeface="Tahoma" panose="020B0604030504040204" pitchFamily="34" charset="0"/>
            </a:endParaRPr>
          </a:p>
        </p:txBody>
      </p:sp>
      <p:graphicFrame>
        <p:nvGraphicFramePr>
          <p:cNvPr id="5" name="Диаграмма 4">
            <a:extLst>
              <a:ext uri="{FF2B5EF4-FFF2-40B4-BE49-F238E27FC236}">
                <a16:creationId xmlns:a16="http://schemas.microsoft.com/office/drawing/2014/main" id="{F2DD1199-3B6D-475F-86BE-EF2B2EBD6E6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27881087"/>
              </p:ext>
            </p:extLst>
          </p:nvPr>
        </p:nvGraphicFramePr>
        <p:xfrm>
          <a:off x="211821" y="1912848"/>
          <a:ext cx="7044386" cy="27449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Диаграмма 5">
            <a:extLst>
              <a:ext uri="{FF2B5EF4-FFF2-40B4-BE49-F238E27FC236}">
                <a16:creationId xmlns:a16="http://schemas.microsoft.com/office/drawing/2014/main" id="{112A66C7-B689-415E-B49F-B5C02D951EE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47733273"/>
              </p:ext>
            </p:extLst>
          </p:nvPr>
        </p:nvGraphicFramePr>
        <p:xfrm>
          <a:off x="5924550" y="3624475"/>
          <a:ext cx="6055629" cy="27449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9" name="TextBox 18">
            <a:extLst>
              <a:ext uri="{FF2B5EF4-FFF2-40B4-BE49-F238E27FC236}">
                <a16:creationId xmlns:a16="http://schemas.microsoft.com/office/drawing/2014/main" id="{E3500310-6CA7-4960-A6A5-2FD6382FD6CE}"/>
              </a:ext>
            </a:extLst>
          </p:cNvPr>
          <p:cNvSpPr txBox="1"/>
          <p:nvPr/>
        </p:nvSpPr>
        <p:spPr>
          <a:xfrm>
            <a:off x="658812" y="1113818"/>
            <a:ext cx="22774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b="1" dirty="0">
                <a:solidFill>
                  <a:srgbClr val="002060"/>
                </a:solidFill>
                <a:latin typeface="Tahoma" panose="020B0604030504040204" pitchFamily="34" charset="0"/>
              </a:rPr>
              <a:t>ТЕМИ НОВИН</a:t>
            </a:r>
            <a:endParaRPr lang="ru-UA" sz="2000" b="1" dirty="0">
              <a:solidFill>
                <a:srgbClr val="002060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97402B5-4B38-485E-A100-8DFE046B3B69}"/>
              </a:ext>
            </a:extLst>
          </p:cNvPr>
          <p:cNvSpPr txBox="1"/>
          <p:nvPr/>
        </p:nvSpPr>
        <p:spPr>
          <a:xfrm>
            <a:off x="6219826" y="3373121"/>
            <a:ext cx="54371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i="0" u="none" strike="noStrike" baseline="0" dirty="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</a:rPr>
              <a:t>КОНТЕКСТ ОБГОВОРЕННЯ ГОЛОВНОЇ ТЕМИ В НОВИНАХ</a:t>
            </a:r>
            <a:endParaRPr lang="ru-UA" sz="1400" b="1" dirty="0">
              <a:solidFill>
                <a:srgbClr val="00206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29C8E46-2208-4BEB-B254-576B1FA35B07}"/>
              </a:ext>
            </a:extLst>
          </p:cNvPr>
          <p:cNvSpPr txBox="1"/>
          <p:nvPr/>
        </p:nvSpPr>
        <p:spPr>
          <a:xfrm>
            <a:off x="3484145" y="1597249"/>
            <a:ext cx="522370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i="0" u="none" strike="noStrike" baseline="0" dirty="0">
                <a:latin typeface="Tahoma" panose="020B0604030504040204" pitchFamily="34" charset="0"/>
              </a:rPr>
              <a:t>04-09 </a:t>
            </a:r>
            <a:r>
              <a:rPr lang="ru-RU" sz="1400" b="1" i="0" u="none" strike="noStrike" baseline="0" dirty="0" err="1">
                <a:latin typeface="Tahoma" panose="020B0604030504040204" pitchFamily="34" charset="0"/>
              </a:rPr>
              <a:t>жовтня</a:t>
            </a:r>
            <a:r>
              <a:rPr lang="ru-RU" sz="1400" b="1" i="0" u="none" strike="noStrike" baseline="0" dirty="0">
                <a:latin typeface="Tahoma" panose="020B0604030504040204" pitchFamily="34" charset="0"/>
              </a:rPr>
              <a:t> 2021 , </a:t>
            </a:r>
            <a:r>
              <a:rPr lang="en-US" sz="1400" b="1" i="0" u="none" strike="noStrike" baseline="0" dirty="0">
                <a:latin typeface="Tahoma" panose="020B0604030504040204" pitchFamily="34" charset="0"/>
              </a:rPr>
              <a:t>pr</a:t>
            </a:r>
            <a:r>
              <a:rPr lang="ru-RU" sz="1400" b="1" i="0" u="none" strike="noStrike" baseline="0" dirty="0">
                <a:latin typeface="Tahoma" panose="020B0604030504040204" pitchFamily="34" charset="0"/>
              </a:rPr>
              <a:t>і</a:t>
            </a:r>
            <a:r>
              <a:rPr lang="en-US" sz="1400" b="1" i="0" u="none" strike="noStrike" baseline="0" dirty="0">
                <a:latin typeface="Tahoma" panose="020B0604030504040204" pitchFamily="34" charset="0"/>
              </a:rPr>
              <a:t>me-t</a:t>
            </a:r>
            <a:r>
              <a:rPr lang="ru-RU" sz="1400" b="1" i="0" u="none" strike="noStrike" baseline="0" dirty="0">
                <a:latin typeface="Tahoma" panose="020B0604030504040204" pitchFamily="34" charset="0"/>
              </a:rPr>
              <a:t>і</a:t>
            </a:r>
            <a:r>
              <a:rPr lang="en-US" sz="1400" b="1" i="0" u="none" strike="noStrike" baseline="0" dirty="0">
                <a:latin typeface="Tahoma" panose="020B0604030504040204" pitchFamily="34" charset="0"/>
              </a:rPr>
              <a:t>me </a:t>
            </a:r>
            <a:endParaRPr lang="ru-UA" sz="1400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6A757DE-BCB9-4091-8C45-029ED6A7FDA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24614" y="1919849"/>
            <a:ext cx="2376487" cy="1333823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B1666F72-8D05-41E1-B5A5-F2F04CF0FAF8}"/>
              </a:ext>
            </a:extLst>
          </p:cNvPr>
          <p:cNvSpPr txBox="1"/>
          <p:nvPr/>
        </p:nvSpPr>
        <p:spPr>
          <a:xfrm>
            <a:off x="543419" y="4403337"/>
            <a:ext cx="17806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i="0" u="none" strike="noStrike" baseline="0" dirty="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</a:rPr>
              <a:t>УВАГА ДО ТЕМИ</a:t>
            </a:r>
            <a:endParaRPr lang="ru-UA" sz="1400" b="1" dirty="0">
              <a:solidFill>
                <a:srgbClr val="002060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F114418-4C6F-43E8-9916-2C5A6582AF84}"/>
              </a:ext>
            </a:extLst>
          </p:cNvPr>
          <p:cNvSpPr txBox="1"/>
          <p:nvPr/>
        </p:nvSpPr>
        <p:spPr>
          <a:xfrm>
            <a:off x="574524" y="6334071"/>
            <a:ext cx="228550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i="0" u="none" strike="noStrike" baseline="0" dirty="0" err="1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</a:rPr>
              <a:t>Новини</a:t>
            </a:r>
            <a:r>
              <a:rPr lang="ru-RU" sz="1400" b="1" i="0" u="none" strike="noStrike" baseline="0" dirty="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</a:rPr>
              <a:t> про </a:t>
            </a:r>
            <a:r>
              <a:rPr lang="ru-RU" sz="1400" b="1" i="0" u="none" strike="noStrike" baseline="0" dirty="0" err="1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</a:rPr>
              <a:t>Україну</a:t>
            </a:r>
            <a:r>
              <a:rPr lang="ru-RU" sz="1400" b="1" i="0" u="none" strike="noStrike" baseline="0" dirty="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</a:rPr>
              <a:t> </a:t>
            </a:r>
            <a:endParaRPr lang="ru-UA" sz="14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AAA5C9CA-23AD-4B5C-8C7A-764344EBB2C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33759" y="4760291"/>
            <a:ext cx="2743072" cy="1535893"/>
          </a:xfrm>
          <a:prstGeom prst="rect">
            <a:avLst/>
          </a:prstGeom>
        </p:spPr>
      </p:pic>
      <p:sp>
        <p:nvSpPr>
          <p:cNvPr id="24" name="Заголовок 1">
            <a:extLst>
              <a:ext uri="{FF2B5EF4-FFF2-40B4-BE49-F238E27FC236}">
                <a16:creationId xmlns:a16="http://schemas.microsoft.com/office/drawing/2014/main" id="{057C0BBD-4C89-4D7D-A9A3-B1FC4B925F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903" y="308224"/>
            <a:ext cx="11353800" cy="530024"/>
          </a:xfrm>
        </p:spPr>
        <p:txBody>
          <a:bodyPr>
            <a:normAutofit fontScale="90000"/>
          </a:bodyPr>
          <a:lstStyle/>
          <a:p>
            <a:r>
              <a:rPr lang="ru-RU" sz="3600" b="1" i="0" u="none" strike="noStrike" baseline="0" dirty="0">
                <a:solidFill>
                  <a:schemeClr val="bg1"/>
                </a:solidFill>
                <a:latin typeface="Tahoma" panose="020B0604030504040204" pitchFamily="34" charset="0"/>
              </a:rPr>
              <a:t>ІНФОРМАЦІЙНИЙ ПОТІК</a:t>
            </a:r>
            <a:endParaRPr lang="ru-UA" sz="1600" dirty="0">
              <a:solidFill>
                <a:schemeClr val="bg1"/>
              </a:solidFill>
            </a:endParaRPr>
          </a:p>
        </p:txBody>
      </p:sp>
      <p:sp>
        <p:nvSpPr>
          <p:cNvPr id="25" name="Объект 3">
            <a:extLst>
              <a:ext uri="{FF2B5EF4-FFF2-40B4-BE49-F238E27FC236}">
                <a16:creationId xmlns:a16="http://schemas.microsoft.com/office/drawing/2014/main" id="{CA6FC8C7-109C-4E12-BEB6-1636B82A16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05751" y="399381"/>
            <a:ext cx="3713346" cy="329600"/>
          </a:xfrm>
        </p:spPr>
        <p:txBody>
          <a:bodyPr>
            <a:noAutofit/>
          </a:bodyPr>
          <a:lstStyle/>
          <a:p>
            <a:pPr marL="0" indent="0" algn="r">
              <a:buNone/>
            </a:pPr>
            <a:r>
              <a:rPr lang="ru-RU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</a:rPr>
              <a:t>МОНІТОРИНГ ПОЛІТИЧНИХ НОВИН</a:t>
            </a:r>
            <a:endParaRPr lang="ru-RU" sz="1400" b="1" i="0" u="none" strike="noStrike" baseline="0" dirty="0">
              <a:solidFill>
                <a:schemeClr val="tx1">
                  <a:lumMod val="65000"/>
                  <a:lumOff val="35000"/>
                </a:schemeClr>
              </a:solidFill>
              <a:latin typeface="Tahoma" panose="020B0604030504040204" pitchFamily="34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4DA478FF-B9D5-4495-81B1-37BE62D4FB45}"/>
              </a:ext>
            </a:extLst>
          </p:cNvPr>
          <p:cNvSpPr txBox="1"/>
          <p:nvPr/>
        </p:nvSpPr>
        <p:spPr>
          <a:xfrm>
            <a:off x="9094971" y="579320"/>
            <a:ext cx="252412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400" b="1" i="0" u="none" strike="noStrike" baseline="0" dirty="0">
                <a:solidFill>
                  <a:schemeClr val="bg1"/>
                </a:solidFill>
                <a:latin typeface="Tahoma" panose="020B0604030504040204" pitchFamily="34" charset="0"/>
              </a:rPr>
              <a:t>04-09 </a:t>
            </a:r>
            <a:r>
              <a:rPr lang="uk-UA" sz="1400" b="1" dirty="0">
                <a:solidFill>
                  <a:schemeClr val="bg1"/>
                </a:solidFill>
                <a:latin typeface="Tahoma" panose="020B0604030504040204" pitchFamily="34" charset="0"/>
              </a:rPr>
              <a:t>жовтня </a:t>
            </a:r>
            <a:r>
              <a:rPr lang="uk-UA" sz="1400" b="1" i="0" u="none" strike="noStrike" baseline="0" dirty="0">
                <a:solidFill>
                  <a:schemeClr val="bg1"/>
                </a:solidFill>
                <a:latin typeface="Tahoma" panose="020B0604030504040204" pitchFamily="34" charset="0"/>
              </a:rPr>
              <a:t>2021</a:t>
            </a:r>
            <a:endParaRPr lang="ru-UA" sz="1400" dirty="0"/>
          </a:p>
        </p:txBody>
      </p:sp>
    </p:spTree>
    <p:extLst>
      <p:ext uri="{BB962C8B-B14F-4D97-AF65-F5344CB8AC3E}">
        <p14:creationId xmlns:p14="http://schemas.microsoft.com/office/powerpoint/2010/main" val="34008223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Диаграмма 4">
            <a:extLst>
              <a:ext uri="{FF2B5EF4-FFF2-40B4-BE49-F238E27FC236}">
                <a16:creationId xmlns:a16="http://schemas.microsoft.com/office/drawing/2014/main" id="{F2DD1199-3B6D-475F-86BE-EF2B2EBD6E6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43262901"/>
              </p:ext>
            </p:extLst>
          </p:nvPr>
        </p:nvGraphicFramePr>
        <p:xfrm>
          <a:off x="270321" y="2503946"/>
          <a:ext cx="6568321" cy="45050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Диаграмма 5">
            <a:extLst>
              <a:ext uri="{FF2B5EF4-FFF2-40B4-BE49-F238E27FC236}">
                <a16:creationId xmlns:a16="http://schemas.microsoft.com/office/drawing/2014/main" id="{112A66C7-B689-415E-B49F-B5C02D951EE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38000748"/>
              </p:ext>
            </p:extLst>
          </p:nvPr>
        </p:nvGraphicFramePr>
        <p:xfrm>
          <a:off x="5641140" y="2591118"/>
          <a:ext cx="5479754" cy="39335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9" name="TextBox 18">
            <a:extLst>
              <a:ext uri="{FF2B5EF4-FFF2-40B4-BE49-F238E27FC236}">
                <a16:creationId xmlns:a16="http://schemas.microsoft.com/office/drawing/2014/main" id="{E3500310-6CA7-4960-A6A5-2FD6382FD6CE}"/>
              </a:ext>
            </a:extLst>
          </p:cNvPr>
          <p:cNvSpPr txBox="1"/>
          <p:nvPr/>
        </p:nvSpPr>
        <p:spPr>
          <a:xfrm>
            <a:off x="1888896" y="2220517"/>
            <a:ext cx="36874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b="1" dirty="0">
                <a:solidFill>
                  <a:srgbClr val="002060"/>
                </a:solidFill>
                <a:latin typeface="Tahoma" panose="020B0604030504040204" pitchFamily="34" charset="0"/>
              </a:rPr>
              <a:t>Увага до вакцин</a:t>
            </a:r>
            <a:endParaRPr lang="ru-UA" sz="2000" b="1" dirty="0">
              <a:solidFill>
                <a:srgbClr val="002060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97402B5-4B38-485E-A100-8DFE046B3B69}"/>
              </a:ext>
            </a:extLst>
          </p:cNvPr>
          <p:cNvSpPr txBox="1"/>
          <p:nvPr/>
        </p:nvSpPr>
        <p:spPr>
          <a:xfrm>
            <a:off x="6945618" y="2222998"/>
            <a:ext cx="33093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b="1" i="0" u="none" strike="noStrike" baseline="0" dirty="0" err="1">
                <a:solidFill>
                  <a:srgbClr val="002060"/>
                </a:solidFill>
                <a:latin typeface="Tahoma" panose="020B0604030504040204" pitchFamily="34" charset="0"/>
              </a:rPr>
              <a:t>Оцінки</a:t>
            </a:r>
            <a:r>
              <a:rPr lang="ru-RU" sz="1800" b="1" i="0" u="none" strike="noStrike" baseline="0" dirty="0">
                <a:solidFill>
                  <a:srgbClr val="002060"/>
                </a:solidFill>
                <a:latin typeface="Tahoma" panose="020B0604030504040204" pitchFamily="34" charset="0"/>
              </a:rPr>
              <a:t> вакцин в новинах </a:t>
            </a:r>
            <a:endParaRPr lang="ru-UA" sz="2000" b="1" dirty="0">
              <a:solidFill>
                <a:srgbClr val="002060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560FE17-3E30-4CB2-AA98-91D7993FA710}"/>
              </a:ext>
            </a:extLst>
          </p:cNvPr>
          <p:cNvSpPr txBox="1"/>
          <p:nvPr/>
        </p:nvSpPr>
        <p:spPr>
          <a:xfrm>
            <a:off x="658813" y="1371478"/>
            <a:ext cx="108743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i="0" u="none" strike="noStrike" baseline="0" dirty="0">
                <a:solidFill>
                  <a:srgbClr val="FF0000"/>
                </a:solidFill>
                <a:latin typeface="Tahoma" panose="020B0604030504040204" pitchFamily="34" charset="0"/>
              </a:rPr>
              <a:t>ВАКЦИНАЦІЯ ПРОТИ КОРОНАВІРУСУ В УКРАЇНІ</a:t>
            </a:r>
            <a:endParaRPr lang="ru-UA" sz="2000" b="1" dirty="0">
              <a:solidFill>
                <a:srgbClr val="FF0000"/>
              </a:solidFill>
            </a:endParaRPr>
          </a:p>
        </p:txBody>
      </p:sp>
      <p:sp>
        <p:nvSpPr>
          <p:cNvPr id="21" name="Заголовок 1">
            <a:extLst>
              <a:ext uri="{FF2B5EF4-FFF2-40B4-BE49-F238E27FC236}">
                <a16:creationId xmlns:a16="http://schemas.microsoft.com/office/drawing/2014/main" id="{0CCE420F-2BBE-4C60-9CCF-2C5D80EF1E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903" y="308224"/>
            <a:ext cx="11353800" cy="530024"/>
          </a:xfrm>
        </p:spPr>
        <p:txBody>
          <a:bodyPr>
            <a:normAutofit fontScale="90000"/>
          </a:bodyPr>
          <a:lstStyle/>
          <a:p>
            <a:r>
              <a:rPr lang="ru-RU" sz="3600" b="1" i="0" u="none" strike="noStrike" baseline="0" dirty="0">
                <a:solidFill>
                  <a:schemeClr val="bg1"/>
                </a:solidFill>
                <a:latin typeface="Tahoma" panose="020B0604030504040204" pitchFamily="34" charset="0"/>
              </a:rPr>
              <a:t>ІНФОРМАЦІЙНИЙ ПОТІК</a:t>
            </a:r>
            <a:endParaRPr lang="ru-UA" sz="1600" dirty="0">
              <a:solidFill>
                <a:schemeClr val="bg1"/>
              </a:solidFill>
            </a:endParaRPr>
          </a:p>
        </p:txBody>
      </p:sp>
      <p:sp>
        <p:nvSpPr>
          <p:cNvPr id="22" name="Объект 3">
            <a:extLst>
              <a:ext uri="{FF2B5EF4-FFF2-40B4-BE49-F238E27FC236}">
                <a16:creationId xmlns:a16="http://schemas.microsoft.com/office/drawing/2014/main" id="{5843D27C-74E7-4027-8E65-B534137AE0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05751" y="399381"/>
            <a:ext cx="3713346" cy="329600"/>
          </a:xfrm>
        </p:spPr>
        <p:txBody>
          <a:bodyPr>
            <a:noAutofit/>
          </a:bodyPr>
          <a:lstStyle/>
          <a:p>
            <a:pPr marL="0" indent="0" algn="r">
              <a:buNone/>
            </a:pPr>
            <a:r>
              <a:rPr lang="ru-RU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</a:rPr>
              <a:t>МОНІТОРИНГ ПОЛІТИЧНИХ НОВИН</a:t>
            </a:r>
            <a:endParaRPr lang="ru-RU" sz="1400" b="1" i="0" u="none" strike="noStrike" baseline="0" dirty="0">
              <a:solidFill>
                <a:schemeClr val="tx1">
                  <a:lumMod val="65000"/>
                  <a:lumOff val="35000"/>
                </a:schemeClr>
              </a:solidFill>
              <a:latin typeface="Tahoma" panose="020B0604030504040204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85F212E-6960-4049-8DA7-D6A0BF46EA38}"/>
              </a:ext>
            </a:extLst>
          </p:cNvPr>
          <p:cNvSpPr txBox="1"/>
          <p:nvPr/>
        </p:nvSpPr>
        <p:spPr>
          <a:xfrm>
            <a:off x="9094971" y="579320"/>
            <a:ext cx="252412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400" b="1" i="0" u="none" strike="noStrike" baseline="0" dirty="0">
                <a:solidFill>
                  <a:schemeClr val="bg1"/>
                </a:solidFill>
                <a:latin typeface="Tahoma" panose="020B0604030504040204" pitchFamily="34" charset="0"/>
              </a:rPr>
              <a:t>04-09 </a:t>
            </a:r>
            <a:r>
              <a:rPr lang="uk-UA" sz="1400" b="1" dirty="0">
                <a:solidFill>
                  <a:schemeClr val="bg1"/>
                </a:solidFill>
                <a:latin typeface="Tahoma" panose="020B0604030504040204" pitchFamily="34" charset="0"/>
              </a:rPr>
              <a:t>жовтня </a:t>
            </a:r>
            <a:r>
              <a:rPr lang="uk-UA" sz="1400" b="1" i="0" u="none" strike="noStrike" baseline="0" dirty="0">
                <a:solidFill>
                  <a:schemeClr val="bg1"/>
                </a:solidFill>
                <a:latin typeface="Tahoma" panose="020B0604030504040204" pitchFamily="34" charset="0"/>
              </a:rPr>
              <a:t>2021</a:t>
            </a:r>
            <a:endParaRPr lang="ru-UA" sz="1400" dirty="0"/>
          </a:p>
        </p:txBody>
      </p:sp>
    </p:spTree>
    <p:extLst>
      <p:ext uri="{BB962C8B-B14F-4D97-AF65-F5344CB8AC3E}">
        <p14:creationId xmlns:p14="http://schemas.microsoft.com/office/powerpoint/2010/main" val="14811398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Диаграмма 4">
            <a:extLst>
              <a:ext uri="{FF2B5EF4-FFF2-40B4-BE49-F238E27FC236}">
                <a16:creationId xmlns:a16="http://schemas.microsoft.com/office/drawing/2014/main" id="{F2DD1199-3B6D-475F-86BE-EF2B2EBD6E6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78444569"/>
              </p:ext>
            </p:extLst>
          </p:nvPr>
        </p:nvGraphicFramePr>
        <p:xfrm>
          <a:off x="658813" y="2193251"/>
          <a:ext cx="5660756" cy="39335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9" name="TextBox 18">
            <a:extLst>
              <a:ext uri="{FF2B5EF4-FFF2-40B4-BE49-F238E27FC236}">
                <a16:creationId xmlns:a16="http://schemas.microsoft.com/office/drawing/2014/main" id="{E3500310-6CA7-4960-A6A5-2FD6382FD6CE}"/>
              </a:ext>
            </a:extLst>
          </p:cNvPr>
          <p:cNvSpPr txBox="1"/>
          <p:nvPr/>
        </p:nvSpPr>
        <p:spPr>
          <a:xfrm>
            <a:off x="1953719" y="1865580"/>
            <a:ext cx="36874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b="1" i="0" u="none" strike="noStrike" baseline="0" dirty="0" err="1">
                <a:solidFill>
                  <a:srgbClr val="002060"/>
                </a:solidFill>
                <a:latin typeface="Tahoma" panose="020B0604030504040204" pitchFamily="34" charset="0"/>
              </a:rPr>
              <a:t>Увага</a:t>
            </a:r>
            <a:r>
              <a:rPr lang="ru-RU" sz="1800" b="1" i="0" u="none" strike="noStrike" baseline="0" dirty="0">
                <a:solidFill>
                  <a:srgbClr val="002060"/>
                </a:solidFill>
                <a:latin typeface="Tahoma" panose="020B0604030504040204" pitchFamily="34" charset="0"/>
              </a:rPr>
              <a:t> до </a:t>
            </a:r>
            <a:r>
              <a:rPr lang="ru-RU" sz="1800" b="1" i="0" u="none" strike="noStrike" baseline="0" dirty="0" err="1">
                <a:solidFill>
                  <a:srgbClr val="002060"/>
                </a:solidFill>
                <a:latin typeface="Tahoma" panose="020B0604030504040204" pitchFamily="34" charset="0"/>
              </a:rPr>
              <a:t>суб'єктів</a:t>
            </a:r>
            <a:r>
              <a:rPr lang="ru-RU" sz="1800" b="1" i="0" u="none" strike="noStrike" baseline="0" dirty="0">
                <a:solidFill>
                  <a:srgbClr val="002060"/>
                </a:solidFill>
                <a:latin typeface="Tahoma" panose="020B0604030504040204" pitchFamily="34" charset="0"/>
              </a:rPr>
              <a:t> </a:t>
            </a:r>
            <a:r>
              <a:rPr lang="ru-RU" sz="1800" b="1" i="0" u="none" strike="noStrike" baseline="0" dirty="0" err="1">
                <a:solidFill>
                  <a:srgbClr val="002060"/>
                </a:solidFill>
                <a:latin typeface="Tahoma" panose="020B0604030504040204" pitchFamily="34" charset="0"/>
              </a:rPr>
              <a:t>вакцинації</a:t>
            </a:r>
            <a:r>
              <a:rPr lang="ru-RU" sz="1800" b="1" i="0" u="none" strike="noStrike" baseline="0" dirty="0">
                <a:solidFill>
                  <a:srgbClr val="002060"/>
                </a:solidFill>
                <a:latin typeface="Tahoma" panose="020B0604030504040204" pitchFamily="34" charset="0"/>
              </a:rPr>
              <a:t> </a:t>
            </a:r>
            <a:endParaRPr lang="ru-UA" sz="2000" b="1" dirty="0">
              <a:solidFill>
                <a:srgbClr val="002060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97402B5-4B38-485E-A100-8DFE046B3B69}"/>
              </a:ext>
            </a:extLst>
          </p:cNvPr>
          <p:cNvSpPr txBox="1"/>
          <p:nvPr/>
        </p:nvSpPr>
        <p:spPr>
          <a:xfrm>
            <a:off x="6550862" y="1846054"/>
            <a:ext cx="49474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b="1" i="0" u="none" strike="noStrike" baseline="0" dirty="0" err="1">
                <a:solidFill>
                  <a:srgbClr val="002060"/>
                </a:solidFill>
                <a:latin typeface="Tahoma" panose="020B0604030504040204" pitchFamily="34" charset="0"/>
              </a:rPr>
              <a:t>Оцінки</a:t>
            </a:r>
            <a:r>
              <a:rPr lang="ru-RU" sz="1800" b="1" i="0" u="none" strike="noStrike" baseline="0" dirty="0">
                <a:solidFill>
                  <a:srgbClr val="002060"/>
                </a:solidFill>
                <a:latin typeface="Tahoma" panose="020B0604030504040204" pitchFamily="34" charset="0"/>
              </a:rPr>
              <a:t> </a:t>
            </a:r>
            <a:r>
              <a:rPr lang="ru-RU" sz="1800" b="1" i="0" u="none" strike="noStrike" baseline="0" dirty="0" err="1">
                <a:solidFill>
                  <a:srgbClr val="002060"/>
                </a:solidFill>
                <a:latin typeface="Tahoma" panose="020B0604030504040204" pitchFamily="34" charset="0"/>
              </a:rPr>
              <a:t>суб'єктів</a:t>
            </a:r>
            <a:r>
              <a:rPr lang="ru-RU" sz="1800" b="1" i="0" u="none" strike="noStrike" baseline="0" dirty="0">
                <a:solidFill>
                  <a:srgbClr val="002060"/>
                </a:solidFill>
                <a:latin typeface="Tahoma" panose="020B0604030504040204" pitchFamily="34" charset="0"/>
              </a:rPr>
              <a:t> </a:t>
            </a:r>
            <a:r>
              <a:rPr lang="ru-RU" sz="1800" b="1" i="0" u="none" strike="noStrike" baseline="0" dirty="0" err="1">
                <a:solidFill>
                  <a:srgbClr val="002060"/>
                </a:solidFill>
                <a:latin typeface="Tahoma" panose="020B0604030504040204" pitchFamily="34" charset="0"/>
              </a:rPr>
              <a:t>вакцинації</a:t>
            </a:r>
            <a:r>
              <a:rPr lang="ru-RU" sz="1800" b="1" i="0" u="none" strike="noStrike" baseline="0" dirty="0">
                <a:solidFill>
                  <a:srgbClr val="002060"/>
                </a:solidFill>
                <a:latin typeface="Tahoma" panose="020B0604030504040204" pitchFamily="34" charset="0"/>
              </a:rPr>
              <a:t> в новинах </a:t>
            </a:r>
            <a:endParaRPr lang="ru-UA" sz="2000" b="1" dirty="0">
              <a:solidFill>
                <a:srgbClr val="002060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560FE17-3E30-4CB2-AA98-91D7993FA710}"/>
              </a:ext>
            </a:extLst>
          </p:cNvPr>
          <p:cNvSpPr txBox="1"/>
          <p:nvPr/>
        </p:nvSpPr>
        <p:spPr>
          <a:xfrm>
            <a:off x="658813" y="1371478"/>
            <a:ext cx="108743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i="0" u="none" strike="noStrike" baseline="0" dirty="0">
                <a:solidFill>
                  <a:srgbClr val="FF0000"/>
                </a:solidFill>
                <a:latin typeface="Tahoma" panose="020B0604030504040204" pitchFamily="34" charset="0"/>
              </a:rPr>
              <a:t>ВАКЦИНАЦІЯ ПРОТИ КОРОНАВІРУСУ В УКРАЇНІ</a:t>
            </a:r>
            <a:endParaRPr lang="ru-UA" sz="2000" b="1" dirty="0">
              <a:solidFill>
                <a:srgbClr val="FF0000"/>
              </a:solidFill>
            </a:endParaRPr>
          </a:p>
        </p:txBody>
      </p:sp>
      <p:sp>
        <p:nvSpPr>
          <p:cNvPr id="21" name="Заголовок 1">
            <a:extLst>
              <a:ext uri="{FF2B5EF4-FFF2-40B4-BE49-F238E27FC236}">
                <a16:creationId xmlns:a16="http://schemas.microsoft.com/office/drawing/2014/main" id="{0CCE420F-2BBE-4C60-9CCF-2C5D80EF1E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903" y="308224"/>
            <a:ext cx="11353800" cy="530024"/>
          </a:xfrm>
        </p:spPr>
        <p:txBody>
          <a:bodyPr>
            <a:normAutofit fontScale="90000"/>
          </a:bodyPr>
          <a:lstStyle/>
          <a:p>
            <a:r>
              <a:rPr lang="ru-RU" sz="3600" b="1" i="0" u="none" strike="noStrike" baseline="0" dirty="0">
                <a:solidFill>
                  <a:schemeClr val="bg1"/>
                </a:solidFill>
                <a:latin typeface="Tahoma" panose="020B0604030504040204" pitchFamily="34" charset="0"/>
              </a:rPr>
              <a:t>ІНФОРМАЦІЙНИЙ ПОТІК</a:t>
            </a:r>
            <a:endParaRPr lang="ru-UA" sz="1600" dirty="0">
              <a:solidFill>
                <a:schemeClr val="bg1"/>
              </a:solidFill>
            </a:endParaRPr>
          </a:p>
        </p:txBody>
      </p:sp>
      <p:sp>
        <p:nvSpPr>
          <p:cNvPr id="22" name="Объект 3">
            <a:extLst>
              <a:ext uri="{FF2B5EF4-FFF2-40B4-BE49-F238E27FC236}">
                <a16:creationId xmlns:a16="http://schemas.microsoft.com/office/drawing/2014/main" id="{5843D27C-74E7-4027-8E65-B534137AE0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05751" y="399381"/>
            <a:ext cx="3713346" cy="329600"/>
          </a:xfrm>
        </p:spPr>
        <p:txBody>
          <a:bodyPr>
            <a:noAutofit/>
          </a:bodyPr>
          <a:lstStyle/>
          <a:p>
            <a:pPr marL="0" indent="0" algn="r">
              <a:buNone/>
            </a:pPr>
            <a:r>
              <a:rPr lang="ru-RU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</a:rPr>
              <a:t>МОНІТОРИНГ ПОЛІТИЧНИХ НОВИН</a:t>
            </a:r>
            <a:endParaRPr lang="ru-RU" sz="1400" b="1" i="0" u="none" strike="noStrike" baseline="0" dirty="0">
              <a:solidFill>
                <a:schemeClr val="tx1">
                  <a:lumMod val="65000"/>
                  <a:lumOff val="35000"/>
                </a:schemeClr>
              </a:solidFill>
              <a:latin typeface="Tahoma" panose="020B0604030504040204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85F212E-6960-4049-8DA7-D6A0BF46EA38}"/>
              </a:ext>
            </a:extLst>
          </p:cNvPr>
          <p:cNvSpPr txBox="1"/>
          <p:nvPr/>
        </p:nvSpPr>
        <p:spPr>
          <a:xfrm>
            <a:off x="9094971" y="579320"/>
            <a:ext cx="252412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400" b="1" i="0" u="none" strike="noStrike" baseline="0" dirty="0">
                <a:solidFill>
                  <a:schemeClr val="bg1"/>
                </a:solidFill>
                <a:latin typeface="Tahoma" panose="020B0604030504040204" pitchFamily="34" charset="0"/>
              </a:rPr>
              <a:t>04-09 </a:t>
            </a:r>
            <a:r>
              <a:rPr lang="uk-UA" sz="1400" b="1" dirty="0">
                <a:solidFill>
                  <a:schemeClr val="bg1"/>
                </a:solidFill>
                <a:latin typeface="Tahoma" panose="020B0604030504040204" pitchFamily="34" charset="0"/>
              </a:rPr>
              <a:t>жовтня </a:t>
            </a:r>
            <a:r>
              <a:rPr lang="uk-UA" sz="1400" b="1" i="0" u="none" strike="noStrike" baseline="0" dirty="0">
                <a:solidFill>
                  <a:schemeClr val="bg1"/>
                </a:solidFill>
                <a:latin typeface="Tahoma" panose="020B0604030504040204" pitchFamily="34" charset="0"/>
              </a:rPr>
              <a:t>2021</a:t>
            </a:r>
            <a:endParaRPr lang="ru-UA" sz="1400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C279EC2-BED7-4410-8646-1695BFBC0B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96532" y="4878134"/>
            <a:ext cx="2799931" cy="1576297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10A7F5D6-420F-46A4-888B-C2421222B424}"/>
              </a:ext>
            </a:extLst>
          </p:cNvPr>
          <p:cNvSpPr txBox="1"/>
          <p:nvPr/>
        </p:nvSpPr>
        <p:spPr>
          <a:xfrm>
            <a:off x="6585703" y="2137985"/>
            <a:ext cx="49474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i="0" u="none" strike="noStrike" baseline="0" dirty="0">
                <a:latin typeface="Tahoma" panose="020B0604030504040204" pitchFamily="34" charset="0"/>
              </a:rPr>
              <a:t>04-09 </a:t>
            </a:r>
            <a:r>
              <a:rPr lang="ru-RU" sz="1400" b="1" i="0" u="none" strike="noStrike" baseline="0" dirty="0" err="1">
                <a:latin typeface="Tahoma" panose="020B0604030504040204" pitchFamily="34" charset="0"/>
              </a:rPr>
              <a:t>жовтня</a:t>
            </a:r>
            <a:r>
              <a:rPr lang="ru-RU" sz="1400" b="1" i="0" u="none" strike="noStrike" baseline="0" dirty="0">
                <a:latin typeface="Tahoma" panose="020B0604030504040204" pitchFamily="34" charset="0"/>
              </a:rPr>
              <a:t> 2021 , </a:t>
            </a:r>
            <a:r>
              <a:rPr lang="en-US" sz="1400" b="1" i="0" u="none" strike="noStrike" baseline="0" dirty="0">
                <a:latin typeface="Tahoma" panose="020B0604030504040204" pitchFamily="34" charset="0"/>
              </a:rPr>
              <a:t>pr</a:t>
            </a:r>
            <a:r>
              <a:rPr lang="ru-RU" sz="1400" b="1" i="0" u="none" strike="noStrike" baseline="0" dirty="0">
                <a:latin typeface="Tahoma" panose="020B0604030504040204" pitchFamily="34" charset="0"/>
              </a:rPr>
              <a:t>і</a:t>
            </a:r>
            <a:r>
              <a:rPr lang="en-US" sz="1400" b="1" i="0" u="none" strike="noStrike" baseline="0" dirty="0">
                <a:latin typeface="Tahoma" panose="020B0604030504040204" pitchFamily="34" charset="0"/>
              </a:rPr>
              <a:t>me-t</a:t>
            </a:r>
            <a:r>
              <a:rPr lang="ru-RU" sz="1400" b="1" i="0" u="none" strike="noStrike" baseline="0" dirty="0">
                <a:latin typeface="Tahoma" panose="020B0604030504040204" pitchFamily="34" charset="0"/>
              </a:rPr>
              <a:t>і</a:t>
            </a:r>
            <a:r>
              <a:rPr lang="en-US" sz="1400" b="1" i="0" u="none" strike="noStrike" baseline="0" dirty="0">
                <a:latin typeface="Tahoma" panose="020B0604030504040204" pitchFamily="34" charset="0"/>
              </a:rPr>
              <a:t>me </a:t>
            </a:r>
            <a:endParaRPr lang="ru-UA" sz="1400" dirty="0"/>
          </a:p>
        </p:txBody>
      </p:sp>
      <p:graphicFrame>
        <p:nvGraphicFramePr>
          <p:cNvPr id="13" name="Диаграмма 12">
            <a:extLst>
              <a:ext uri="{FF2B5EF4-FFF2-40B4-BE49-F238E27FC236}">
                <a16:creationId xmlns:a16="http://schemas.microsoft.com/office/drawing/2014/main" id="{9A8C855F-2088-431D-981D-A80A47993F5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10349451"/>
              </p:ext>
            </p:extLst>
          </p:nvPr>
        </p:nvGraphicFramePr>
        <p:xfrm>
          <a:off x="6053434" y="2507317"/>
          <a:ext cx="5479754" cy="39335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35703427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Диаграмма 4">
            <a:extLst>
              <a:ext uri="{FF2B5EF4-FFF2-40B4-BE49-F238E27FC236}">
                <a16:creationId xmlns:a16="http://schemas.microsoft.com/office/drawing/2014/main" id="{F2DD1199-3B6D-475F-86BE-EF2B2EBD6E6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79649770"/>
              </p:ext>
            </p:extLst>
          </p:nvPr>
        </p:nvGraphicFramePr>
        <p:xfrm>
          <a:off x="1701033" y="1965010"/>
          <a:ext cx="7857213" cy="47768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6" name="TextBox 15">
            <a:extLst>
              <a:ext uri="{FF2B5EF4-FFF2-40B4-BE49-F238E27FC236}">
                <a16:creationId xmlns:a16="http://schemas.microsoft.com/office/drawing/2014/main" id="{A560FE17-3E30-4CB2-AA98-91D7993FA710}"/>
              </a:ext>
            </a:extLst>
          </p:cNvPr>
          <p:cNvSpPr txBox="1"/>
          <p:nvPr/>
        </p:nvSpPr>
        <p:spPr>
          <a:xfrm>
            <a:off x="658813" y="1292822"/>
            <a:ext cx="108743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i="0" u="none" strike="noStrike" baseline="0" dirty="0">
                <a:solidFill>
                  <a:srgbClr val="FF0000"/>
                </a:solidFill>
                <a:latin typeface="Tahoma" panose="020B0604030504040204" pitchFamily="34" charset="0"/>
              </a:rPr>
              <a:t>УВАГА ДО УЧАСНИКІВ ЗБРОЙНОГО КОНФЛІКТУ У НОВИНАХ</a:t>
            </a:r>
            <a:endParaRPr lang="ru-UA" sz="2000" b="1" dirty="0">
              <a:solidFill>
                <a:srgbClr val="FF0000"/>
              </a:solidFill>
            </a:endParaRPr>
          </a:p>
        </p:txBody>
      </p:sp>
      <p:sp>
        <p:nvSpPr>
          <p:cNvPr id="21" name="Заголовок 1">
            <a:extLst>
              <a:ext uri="{FF2B5EF4-FFF2-40B4-BE49-F238E27FC236}">
                <a16:creationId xmlns:a16="http://schemas.microsoft.com/office/drawing/2014/main" id="{0CCE420F-2BBE-4C60-9CCF-2C5D80EF1E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903" y="308224"/>
            <a:ext cx="11353800" cy="530024"/>
          </a:xfrm>
        </p:spPr>
        <p:txBody>
          <a:bodyPr>
            <a:normAutofit fontScale="90000"/>
          </a:bodyPr>
          <a:lstStyle/>
          <a:p>
            <a:r>
              <a:rPr lang="ru-RU" sz="3600" b="1" i="0" u="none" strike="noStrike" baseline="0" dirty="0">
                <a:solidFill>
                  <a:schemeClr val="bg1"/>
                </a:solidFill>
                <a:latin typeface="Tahoma" panose="020B0604030504040204" pitchFamily="34" charset="0"/>
              </a:rPr>
              <a:t>ПОЛ</a:t>
            </a:r>
            <a:r>
              <a:rPr lang="uk-UA" sz="3600" b="1" i="0" u="none" strike="noStrike" baseline="0" dirty="0">
                <a:solidFill>
                  <a:schemeClr val="bg1"/>
                </a:solidFill>
                <a:latin typeface="Tahoma" panose="020B0604030504040204" pitchFamily="34" charset="0"/>
              </a:rPr>
              <a:t>ІТИЧНІ ПОДІЇ: війна на Сході</a:t>
            </a:r>
            <a:endParaRPr lang="ru-UA" sz="1600" dirty="0">
              <a:solidFill>
                <a:schemeClr val="bg1"/>
              </a:solidFill>
            </a:endParaRPr>
          </a:p>
        </p:txBody>
      </p:sp>
      <p:sp>
        <p:nvSpPr>
          <p:cNvPr id="22" name="Объект 3">
            <a:extLst>
              <a:ext uri="{FF2B5EF4-FFF2-40B4-BE49-F238E27FC236}">
                <a16:creationId xmlns:a16="http://schemas.microsoft.com/office/drawing/2014/main" id="{5843D27C-74E7-4027-8E65-B534137AE0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05751" y="399381"/>
            <a:ext cx="3713346" cy="329600"/>
          </a:xfrm>
        </p:spPr>
        <p:txBody>
          <a:bodyPr>
            <a:noAutofit/>
          </a:bodyPr>
          <a:lstStyle/>
          <a:p>
            <a:pPr marL="0" indent="0" algn="r">
              <a:buNone/>
            </a:pPr>
            <a:r>
              <a:rPr lang="ru-RU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</a:rPr>
              <a:t>МОНІТОРИНГ ПОЛІТИЧНИХ НОВИН</a:t>
            </a:r>
            <a:endParaRPr lang="ru-RU" sz="1400" b="1" i="0" u="none" strike="noStrike" baseline="0" dirty="0">
              <a:solidFill>
                <a:schemeClr val="tx1">
                  <a:lumMod val="65000"/>
                  <a:lumOff val="35000"/>
                </a:schemeClr>
              </a:solidFill>
              <a:latin typeface="Tahoma" panose="020B0604030504040204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85F212E-6960-4049-8DA7-D6A0BF46EA38}"/>
              </a:ext>
            </a:extLst>
          </p:cNvPr>
          <p:cNvSpPr txBox="1"/>
          <p:nvPr/>
        </p:nvSpPr>
        <p:spPr>
          <a:xfrm>
            <a:off x="9094971" y="579320"/>
            <a:ext cx="252412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400" b="1" i="0" u="none" strike="noStrike" baseline="0" dirty="0">
                <a:solidFill>
                  <a:schemeClr val="bg1"/>
                </a:solidFill>
                <a:latin typeface="Tahoma" panose="020B0604030504040204" pitchFamily="34" charset="0"/>
              </a:rPr>
              <a:t>04-09 </a:t>
            </a:r>
            <a:r>
              <a:rPr lang="uk-UA" sz="1400" b="1" dirty="0">
                <a:solidFill>
                  <a:schemeClr val="bg1"/>
                </a:solidFill>
                <a:latin typeface="Tahoma" panose="020B0604030504040204" pitchFamily="34" charset="0"/>
              </a:rPr>
              <a:t>жовтня </a:t>
            </a:r>
            <a:r>
              <a:rPr lang="uk-UA" sz="1400" b="1" i="0" u="none" strike="noStrike" baseline="0" dirty="0">
                <a:solidFill>
                  <a:schemeClr val="bg1"/>
                </a:solidFill>
                <a:latin typeface="Tahoma" panose="020B0604030504040204" pitchFamily="34" charset="0"/>
              </a:rPr>
              <a:t>2021</a:t>
            </a:r>
            <a:endParaRPr lang="ru-UA" sz="14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8B2B896-9EC7-4C33-800B-DEE428562FEE}"/>
              </a:ext>
            </a:extLst>
          </p:cNvPr>
          <p:cNvSpPr txBox="1"/>
          <p:nvPr/>
        </p:nvSpPr>
        <p:spPr>
          <a:xfrm>
            <a:off x="3484145" y="1675905"/>
            <a:ext cx="522370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i="0" u="none" strike="noStrike" baseline="0" dirty="0">
                <a:latin typeface="Tahoma" panose="020B0604030504040204" pitchFamily="34" charset="0"/>
              </a:rPr>
              <a:t>04-09 </a:t>
            </a:r>
            <a:r>
              <a:rPr lang="ru-RU" sz="1400" b="1" i="0" u="none" strike="noStrike" baseline="0" dirty="0" err="1">
                <a:latin typeface="Tahoma" panose="020B0604030504040204" pitchFamily="34" charset="0"/>
              </a:rPr>
              <a:t>жовтня</a:t>
            </a:r>
            <a:r>
              <a:rPr lang="ru-RU" sz="1400" b="1" i="0" u="none" strike="noStrike" baseline="0" dirty="0">
                <a:latin typeface="Tahoma" panose="020B0604030504040204" pitchFamily="34" charset="0"/>
              </a:rPr>
              <a:t> 2021 , </a:t>
            </a:r>
            <a:r>
              <a:rPr lang="en-US" sz="1400" b="1" i="0" u="none" strike="noStrike" baseline="0" dirty="0">
                <a:latin typeface="Tahoma" panose="020B0604030504040204" pitchFamily="34" charset="0"/>
              </a:rPr>
              <a:t>pr</a:t>
            </a:r>
            <a:r>
              <a:rPr lang="ru-RU" sz="1400" b="1" i="0" u="none" strike="noStrike" baseline="0" dirty="0">
                <a:latin typeface="Tahoma" panose="020B0604030504040204" pitchFamily="34" charset="0"/>
              </a:rPr>
              <a:t>і</a:t>
            </a:r>
            <a:r>
              <a:rPr lang="en-US" sz="1400" b="1" i="0" u="none" strike="noStrike" baseline="0" dirty="0">
                <a:latin typeface="Tahoma" panose="020B0604030504040204" pitchFamily="34" charset="0"/>
              </a:rPr>
              <a:t>me-t</a:t>
            </a:r>
            <a:r>
              <a:rPr lang="ru-RU" sz="1400" b="1" i="0" u="none" strike="noStrike" baseline="0" dirty="0">
                <a:latin typeface="Tahoma" panose="020B0604030504040204" pitchFamily="34" charset="0"/>
              </a:rPr>
              <a:t>і</a:t>
            </a:r>
            <a:r>
              <a:rPr lang="en-US" sz="1400" b="1" i="0" u="none" strike="noStrike" baseline="0" dirty="0">
                <a:latin typeface="Tahoma" panose="020B0604030504040204" pitchFamily="34" charset="0"/>
              </a:rPr>
              <a:t>me </a:t>
            </a:r>
            <a:endParaRPr lang="ru-UA" sz="1400" dirty="0"/>
          </a:p>
        </p:txBody>
      </p:sp>
      <p:graphicFrame>
        <p:nvGraphicFramePr>
          <p:cNvPr id="10" name="Диаграмма 9">
            <a:extLst>
              <a:ext uri="{FF2B5EF4-FFF2-40B4-BE49-F238E27FC236}">
                <a16:creationId xmlns:a16="http://schemas.microsoft.com/office/drawing/2014/main" id="{D8A6D35D-DC6B-43DA-8F08-25550BC5A0C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66475962"/>
              </p:ext>
            </p:extLst>
          </p:nvPr>
        </p:nvGraphicFramePr>
        <p:xfrm>
          <a:off x="8554066" y="5115822"/>
          <a:ext cx="2694038" cy="11628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1225613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Диаграмма 4">
            <a:extLst>
              <a:ext uri="{FF2B5EF4-FFF2-40B4-BE49-F238E27FC236}">
                <a16:creationId xmlns:a16="http://schemas.microsoft.com/office/drawing/2014/main" id="{F2DD1199-3B6D-475F-86BE-EF2B2EBD6E6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74401926"/>
              </p:ext>
            </p:extLst>
          </p:nvPr>
        </p:nvGraphicFramePr>
        <p:xfrm>
          <a:off x="2146499" y="1847023"/>
          <a:ext cx="7899000" cy="47768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6" name="TextBox 15">
            <a:extLst>
              <a:ext uri="{FF2B5EF4-FFF2-40B4-BE49-F238E27FC236}">
                <a16:creationId xmlns:a16="http://schemas.microsoft.com/office/drawing/2014/main" id="{A560FE17-3E30-4CB2-AA98-91D7993FA710}"/>
              </a:ext>
            </a:extLst>
          </p:cNvPr>
          <p:cNvSpPr txBox="1"/>
          <p:nvPr/>
        </p:nvSpPr>
        <p:spPr>
          <a:xfrm>
            <a:off x="658813" y="1292822"/>
            <a:ext cx="108743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i="0" u="none" strike="noStrike" baseline="0" dirty="0">
                <a:solidFill>
                  <a:srgbClr val="FF0000"/>
                </a:solidFill>
                <a:latin typeface="Tahoma" panose="020B0604030504040204" pitchFamily="34" charset="0"/>
              </a:rPr>
              <a:t>УВАГА ДО УЧАСНИКІВ ЗБРОЙНОГО КОНФЛІКТУ У НОВИНАХ</a:t>
            </a:r>
            <a:endParaRPr lang="ru-UA" sz="2000" b="1" dirty="0">
              <a:solidFill>
                <a:srgbClr val="FF0000"/>
              </a:solidFill>
            </a:endParaRPr>
          </a:p>
        </p:txBody>
      </p:sp>
      <p:sp>
        <p:nvSpPr>
          <p:cNvPr id="21" name="Заголовок 1">
            <a:extLst>
              <a:ext uri="{FF2B5EF4-FFF2-40B4-BE49-F238E27FC236}">
                <a16:creationId xmlns:a16="http://schemas.microsoft.com/office/drawing/2014/main" id="{0CCE420F-2BBE-4C60-9CCF-2C5D80EF1E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903" y="308224"/>
            <a:ext cx="11353800" cy="530024"/>
          </a:xfrm>
        </p:spPr>
        <p:txBody>
          <a:bodyPr>
            <a:normAutofit fontScale="90000"/>
          </a:bodyPr>
          <a:lstStyle/>
          <a:p>
            <a:r>
              <a:rPr lang="ru-RU" sz="3600" b="1" i="0" u="none" strike="noStrike" baseline="0" dirty="0">
                <a:solidFill>
                  <a:schemeClr val="bg1"/>
                </a:solidFill>
                <a:latin typeface="Tahoma" panose="020B0604030504040204" pitchFamily="34" charset="0"/>
              </a:rPr>
              <a:t>ПОЛ</a:t>
            </a:r>
            <a:r>
              <a:rPr lang="uk-UA" sz="3600" b="1" i="0" u="none" strike="noStrike" baseline="0" dirty="0">
                <a:solidFill>
                  <a:schemeClr val="bg1"/>
                </a:solidFill>
                <a:latin typeface="Tahoma" panose="020B0604030504040204" pitchFamily="34" charset="0"/>
              </a:rPr>
              <a:t>ІТИЧНІ ПОДІЇ: війна на Сході</a:t>
            </a:r>
            <a:endParaRPr lang="ru-UA" sz="1600" dirty="0">
              <a:solidFill>
                <a:schemeClr val="bg1"/>
              </a:solidFill>
            </a:endParaRPr>
          </a:p>
        </p:txBody>
      </p:sp>
      <p:sp>
        <p:nvSpPr>
          <p:cNvPr id="22" name="Объект 3">
            <a:extLst>
              <a:ext uri="{FF2B5EF4-FFF2-40B4-BE49-F238E27FC236}">
                <a16:creationId xmlns:a16="http://schemas.microsoft.com/office/drawing/2014/main" id="{5843D27C-74E7-4027-8E65-B534137AE0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05751" y="399381"/>
            <a:ext cx="3713346" cy="329600"/>
          </a:xfrm>
        </p:spPr>
        <p:txBody>
          <a:bodyPr>
            <a:noAutofit/>
          </a:bodyPr>
          <a:lstStyle/>
          <a:p>
            <a:pPr marL="0" indent="0" algn="r">
              <a:buNone/>
            </a:pPr>
            <a:r>
              <a:rPr lang="ru-RU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</a:rPr>
              <a:t>МОНІТОРИНГ ПОЛІТИЧНИХ НОВИН</a:t>
            </a:r>
            <a:endParaRPr lang="ru-RU" sz="1400" b="1" i="0" u="none" strike="noStrike" baseline="0" dirty="0">
              <a:solidFill>
                <a:schemeClr val="tx1">
                  <a:lumMod val="65000"/>
                  <a:lumOff val="35000"/>
                </a:schemeClr>
              </a:solidFill>
              <a:latin typeface="Tahoma" panose="020B0604030504040204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85F212E-6960-4049-8DA7-D6A0BF46EA38}"/>
              </a:ext>
            </a:extLst>
          </p:cNvPr>
          <p:cNvSpPr txBox="1"/>
          <p:nvPr/>
        </p:nvSpPr>
        <p:spPr>
          <a:xfrm>
            <a:off x="9094971" y="579320"/>
            <a:ext cx="252412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400" b="1" i="0" u="none" strike="noStrike" baseline="0" dirty="0">
                <a:solidFill>
                  <a:schemeClr val="bg1"/>
                </a:solidFill>
                <a:latin typeface="Tahoma" panose="020B0604030504040204" pitchFamily="34" charset="0"/>
              </a:rPr>
              <a:t>04-09 </a:t>
            </a:r>
            <a:r>
              <a:rPr lang="uk-UA" sz="1400" b="1" dirty="0">
                <a:solidFill>
                  <a:schemeClr val="bg1"/>
                </a:solidFill>
                <a:latin typeface="Tahoma" panose="020B0604030504040204" pitchFamily="34" charset="0"/>
              </a:rPr>
              <a:t>жовтня </a:t>
            </a:r>
            <a:r>
              <a:rPr lang="uk-UA" sz="1400" b="1" i="0" u="none" strike="noStrike" baseline="0" dirty="0">
                <a:solidFill>
                  <a:schemeClr val="bg1"/>
                </a:solidFill>
                <a:latin typeface="Tahoma" panose="020B0604030504040204" pitchFamily="34" charset="0"/>
              </a:rPr>
              <a:t>2021</a:t>
            </a:r>
            <a:endParaRPr lang="ru-UA" sz="14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8B2B896-9EC7-4C33-800B-DEE428562FEE}"/>
              </a:ext>
            </a:extLst>
          </p:cNvPr>
          <p:cNvSpPr txBox="1"/>
          <p:nvPr/>
        </p:nvSpPr>
        <p:spPr>
          <a:xfrm>
            <a:off x="3484145" y="1675905"/>
            <a:ext cx="522370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i="0" u="none" strike="noStrike" baseline="0" dirty="0">
                <a:latin typeface="Tahoma" panose="020B0604030504040204" pitchFamily="34" charset="0"/>
              </a:rPr>
              <a:t>04-09 </a:t>
            </a:r>
            <a:r>
              <a:rPr lang="ru-RU" sz="1400" b="1" i="0" u="none" strike="noStrike" baseline="0" dirty="0" err="1">
                <a:latin typeface="Tahoma" panose="020B0604030504040204" pitchFamily="34" charset="0"/>
              </a:rPr>
              <a:t>жовтня</a:t>
            </a:r>
            <a:r>
              <a:rPr lang="ru-RU" sz="1400" b="1" i="0" u="none" strike="noStrike" baseline="0" dirty="0">
                <a:latin typeface="Tahoma" panose="020B0604030504040204" pitchFamily="34" charset="0"/>
              </a:rPr>
              <a:t> 2021 , </a:t>
            </a:r>
            <a:r>
              <a:rPr lang="en-US" sz="1400" b="1" i="0" u="none" strike="noStrike" baseline="0" dirty="0">
                <a:latin typeface="Tahoma" panose="020B0604030504040204" pitchFamily="34" charset="0"/>
              </a:rPr>
              <a:t>pr</a:t>
            </a:r>
            <a:r>
              <a:rPr lang="ru-RU" sz="1400" b="1" i="0" u="none" strike="noStrike" baseline="0" dirty="0">
                <a:latin typeface="Tahoma" panose="020B0604030504040204" pitchFamily="34" charset="0"/>
              </a:rPr>
              <a:t>і</a:t>
            </a:r>
            <a:r>
              <a:rPr lang="en-US" sz="1400" b="1" i="0" u="none" strike="noStrike" baseline="0" dirty="0">
                <a:latin typeface="Tahoma" panose="020B0604030504040204" pitchFamily="34" charset="0"/>
              </a:rPr>
              <a:t>me-t</a:t>
            </a:r>
            <a:r>
              <a:rPr lang="ru-RU" sz="1400" b="1" i="0" u="none" strike="noStrike" baseline="0" dirty="0">
                <a:latin typeface="Tahoma" panose="020B0604030504040204" pitchFamily="34" charset="0"/>
              </a:rPr>
              <a:t>і</a:t>
            </a:r>
            <a:r>
              <a:rPr lang="en-US" sz="1400" b="1" i="0" u="none" strike="noStrike" baseline="0" dirty="0">
                <a:latin typeface="Tahoma" panose="020B0604030504040204" pitchFamily="34" charset="0"/>
              </a:rPr>
              <a:t>me </a:t>
            </a:r>
            <a:endParaRPr lang="ru-UA" sz="1400" dirty="0"/>
          </a:p>
        </p:txBody>
      </p:sp>
    </p:spTree>
    <p:extLst>
      <p:ext uri="{BB962C8B-B14F-4D97-AF65-F5344CB8AC3E}">
        <p14:creationId xmlns:p14="http://schemas.microsoft.com/office/powerpoint/2010/main" val="38278154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A560FE17-3E30-4CB2-AA98-91D7993FA710}"/>
              </a:ext>
            </a:extLst>
          </p:cNvPr>
          <p:cNvSpPr txBox="1"/>
          <p:nvPr/>
        </p:nvSpPr>
        <p:spPr>
          <a:xfrm>
            <a:off x="658813" y="1292822"/>
            <a:ext cx="108743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i="0" u="none" strike="noStrike" baseline="0" dirty="0">
                <a:solidFill>
                  <a:srgbClr val="FF0000"/>
                </a:solidFill>
                <a:latin typeface="Tahoma" panose="020B0604030504040204" pitchFamily="34" charset="0"/>
              </a:rPr>
              <a:t>УВАГА ДО УЧАСНИКІВ ЗБРОЙНОГО КОНФЛІКТУ У НОВИНАХ</a:t>
            </a:r>
            <a:endParaRPr lang="ru-UA" sz="2000" b="1" dirty="0">
              <a:solidFill>
                <a:srgbClr val="FF0000"/>
              </a:solidFill>
            </a:endParaRPr>
          </a:p>
        </p:txBody>
      </p:sp>
      <p:sp>
        <p:nvSpPr>
          <p:cNvPr id="21" name="Заголовок 1">
            <a:extLst>
              <a:ext uri="{FF2B5EF4-FFF2-40B4-BE49-F238E27FC236}">
                <a16:creationId xmlns:a16="http://schemas.microsoft.com/office/drawing/2014/main" id="{0CCE420F-2BBE-4C60-9CCF-2C5D80EF1E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903" y="308224"/>
            <a:ext cx="11353800" cy="530024"/>
          </a:xfrm>
        </p:spPr>
        <p:txBody>
          <a:bodyPr>
            <a:normAutofit fontScale="90000"/>
          </a:bodyPr>
          <a:lstStyle/>
          <a:p>
            <a:r>
              <a:rPr lang="ru-RU" sz="3600" b="1" i="0" u="none" strike="noStrike" baseline="0" dirty="0">
                <a:solidFill>
                  <a:schemeClr val="bg1"/>
                </a:solidFill>
                <a:latin typeface="Tahoma" panose="020B0604030504040204" pitchFamily="34" charset="0"/>
              </a:rPr>
              <a:t>ПОЛ</a:t>
            </a:r>
            <a:r>
              <a:rPr lang="uk-UA" sz="3600" b="1" i="0" u="none" strike="noStrike" baseline="0" dirty="0">
                <a:solidFill>
                  <a:schemeClr val="bg1"/>
                </a:solidFill>
                <a:latin typeface="Tahoma" panose="020B0604030504040204" pitchFamily="34" charset="0"/>
              </a:rPr>
              <a:t>ІТИЧНІ ПОДІЇ: війна на Сході</a:t>
            </a:r>
            <a:endParaRPr lang="ru-UA" sz="1600" dirty="0">
              <a:solidFill>
                <a:schemeClr val="bg1"/>
              </a:solidFill>
            </a:endParaRPr>
          </a:p>
        </p:txBody>
      </p:sp>
      <p:sp>
        <p:nvSpPr>
          <p:cNvPr id="22" name="Объект 3">
            <a:extLst>
              <a:ext uri="{FF2B5EF4-FFF2-40B4-BE49-F238E27FC236}">
                <a16:creationId xmlns:a16="http://schemas.microsoft.com/office/drawing/2014/main" id="{5843D27C-74E7-4027-8E65-B534137AE0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05751" y="399381"/>
            <a:ext cx="3713346" cy="329600"/>
          </a:xfrm>
        </p:spPr>
        <p:txBody>
          <a:bodyPr>
            <a:noAutofit/>
          </a:bodyPr>
          <a:lstStyle/>
          <a:p>
            <a:pPr marL="0" indent="0" algn="r">
              <a:buNone/>
            </a:pPr>
            <a:r>
              <a:rPr lang="ru-RU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</a:rPr>
              <a:t>МОНІТОРИНГ ПОЛІТИЧНИХ НОВИН</a:t>
            </a:r>
            <a:endParaRPr lang="ru-RU" sz="1400" b="1" i="0" u="none" strike="noStrike" baseline="0" dirty="0">
              <a:solidFill>
                <a:schemeClr val="tx1">
                  <a:lumMod val="65000"/>
                  <a:lumOff val="35000"/>
                </a:schemeClr>
              </a:solidFill>
              <a:latin typeface="Tahoma" panose="020B0604030504040204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85F212E-6960-4049-8DA7-D6A0BF46EA38}"/>
              </a:ext>
            </a:extLst>
          </p:cNvPr>
          <p:cNvSpPr txBox="1"/>
          <p:nvPr/>
        </p:nvSpPr>
        <p:spPr>
          <a:xfrm>
            <a:off x="9094971" y="579320"/>
            <a:ext cx="252412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400" b="1" i="0" u="none" strike="noStrike" baseline="0" dirty="0">
                <a:solidFill>
                  <a:schemeClr val="bg1"/>
                </a:solidFill>
                <a:latin typeface="Tahoma" panose="020B0604030504040204" pitchFamily="34" charset="0"/>
              </a:rPr>
              <a:t>04-09 </a:t>
            </a:r>
            <a:r>
              <a:rPr lang="uk-UA" sz="1400" b="1" dirty="0">
                <a:solidFill>
                  <a:schemeClr val="bg1"/>
                </a:solidFill>
                <a:latin typeface="Tahoma" panose="020B0604030504040204" pitchFamily="34" charset="0"/>
              </a:rPr>
              <a:t>жовтня </a:t>
            </a:r>
            <a:r>
              <a:rPr lang="uk-UA" sz="1400" b="1" i="0" u="none" strike="noStrike" baseline="0" dirty="0">
                <a:solidFill>
                  <a:schemeClr val="bg1"/>
                </a:solidFill>
                <a:latin typeface="Tahoma" panose="020B0604030504040204" pitchFamily="34" charset="0"/>
              </a:rPr>
              <a:t>2021</a:t>
            </a:r>
            <a:endParaRPr lang="ru-UA" sz="14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8B2B896-9EC7-4C33-800B-DEE428562FEE}"/>
              </a:ext>
            </a:extLst>
          </p:cNvPr>
          <p:cNvSpPr txBox="1"/>
          <p:nvPr/>
        </p:nvSpPr>
        <p:spPr>
          <a:xfrm>
            <a:off x="3484145" y="6289249"/>
            <a:ext cx="522370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i="0" u="none" strike="noStrike" baseline="0" dirty="0">
                <a:latin typeface="Tahoma" panose="020B0604030504040204" pitchFamily="34" charset="0"/>
              </a:rPr>
              <a:t>04-09 </a:t>
            </a:r>
            <a:r>
              <a:rPr lang="ru-RU" sz="1400" b="1" i="0" u="none" strike="noStrike" baseline="0" dirty="0" err="1">
                <a:latin typeface="Tahoma" panose="020B0604030504040204" pitchFamily="34" charset="0"/>
              </a:rPr>
              <a:t>жовтня</a:t>
            </a:r>
            <a:r>
              <a:rPr lang="ru-RU" sz="1400" b="1" i="0" u="none" strike="noStrike" baseline="0" dirty="0">
                <a:latin typeface="Tahoma" panose="020B0604030504040204" pitchFamily="34" charset="0"/>
              </a:rPr>
              <a:t> 2021</a:t>
            </a:r>
            <a:r>
              <a:rPr lang="en-US" sz="1400" b="1" i="0" u="none" strike="noStrike" baseline="0" dirty="0">
                <a:latin typeface="Tahoma" panose="020B0604030504040204" pitchFamily="34" charset="0"/>
              </a:rPr>
              <a:t> </a:t>
            </a:r>
            <a:endParaRPr lang="ru-UA" sz="1400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6BC19E2-E4BC-4509-A9D5-BC51E14CF72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3563" y="1753907"/>
            <a:ext cx="7244872" cy="4474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81614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Диаграмма 6">
            <a:extLst>
              <a:ext uri="{FF2B5EF4-FFF2-40B4-BE49-F238E27FC236}">
                <a16:creationId xmlns:a16="http://schemas.microsoft.com/office/drawing/2014/main" id="{41848A30-4E7F-4E02-922A-53CBF47D8FD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95266971"/>
              </p:ext>
            </p:extLst>
          </p:nvPr>
        </p:nvGraphicFramePr>
        <p:xfrm>
          <a:off x="3213168" y="1764117"/>
          <a:ext cx="9990913" cy="46268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8D9DE66B-DD03-423F-BCD6-FD0F5DE9873B}"/>
              </a:ext>
            </a:extLst>
          </p:cNvPr>
          <p:cNvSpPr txBox="1"/>
          <p:nvPr/>
        </p:nvSpPr>
        <p:spPr>
          <a:xfrm>
            <a:off x="678657" y="5031143"/>
            <a:ext cx="249716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i="0" u="none" strike="noStrike" baseline="0" dirty="0" err="1">
                <a:latin typeface="Tahoma" panose="020B0604030504040204" pitchFamily="34" charset="0"/>
              </a:rPr>
              <a:t>Новини</a:t>
            </a:r>
            <a:r>
              <a:rPr lang="ru-RU" sz="1400" b="1" i="0" u="none" strike="noStrike" baseline="0" dirty="0">
                <a:latin typeface="Tahoma" panose="020B0604030504040204" pitchFamily="34" charset="0"/>
              </a:rPr>
              <a:t> про </a:t>
            </a:r>
            <a:r>
              <a:rPr lang="ru-RU" sz="1400" b="1" i="0" u="none" strike="noStrike" baseline="0" dirty="0" err="1">
                <a:latin typeface="Tahoma" panose="020B0604030504040204" pitchFamily="34" charset="0"/>
              </a:rPr>
              <a:t>Україну</a:t>
            </a:r>
            <a:endParaRPr lang="ru-RU" sz="1400" b="1" i="0" u="none" strike="noStrike" baseline="0" dirty="0">
              <a:latin typeface="Tahoma" panose="020B0604030504040204" pitchFamily="34" charset="0"/>
            </a:endParaRPr>
          </a:p>
          <a:p>
            <a:r>
              <a:rPr lang="en-US" sz="1400" i="0" u="none" strike="noStrike" baseline="0" dirty="0">
                <a:latin typeface="Tahoma" panose="020B0604030504040204" pitchFamily="34" charset="0"/>
              </a:rPr>
              <a:t>04-09 </a:t>
            </a:r>
            <a:r>
              <a:rPr lang="uk-UA" sz="1400" i="0" u="none" strike="noStrike" baseline="0" dirty="0">
                <a:latin typeface="Tahoma" panose="020B0604030504040204" pitchFamily="34" charset="0"/>
              </a:rPr>
              <a:t>жовтня 2021</a:t>
            </a:r>
            <a:r>
              <a:rPr lang="ru-RU" sz="1400" i="0" u="none" strike="noStrike" baseline="0" dirty="0">
                <a:latin typeface="Tahoma" panose="020B0604030504040204" pitchFamily="34" charset="0"/>
              </a:rPr>
              <a:t> = 512 </a:t>
            </a:r>
          </a:p>
          <a:p>
            <a:r>
              <a:rPr lang="en-US" sz="1400" i="0" u="none" strike="noStrike" baseline="0" dirty="0">
                <a:latin typeface="Tahoma" panose="020B0604030504040204" pitchFamily="34" charset="0"/>
              </a:rPr>
              <a:t>1</a:t>
            </a:r>
            <a:r>
              <a:rPr lang="uk-UA" sz="1400" i="0" u="none" strike="noStrike" baseline="0" dirty="0">
                <a:latin typeface="Tahoma" panose="020B0604030504040204" pitchFamily="34" charset="0"/>
              </a:rPr>
              <a:t>5</a:t>
            </a:r>
            <a:r>
              <a:rPr lang="en-US" sz="1400" i="0" u="none" strike="noStrike" baseline="0" dirty="0">
                <a:latin typeface="Tahoma" panose="020B0604030504040204" pitchFamily="34" charset="0"/>
              </a:rPr>
              <a:t>-</a:t>
            </a:r>
            <a:r>
              <a:rPr lang="uk-UA" sz="1400" i="0" u="none" strike="noStrike" baseline="0" dirty="0">
                <a:latin typeface="Tahoma" panose="020B0604030504040204" pitchFamily="34" charset="0"/>
              </a:rPr>
              <a:t>20</a:t>
            </a:r>
            <a:r>
              <a:rPr lang="en-US" sz="1400" i="0" u="none" strike="noStrike" baseline="0" dirty="0">
                <a:latin typeface="Tahoma" panose="020B0604030504040204" pitchFamily="34" charset="0"/>
              </a:rPr>
              <a:t> </a:t>
            </a:r>
            <a:r>
              <a:rPr lang="ru-RU" sz="1400" i="0" u="none" strike="noStrike" baseline="0" dirty="0">
                <a:latin typeface="Tahoma" panose="020B0604030504040204" pitchFamily="34" charset="0"/>
              </a:rPr>
              <a:t>лютого 2021 = 623 </a:t>
            </a:r>
          </a:p>
          <a:p>
            <a:r>
              <a:rPr lang="en-US" sz="1400" i="0" u="none" strike="noStrike" baseline="0" dirty="0">
                <a:latin typeface="Tahoma" panose="020B0604030504040204" pitchFamily="34" charset="0"/>
              </a:rPr>
              <a:t>0</a:t>
            </a:r>
            <a:r>
              <a:rPr lang="uk-UA" sz="1400" i="0" u="none" strike="noStrike" baseline="0" dirty="0">
                <a:latin typeface="Tahoma" panose="020B0604030504040204" pitchFamily="34" charset="0"/>
              </a:rPr>
              <a:t>4</a:t>
            </a:r>
            <a:r>
              <a:rPr lang="en-US" sz="1400" i="0" u="none" strike="noStrike" baseline="0" dirty="0">
                <a:latin typeface="Tahoma" panose="020B0604030504040204" pitchFamily="34" charset="0"/>
              </a:rPr>
              <a:t>-0</a:t>
            </a:r>
            <a:r>
              <a:rPr lang="uk-UA" sz="1400" i="0" u="none" strike="noStrike" baseline="0" dirty="0">
                <a:latin typeface="Tahoma" panose="020B0604030504040204" pitchFamily="34" charset="0"/>
              </a:rPr>
              <a:t>9</a:t>
            </a:r>
            <a:r>
              <a:rPr lang="en-US" sz="1400" i="0" u="none" strike="noStrike" baseline="0" dirty="0">
                <a:latin typeface="Tahoma" panose="020B0604030504040204" pitchFamily="34" charset="0"/>
              </a:rPr>
              <a:t> </a:t>
            </a:r>
            <a:r>
              <a:rPr lang="uk-UA" sz="1400" i="0" u="none" strike="noStrike" baseline="0" dirty="0">
                <a:latin typeface="Tahoma" panose="020B0604030504040204" pitchFamily="34" charset="0"/>
              </a:rPr>
              <a:t>березня</a:t>
            </a:r>
            <a:r>
              <a:rPr lang="ru-RU" sz="1400" i="0" u="none" strike="noStrike" baseline="0" dirty="0">
                <a:latin typeface="Tahoma" panose="020B0604030504040204" pitchFamily="34" charset="0"/>
              </a:rPr>
              <a:t> 2019 = 592</a:t>
            </a:r>
            <a:endParaRPr lang="ru-UA" sz="1400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7457F65D-FD56-4E7E-B028-1F22FBBA55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903" y="308224"/>
            <a:ext cx="11353800" cy="530024"/>
          </a:xfrm>
        </p:spPr>
        <p:txBody>
          <a:bodyPr>
            <a:normAutofit fontScale="90000"/>
          </a:bodyPr>
          <a:lstStyle/>
          <a:p>
            <a:r>
              <a:rPr lang="ru-RU" sz="3600" b="1" i="0" u="none" strike="noStrike" baseline="0" dirty="0">
                <a:solidFill>
                  <a:schemeClr val="bg1"/>
                </a:solidFill>
                <a:latin typeface="Tahoma" panose="020B0604030504040204" pitchFamily="34" charset="0"/>
              </a:rPr>
              <a:t>ПОЛ</a:t>
            </a:r>
            <a:r>
              <a:rPr lang="uk-UA" sz="3600" b="1" i="0" u="none" strike="noStrike" baseline="0" dirty="0">
                <a:solidFill>
                  <a:schemeClr val="bg1"/>
                </a:solidFill>
                <a:latin typeface="Tahoma" panose="020B0604030504040204" pitchFamily="34" charset="0"/>
              </a:rPr>
              <a:t>ІТИЧНІ ПОДІЇ: війна на Сході</a:t>
            </a:r>
            <a:endParaRPr lang="ru-UA" sz="1600" dirty="0">
              <a:solidFill>
                <a:schemeClr val="bg1"/>
              </a:solidFill>
            </a:endParaRPr>
          </a:p>
        </p:txBody>
      </p:sp>
      <p:sp>
        <p:nvSpPr>
          <p:cNvPr id="15" name="Объект 3">
            <a:extLst>
              <a:ext uri="{FF2B5EF4-FFF2-40B4-BE49-F238E27FC236}">
                <a16:creationId xmlns:a16="http://schemas.microsoft.com/office/drawing/2014/main" id="{85A2D8FC-6871-43EB-BE35-577D9BA423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05751" y="399381"/>
            <a:ext cx="3713346" cy="329600"/>
          </a:xfrm>
        </p:spPr>
        <p:txBody>
          <a:bodyPr>
            <a:noAutofit/>
          </a:bodyPr>
          <a:lstStyle/>
          <a:p>
            <a:pPr marL="0" indent="0" algn="r">
              <a:buNone/>
            </a:pPr>
            <a:r>
              <a:rPr lang="ru-RU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</a:rPr>
              <a:t>МОНІТОРИНГ ПОЛІТИЧНИХ НОВИН</a:t>
            </a:r>
            <a:endParaRPr lang="ru-RU" sz="1400" b="1" i="0" u="none" strike="noStrike" baseline="0" dirty="0">
              <a:solidFill>
                <a:schemeClr val="tx1">
                  <a:lumMod val="65000"/>
                  <a:lumOff val="35000"/>
                </a:schemeClr>
              </a:solidFill>
              <a:latin typeface="Tahoma" panose="020B060403050404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BC5943F-19E8-4524-9E55-B2992EDB763C}"/>
              </a:ext>
            </a:extLst>
          </p:cNvPr>
          <p:cNvSpPr txBox="1"/>
          <p:nvPr/>
        </p:nvSpPr>
        <p:spPr>
          <a:xfrm>
            <a:off x="9094971" y="579320"/>
            <a:ext cx="252412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400" b="1" i="0" u="none" strike="noStrike" baseline="0" dirty="0">
                <a:solidFill>
                  <a:schemeClr val="bg1"/>
                </a:solidFill>
                <a:latin typeface="Tahoma" panose="020B0604030504040204" pitchFamily="34" charset="0"/>
              </a:rPr>
              <a:t>04-09 </a:t>
            </a:r>
            <a:r>
              <a:rPr lang="uk-UA" sz="1400" b="1" dirty="0">
                <a:solidFill>
                  <a:schemeClr val="bg1"/>
                </a:solidFill>
                <a:latin typeface="Tahoma" panose="020B0604030504040204" pitchFamily="34" charset="0"/>
              </a:rPr>
              <a:t>жовтня </a:t>
            </a:r>
            <a:r>
              <a:rPr lang="uk-UA" sz="1400" b="1" i="0" u="none" strike="noStrike" baseline="0" dirty="0">
                <a:solidFill>
                  <a:schemeClr val="bg1"/>
                </a:solidFill>
                <a:latin typeface="Tahoma" panose="020B0604030504040204" pitchFamily="34" charset="0"/>
              </a:rPr>
              <a:t>2021</a:t>
            </a:r>
            <a:endParaRPr lang="ru-UA" sz="1400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A77F0E5-0A89-4D11-B5E7-FB7A2C841AC8}"/>
              </a:ext>
            </a:extLst>
          </p:cNvPr>
          <p:cNvSpPr txBox="1"/>
          <p:nvPr/>
        </p:nvSpPr>
        <p:spPr>
          <a:xfrm>
            <a:off x="658813" y="1292822"/>
            <a:ext cx="108743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000" b="1" dirty="0">
                <a:solidFill>
                  <a:srgbClr val="FF0000"/>
                </a:solidFill>
                <a:latin typeface="Tahoma" panose="020B0604030504040204" pitchFamily="34" charset="0"/>
              </a:rPr>
              <a:t>МІЖНАРОДНИЙ КОНТЕКСТ ПОДІЙ</a:t>
            </a:r>
            <a:endParaRPr lang="ru-UA" sz="2000" b="1" dirty="0">
              <a:solidFill>
                <a:srgbClr val="FF0000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448FA34-405E-4D1E-B138-20341DCA8226}"/>
              </a:ext>
            </a:extLst>
          </p:cNvPr>
          <p:cNvSpPr txBox="1"/>
          <p:nvPr/>
        </p:nvSpPr>
        <p:spPr>
          <a:xfrm>
            <a:off x="3484145" y="1578371"/>
            <a:ext cx="522370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i="0" u="none" strike="noStrike" baseline="0" dirty="0" err="1">
                <a:latin typeface="Tahoma" panose="020B0604030504040204" pitchFamily="34" charset="0"/>
              </a:rPr>
              <a:t>жовтень</a:t>
            </a:r>
            <a:r>
              <a:rPr lang="ru-RU" sz="1400" b="1" i="0" u="none" strike="noStrike" baseline="0" dirty="0">
                <a:latin typeface="Tahoma" panose="020B0604030504040204" pitchFamily="34" charset="0"/>
              </a:rPr>
              <a:t> 2021, </a:t>
            </a:r>
            <a:r>
              <a:rPr lang="en-US" sz="1400" b="1" i="0" u="none" strike="noStrike" baseline="0" dirty="0">
                <a:latin typeface="Tahoma" panose="020B0604030504040204" pitchFamily="34" charset="0"/>
              </a:rPr>
              <a:t>prime-time </a:t>
            </a:r>
            <a:endParaRPr lang="ru-UA" sz="1400" dirty="0"/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065EBD98-9FFF-42E4-8A0D-731AE9D1BC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07852" y="1879296"/>
            <a:ext cx="2825334" cy="1581344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7E33E445-F5BF-4F7E-A04B-47B50094DEC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8657" y="1797660"/>
            <a:ext cx="2825334" cy="1582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52302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TextBox 54">
            <a:extLst>
              <a:ext uri="{FF2B5EF4-FFF2-40B4-BE49-F238E27FC236}">
                <a16:creationId xmlns:a16="http://schemas.microsoft.com/office/drawing/2014/main" id="{9505FED6-EE14-49F5-9BFF-8B228D6ABE81}"/>
              </a:ext>
            </a:extLst>
          </p:cNvPr>
          <p:cNvSpPr txBox="1"/>
          <p:nvPr/>
        </p:nvSpPr>
        <p:spPr>
          <a:xfrm>
            <a:off x="658813" y="1273060"/>
            <a:ext cx="108743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i="0" u="none" strike="noStrike" baseline="0" dirty="0">
                <a:solidFill>
                  <a:srgbClr val="FF0000"/>
                </a:solidFill>
                <a:latin typeface="Tahoma" panose="020B0604030504040204" pitchFamily="34" charset="0"/>
              </a:rPr>
              <a:t>ТОЧКИ ЗОРУ НА ПОДІЇ В УКРАЇНІ 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164159A-9A27-4DCD-8854-BC7D1FA81428}"/>
              </a:ext>
            </a:extLst>
          </p:cNvPr>
          <p:cNvSpPr txBox="1"/>
          <p:nvPr/>
        </p:nvSpPr>
        <p:spPr>
          <a:xfrm>
            <a:off x="2139030" y="1707612"/>
            <a:ext cx="31813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i="0" u="none" strike="noStrike" baseline="0" dirty="0">
                <a:latin typeface="Tahoma" panose="020B0604030504040204" pitchFamily="34" charset="0"/>
              </a:rPr>
              <a:t>04-09 </a:t>
            </a:r>
            <a:r>
              <a:rPr lang="ru-RU" sz="1400" b="1" i="0" u="none" strike="noStrike" baseline="0" dirty="0" err="1">
                <a:latin typeface="Tahoma" panose="020B0604030504040204" pitchFamily="34" charset="0"/>
              </a:rPr>
              <a:t>жовтня</a:t>
            </a:r>
            <a:r>
              <a:rPr lang="ru-RU" sz="1400" b="1" i="0" u="none" strike="noStrike" baseline="0" dirty="0">
                <a:latin typeface="Tahoma" panose="020B0604030504040204" pitchFamily="34" charset="0"/>
              </a:rPr>
              <a:t> 2021 , </a:t>
            </a:r>
            <a:r>
              <a:rPr lang="en-US" sz="1400" b="1" i="0" u="none" strike="noStrike" baseline="0" dirty="0">
                <a:latin typeface="Tahoma" panose="020B0604030504040204" pitchFamily="34" charset="0"/>
              </a:rPr>
              <a:t>pr</a:t>
            </a:r>
            <a:r>
              <a:rPr lang="ru-RU" sz="1400" b="1" i="0" u="none" strike="noStrike" baseline="0" dirty="0">
                <a:latin typeface="Tahoma" panose="020B0604030504040204" pitchFamily="34" charset="0"/>
              </a:rPr>
              <a:t>і</a:t>
            </a:r>
            <a:r>
              <a:rPr lang="en-US" sz="1400" b="1" i="0" u="none" strike="noStrike" baseline="0" dirty="0">
                <a:latin typeface="Tahoma" panose="020B0604030504040204" pitchFamily="34" charset="0"/>
              </a:rPr>
              <a:t>me-t</a:t>
            </a:r>
            <a:r>
              <a:rPr lang="ru-RU" sz="1400" b="1" i="0" u="none" strike="noStrike" baseline="0" dirty="0">
                <a:latin typeface="Tahoma" panose="020B0604030504040204" pitchFamily="34" charset="0"/>
              </a:rPr>
              <a:t>і</a:t>
            </a:r>
            <a:r>
              <a:rPr lang="en-US" sz="1400" b="1" i="0" u="none" strike="noStrike" baseline="0" dirty="0">
                <a:latin typeface="Tahoma" panose="020B0604030504040204" pitchFamily="34" charset="0"/>
              </a:rPr>
              <a:t>me </a:t>
            </a:r>
            <a:endParaRPr lang="ru-UA" sz="14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6813D97-AD37-4FE9-9264-2BD69340490E}"/>
              </a:ext>
            </a:extLst>
          </p:cNvPr>
          <p:cNvSpPr txBox="1"/>
          <p:nvPr/>
        </p:nvSpPr>
        <p:spPr>
          <a:xfrm>
            <a:off x="7743825" y="1719135"/>
            <a:ext cx="31813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i="0" u="none" strike="noStrike" baseline="0" dirty="0">
                <a:latin typeface="Tahoma" panose="020B0604030504040204" pitchFamily="34" charset="0"/>
              </a:rPr>
              <a:t>15-20 лютого 2021 , </a:t>
            </a:r>
            <a:r>
              <a:rPr lang="en-US" sz="1400" b="1" i="0" u="none" strike="noStrike" baseline="0" dirty="0">
                <a:latin typeface="Tahoma" panose="020B0604030504040204" pitchFamily="34" charset="0"/>
              </a:rPr>
              <a:t>pr</a:t>
            </a:r>
            <a:r>
              <a:rPr lang="ru-RU" sz="1400" b="1" i="0" u="none" strike="noStrike" baseline="0" dirty="0">
                <a:latin typeface="Tahoma" panose="020B0604030504040204" pitchFamily="34" charset="0"/>
              </a:rPr>
              <a:t>і</a:t>
            </a:r>
            <a:r>
              <a:rPr lang="en-US" sz="1400" b="1" i="0" u="none" strike="noStrike" baseline="0" dirty="0">
                <a:latin typeface="Tahoma" panose="020B0604030504040204" pitchFamily="34" charset="0"/>
              </a:rPr>
              <a:t>me-t</a:t>
            </a:r>
            <a:r>
              <a:rPr lang="ru-RU" sz="1400" b="1" i="0" u="none" strike="noStrike" baseline="0" dirty="0">
                <a:latin typeface="Tahoma" panose="020B0604030504040204" pitchFamily="34" charset="0"/>
              </a:rPr>
              <a:t>і</a:t>
            </a:r>
            <a:r>
              <a:rPr lang="en-US" sz="1400" b="1" i="0" u="none" strike="noStrike" baseline="0" dirty="0">
                <a:latin typeface="Tahoma" panose="020B0604030504040204" pitchFamily="34" charset="0"/>
              </a:rPr>
              <a:t>me </a:t>
            </a:r>
            <a:endParaRPr lang="ru-UA" sz="1400" dirty="0"/>
          </a:p>
        </p:txBody>
      </p:sp>
      <p:graphicFrame>
        <p:nvGraphicFramePr>
          <p:cNvPr id="8" name="Диаграмма 7">
            <a:extLst>
              <a:ext uri="{FF2B5EF4-FFF2-40B4-BE49-F238E27FC236}">
                <a16:creationId xmlns:a16="http://schemas.microsoft.com/office/drawing/2014/main" id="{903FBD41-E9B5-46C9-9EFA-5AC4ACAE796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21380856"/>
              </p:ext>
            </p:extLst>
          </p:nvPr>
        </p:nvGraphicFramePr>
        <p:xfrm>
          <a:off x="658813" y="1940985"/>
          <a:ext cx="5067300" cy="41442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F7AF7A48-D7D4-411D-9BA9-E0BD3CAFFFAE}"/>
              </a:ext>
            </a:extLst>
          </p:cNvPr>
          <p:cNvSpPr txBox="1"/>
          <p:nvPr/>
        </p:nvSpPr>
        <p:spPr>
          <a:xfrm>
            <a:off x="1216554" y="6005775"/>
            <a:ext cx="81144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N=</a:t>
            </a:r>
            <a:r>
              <a:rPr lang="uk-UA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512</a:t>
            </a:r>
            <a:endParaRPr lang="ru-UA" sz="1400" b="1" dirty="0">
              <a:solidFill>
                <a:schemeClr val="tx1">
                  <a:lumMod val="75000"/>
                  <a:lumOff val="2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58DC87D-6616-40D9-A16F-0C4490A706D1}"/>
              </a:ext>
            </a:extLst>
          </p:cNvPr>
          <p:cNvSpPr txBox="1"/>
          <p:nvPr/>
        </p:nvSpPr>
        <p:spPr>
          <a:xfrm>
            <a:off x="6761846" y="5851887"/>
            <a:ext cx="81144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N=623</a:t>
            </a:r>
            <a:endParaRPr lang="ru-UA" sz="1400" b="1" dirty="0">
              <a:solidFill>
                <a:schemeClr val="tx1">
                  <a:lumMod val="75000"/>
                  <a:lumOff val="2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B6B17EBF-6481-41EC-B3D6-A8CA5A1758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903" y="308224"/>
            <a:ext cx="11353800" cy="530024"/>
          </a:xfrm>
        </p:spPr>
        <p:txBody>
          <a:bodyPr>
            <a:normAutofit fontScale="90000"/>
          </a:bodyPr>
          <a:lstStyle/>
          <a:p>
            <a:r>
              <a:rPr lang="ru-RU" sz="3600" b="1" i="0" u="none" strike="noStrike" baseline="0" dirty="0">
                <a:solidFill>
                  <a:schemeClr val="bg1"/>
                </a:solidFill>
                <a:latin typeface="Tahoma" panose="020B0604030504040204" pitchFamily="34" charset="0"/>
              </a:rPr>
              <a:t>ПОЛ</a:t>
            </a:r>
            <a:r>
              <a:rPr lang="uk-UA" sz="3600" b="1" i="0" u="none" strike="noStrike" baseline="0" dirty="0">
                <a:solidFill>
                  <a:schemeClr val="bg1"/>
                </a:solidFill>
                <a:latin typeface="Tahoma" panose="020B0604030504040204" pitchFamily="34" charset="0"/>
              </a:rPr>
              <a:t>ІТИЧНІ ПОДІЇ</a:t>
            </a:r>
            <a:endParaRPr lang="ru-UA" sz="1600" dirty="0">
              <a:solidFill>
                <a:schemeClr val="bg1"/>
              </a:solidFill>
            </a:endParaRPr>
          </a:p>
        </p:txBody>
      </p:sp>
      <p:sp>
        <p:nvSpPr>
          <p:cNvPr id="18" name="Объект 3">
            <a:extLst>
              <a:ext uri="{FF2B5EF4-FFF2-40B4-BE49-F238E27FC236}">
                <a16:creationId xmlns:a16="http://schemas.microsoft.com/office/drawing/2014/main" id="{99E5B3D3-3976-4F50-AC6D-7747E94FE5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05751" y="399381"/>
            <a:ext cx="3713346" cy="329600"/>
          </a:xfrm>
        </p:spPr>
        <p:txBody>
          <a:bodyPr>
            <a:noAutofit/>
          </a:bodyPr>
          <a:lstStyle/>
          <a:p>
            <a:pPr marL="0" indent="0" algn="r">
              <a:buNone/>
            </a:pPr>
            <a:r>
              <a:rPr lang="ru-RU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</a:rPr>
              <a:t>МОНІТОРИНГ ПОЛІТИЧНИХ НОВИН</a:t>
            </a:r>
            <a:endParaRPr lang="ru-RU" sz="1400" b="1" i="0" u="none" strike="noStrike" baseline="0" dirty="0">
              <a:solidFill>
                <a:schemeClr val="tx1">
                  <a:lumMod val="65000"/>
                  <a:lumOff val="35000"/>
                </a:schemeClr>
              </a:solidFill>
              <a:latin typeface="Tahoma" panose="020B060403050404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AF2BD35-57C8-4776-A6DF-2E7F2FDE4AD8}"/>
              </a:ext>
            </a:extLst>
          </p:cNvPr>
          <p:cNvSpPr txBox="1"/>
          <p:nvPr/>
        </p:nvSpPr>
        <p:spPr>
          <a:xfrm>
            <a:off x="9094971" y="579320"/>
            <a:ext cx="252412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400" b="1" i="0" u="none" strike="noStrike" baseline="0" dirty="0">
                <a:solidFill>
                  <a:schemeClr val="bg1"/>
                </a:solidFill>
                <a:latin typeface="Tahoma" panose="020B0604030504040204" pitchFamily="34" charset="0"/>
              </a:rPr>
              <a:t>04-09 </a:t>
            </a:r>
            <a:r>
              <a:rPr lang="uk-UA" sz="1400" b="1" dirty="0">
                <a:solidFill>
                  <a:schemeClr val="bg1"/>
                </a:solidFill>
                <a:latin typeface="Tahoma" panose="020B0604030504040204" pitchFamily="34" charset="0"/>
              </a:rPr>
              <a:t>жовтня </a:t>
            </a:r>
            <a:r>
              <a:rPr lang="uk-UA" sz="1400" b="1" i="0" u="none" strike="noStrike" baseline="0" dirty="0">
                <a:solidFill>
                  <a:schemeClr val="bg1"/>
                </a:solidFill>
                <a:latin typeface="Tahoma" panose="020B0604030504040204" pitchFamily="34" charset="0"/>
              </a:rPr>
              <a:t>2021</a:t>
            </a:r>
            <a:endParaRPr lang="ru-UA" sz="1400" dirty="0"/>
          </a:p>
        </p:txBody>
      </p:sp>
      <p:graphicFrame>
        <p:nvGraphicFramePr>
          <p:cNvPr id="14" name="Диаграмма 13">
            <a:extLst>
              <a:ext uri="{FF2B5EF4-FFF2-40B4-BE49-F238E27FC236}">
                <a16:creationId xmlns:a16="http://schemas.microsoft.com/office/drawing/2014/main" id="{E5290EF8-C330-4F41-877D-6B32F44BA85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21335029"/>
              </p:ext>
            </p:extLst>
          </p:nvPr>
        </p:nvGraphicFramePr>
        <p:xfrm>
          <a:off x="6096000" y="1916382"/>
          <a:ext cx="5067300" cy="41442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28315069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TextBox 54">
            <a:extLst>
              <a:ext uri="{FF2B5EF4-FFF2-40B4-BE49-F238E27FC236}">
                <a16:creationId xmlns:a16="http://schemas.microsoft.com/office/drawing/2014/main" id="{9505FED6-EE14-49F5-9BFF-8B228D6ABE81}"/>
              </a:ext>
            </a:extLst>
          </p:cNvPr>
          <p:cNvSpPr txBox="1"/>
          <p:nvPr/>
        </p:nvSpPr>
        <p:spPr>
          <a:xfrm>
            <a:off x="658812" y="1680823"/>
            <a:ext cx="108743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i="0" u="none" strike="noStrike" baseline="0" dirty="0">
                <a:solidFill>
                  <a:srgbClr val="FF0000"/>
                </a:solidFill>
                <a:latin typeface="Tahoma" panose="020B0604030504040204" pitchFamily="34" charset="0"/>
              </a:rPr>
              <a:t>ТОЧКИ ЗОРУ НА ПОДІЇ В УКРАЇНІ  </a:t>
            </a:r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B6B17EBF-6481-41EC-B3D6-A8CA5A1758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903" y="308224"/>
            <a:ext cx="11353800" cy="530024"/>
          </a:xfrm>
        </p:spPr>
        <p:txBody>
          <a:bodyPr>
            <a:normAutofit fontScale="90000"/>
          </a:bodyPr>
          <a:lstStyle/>
          <a:p>
            <a:r>
              <a:rPr lang="ru-RU" sz="3600" b="1" i="0" u="none" strike="noStrike" baseline="0" dirty="0">
                <a:solidFill>
                  <a:schemeClr val="bg1"/>
                </a:solidFill>
                <a:latin typeface="Tahoma" panose="020B0604030504040204" pitchFamily="34" charset="0"/>
              </a:rPr>
              <a:t>ПОЛ</a:t>
            </a:r>
            <a:r>
              <a:rPr lang="uk-UA" sz="3600" b="1" i="0" u="none" strike="noStrike" baseline="0" dirty="0">
                <a:solidFill>
                  <a:schemeClr val="bg1"/>
                </a:solidFill>
                <a:latin typeface="Tahoma" panose="020B0604030504040204" pitchFamily="34" charset="0"/>
              </a:rPr>
              <a:t>ІТИЧНІ ПОДІЇ</a:t>
            </a:r>
            <a:endParaRPr lang="ru-UA" sz="1600" dirty="0">
              <a:solidFill>
                <a:schemeClr val="bg1"/>
              </a:solidFill>
            </a:endParaRPr>
          </a:p>
        </p:txBody>
      </p:sp>
      <p:sp>
        <p:nvSpPr>
          <p:cNvPr id="18" name="Объект 3">
            <a:extLst>
              <a:ext uri="{FF2B5EF4-FFF2-40B4-BE49-F238E27FC236}">
                <a16:creationId xmlns:a16="http://schemas.microsoft.com/office/drawing/2014/main" id="{99E5B3D3-3976-4F50-AC6D-7747E94FE5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05751" y="399381"/>
            <a:ext cx="3713346" cy="329600"/>
          </a:xfrm>
        </p:spPr>
        <p:txBody>
          <a:bodyPr>
            <a:noAutofit/>
          </a:bodyPr>
          <a:lstStyle/>
          <a:p>
            <a:pPr marL="0" indent="0" algn="r">
              <a:buNone/>
            </a:pPr>
            <a:r>
              <a:rPr lang="ru-RU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</a:rPr>
              <a:t>МОНІТОРИНГ ПОЛІТИЧНИХ НОВИН</a:t>
            </a:r>
            <a:endParaRPr lang="ru-RU" sz="1400" b="1" i="0" u="none" strike="noStrike" baseline="0" dirty="0">
              <a:solidFill>
                <a:schemeClr val="tx1">
                  <a:lumMod val="65000"/>
                  <a:lumOff val="35000"/>
                </a:schemeClr>
              </a:solidFill>
              <a:latin typeface="Tahoma" panose="020B060403050404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AF2BD35-57C8-4776-A6DF-2E7F2FDE4AD8}"/>
              </a:ext>
            </a:extLst>
          </p:cNvPr>
          <p:cNvSpPr txBox="1"/>
          <p:nvPr/>
        </p:nvSpPr>
        <p:spPr>
          <a:xfrm>
            <a:off x="9094971" y="579320"/>
            <a:ext cx="252412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400" b="1" i="0" u="none" strike="noStrike" baseline="0" dirty="0">
                <a:solidFill>
                  <a:schemeClr val="bg1"/>
                </a:solidFill>
                <a:latin typeface="Tahoma" panose="020B0604030504040204" pitchFamily="34" charset="0"/>
              </a:rPr>
              <a:t>04-09 </a:t>
            </a:r>
            <a:r>
              <a:rPr lang="uk-UA" sz="1400" b="1" dirty="0">
                <a:solidFill>
                  <a:schemeClr val="bg1"/>
                </a:solidFill>
                <a:latin typeface="Tahoma" panose="020B0604030504040204" pitchFamily="34" charset="0"/>
              </a:rPr>
              <a:t>жовтня </a:t>
            </a:r>
            <a:r>
              <a:rPr lang="uk-UA" sz="1400" b="1" i="0" u="none" strike="noStrike" baseline="0" dirty="0">
                <a:solidFill>
                  <a:schemeClr val="bg1"/>
                </a:solidFill>
                <a:latin typeface="Tahoma" panose="020B0604030504040204" pitchFamily="34" charset="0"/>
              </a:rPr>
              <a:t>2021</a:t>
            </a:r>
            <a:endParaRPr lang="ru-UA" sz="1400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E1BC13F6-2318-4195-A2BC-255C51687D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902" y="3057541"/>
            <a:ext cx="11046193" cy="2247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31502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TextBox 54">
            <a:extLst>
              <a:ext uri="{FF2B5EF4-FFF2-40B4-BE49-F238E27FC236}">
                <a16:creationId xmlns:a16="http://schemas.microsoft.com/office/drawing/2014/main" id="{9505FED6-EE14-49F5-9BFF-8B228D6ABE81}"/>
              </a:ext>
            </a:extLst>
          </p:cNvPr>
          <p:cNvSpPr txBox="1"/>
          <p:nvPr/>
        </p:nvSpPr>
        <p:spPr>
          <a:xfrm>
            <a:off x="658813" y="1273060"/>
            <a:ext cx="108743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000" b="1" dirty="0">
                <a:solidFill>
                  <a:srgbClr val="FF0000"/>
                </a:solidFill>
                <a:latin typeface="Tahoma" panose="020B0604030504040204" pitchFamily="34" charset="0"/>
              </a:rPr>
              <a:t>	КОНТЕКСТ ОБГОВОРЕННЯ ПОДІЙ В УКРАЇНІ</a:t>
            </a:r>
            <a:endParaRPr lang="ru-RU" sz="2000" b="1" i="0" u="none" strike="noStrike" baseline="0" dirty="0">
              <a:solidFill>
                <a:srgbClr val="FF0000"/>
              </a:solidFill>
              <a:latin typeface="Tahoma" panose="020B060403050404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164159A-9A27-4DCD-8854-BC7D1FA81428}"/>
              </a:ext>
            </a:extLst>
          </p:cNvPr>
          <p:cNvSpPr txBox="1"/>
          <p:nvPr/>
        </p:nvSpPr>
        <p:spPr>
          <a:xfrm>
            <a:off x="2139030" y="1707612"/>
            <a:ext cx="31813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i="0" u="none" strike="noStrike" baseline="0" dirty="0">
                <a:latin typeface="Tahoma" panose="020B0604030504040204" pitchFamily="34" charset="0"/>
              </a:rPr>
              <a:t>04-09 </a:t>
            </a:r>
            <a:r>
              <a:rPr lang="ru-RU" sz="1400" b="1" i="0" u="none" strike="noStrike" baseline="0" dirty="0" err="1">
                <a:latin typeface="Tahoma" panose="020B0604030504040204" pitchFamily="34" charset="0"/>
              </a:rPr>
              <a:t>жовтня</a:t>
            </a:r>
            <a:r>
              <a:rPr lang="ru-RU" sz="1400" b="1" i="0" u="none" strike="noStrike" baseline="0" dirty="0">
                <a:latin typeface="Tahoma" panose="020B0604030504040204" pitchFamily="34" charset="0"/>
              </a:rPr>
              <a:t> 2021 , </a:t>
            </a:r>
            <a:r>
              <a:rPr lang="en-US" sz="1400" b="1" i="0" u="none" strike="noStrike" baseline="0" dirty="0">
                <a:latin typeface="Tahoma" panose="020B0604030504040204" pitchFamily="34" charset="0"/>
              </a:rPr>
              <a:t>pr</a:t>
            </a:r>
            <a:r>
              <a:rPr lang="ru-RU" sz="1400" b="1" i="0" u="none" strike="noStrike" baseline="0" dirty="0">
                <a:latin typeface="Tahoma" panose="020B0604030504040204" pitchFamily="34" charset="0"/>
              </a:rPr>
              <a:t>і</a:t>
            </a:r>
            <a:r>
              <a:rPr lang="en-US" sz="1400" b="1" i="0" u="none" strike="noStrike" baseline="0" dirty="0">
                <a:latin typeface="Tahoma" panose="020B0604030504040204" pitchFamily="34" charset="0"/>
              </a:rPr>
              <a:t>me-t</a:t>
            </a:r>
            <a:r>
              <a:rPr lang="ru-RU" sz="1400" b="1" i="0" u="none" strike="noStrike" baseline="0" dirty="0">
                <a:latin typeface="Tahoma" panose="020B0604030504040204" pitchFamily="34" charset="0"/>
              </a:rPr>
              <a:t>і</a:t>
            </a:r>
            <a:r>
              <a:rPr lang="en-US" sz="1400" b="1" i="0" u="none" strike="noStrike" baseline="0" dirty="0">
                <a:latin typeface="Tahoma" panose="020B0604030504040204" pitchFamily="34" charset="0"/>
              </a:rPr>
              <a:t>me </a:t>
            </a:r>
            <a:endParaRPr lang="ru-UA" sz="14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6813D97-AD37-4FE9-9264-2BD69340490E}"/>
              </a:ext>
            </a:extLst>
          </p:cNvPr>
          <p:cNvSpPr txBox="1"/>
          <p:nvPr/>
        </p:nvSpPr>
        <p:spPr>
          <a:xfrm>
            <a:off x="7743825" y="1719135"/>
            <a:ext cx="31813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i="0" u="none" strike="noStrike" baseline="0" dirty="0">
                <a:latin typeface="Tahoma" panose="020B0604030504040204" pitchFamily="34" charset="0"/>
              </a:rPr>
              <a:t>15-20 лютого 2021 , </a:t>
            </a:r>
            <a:r>
              <a:rPr lang="en-US" sz="1400" b="1" i="0" u="none" strike="noStrike" baseline="0" dirty="0">
                <a:latin typeface="Tahoma" panose="020B0604030504040204" pitchFamily="34" charset="0"/>
              </a:rPr>
              <a:t>pr</a:t>
            </a:r>
            <a:r>
              <a:rPr lang="ru-RU" sz="1400" b="1" i="0" u="none" strike="noStrike" baseline="0" dirty="0">
                <a:latin typeface="Tahoma" panose="020B0604030504040204" pitchFamily="34" charset="0"/>
              </a:rPr>
              <a:t>і</a:t>
            </a:r>
            <a:r>
              <a:rPr lang="en-US" sz="1400" b="1" i="0" u="none" strike="noStrike" baseline="0" dirty="0">
                <a:latin typeface="Tahoma" panose="020B0604030504040204" pitchFamily="34" charset="0"/>
              </a:rPr>
              <a:t>me-t</a:t>
            </a:r>
            <a:r>
              <a:rPr lang="ru-RU" sz="1400" b="1" i="0" u="none" strike="noStrike" baseline="0" dirty="0">
                <a:latin typeface="Tahoma" panose="020B0604030504040204" pitchFamily="34" charset="0"/>
              </a:rPr>
              <a:t>і</a:t>
            </a:r>
            <a:r>
              <a:rPr lang="en-US" sz="1400" b="1" i="0" u="none" strike="noStrike" baseline="0" dirty="0">
                <a:latin typeface="Tahoma" panose="020B0604030504040204" pitchFamily="34" charset="0"/>
              </a:rPr>
              <a:t>me </a:t>
            </a:r>
            <a:endParaRPr lang="ru-UA" sz="1400" dirty="0"/>
          </a:p>
        </p:txBody>
      </p:sp>
      <p:graphicFrame>
        <p:nvGraphicFramePr>
          <p:cNvPr id="8" name="Диаграмма 7">
            <a:extLst>
              <a:ext uri="{FF2B5EF4-FFF2-40B4-BE49-F238E27FC236}">
                <a16:creationId xmlns:a16="http://schemas.microsoft.com/office/drawing/2014/main" id="{903FBD41-E9B5-46C9-9EFA-5AC4ACAE796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77463304"/>
              </p:ext>
            </p:extLst>
          </p:nvPr>
        </p:nvGraphicFramePr>
        <p:xfrm>
          <a:off x="658813" y="1940985"/>
          <a:ext cx="5067300" cy="41442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F7AF7A48-D7D4-411D-9BA9-E0BD3CAFFFAE}"/>
              </a:ext>
            </a:extLst>
          </p:cNvPr>
          <p:cNvSpPr txBox="1"/>
          <p:nvPr/>
        </p:nvSpPr>
        <p:spPr>
          <a:xfrm>
            <a:off x="3055493" y="5763766"/>
            <a:ext cx="81144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N=</a:t>
            </a:r>
            <a:r>
              <a:rPr lang="uk-UA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512</a:t>
            </a:r>
            <a:endParaRPr lang="ru-UA" sz="1400" b="1" dirty="0">
              <a:solidFill>
                <a:schemeClr val="tx1">
                  <a:lumMod val="75000"/>
                  <a:lumOff val="2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16" name="Диаграмма 15">
            <a:extLst>
              <a:ext uri="{FF2B5EF4-FFF2-40B4-BE49-F238E27FC236}">
                <a16:creationId xmlns:a16="http://schemas.microsoft.com/office/drawing/2014/main" id="{291B0651-2A4F-4142-AC99-54F26BF5161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07242074"/>
              </p:ext>
            </p:extLst>
          </p:nvPr>
        </p:nvGraphicFramePr>
        <p:xfrm>
          <a:off x="6220320" y="2015389"/>
          <a:ext cx="5238256" cy="44432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7" name="TextBox 16">
            <a:extLst>
              <a:ext uri="{FF2B5EF4-FFF2-40B4-BE49-F238E27FC236}">
                <a16:creationId xmlns:a16="http://schemas.microsoft.com/office/drawing/2014/main" id="{258DC87D-6616-40D9-A16F-0C4490A706D1}"/>
              </a:ext>
            </a:extLst>
          </p:cNvPr>
          <p:cNvSpPr txBox="1"/>
          <p:nvPr/>
        </p:nvSpPr>
        <p:spPr>
          <a:xfrm>
            <a:off x="8839448" y="5777483"/>
            <a:ext cx="81144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N=623</a:t>
            </a:r>
            <a:endParaRPr lang="ru-UA" sz="1400" b="1" dirty="0">
              <a:solidFill>
                <a:schemeClr val="tx1">
                  <a:lumMod val="75000"/>
                  <a:lumOff val="2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B6B17EBF-6481-41EC-B3D6-A8CA5A1758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903" y="308224"/>
            <a:ext cx="11353800" cy="530024"/>
          </a:xfrm>
        </p:spPr>
        <p:txBody>
          <a:bodyPr>
            <a:normAutofit fontScale="90000"/>
          </a:bodyPr>
          <a:lstStyle/>
          <a:p>
            <a:r>
              <a:rPr lang="ru-RU" sz="3600" b="1" i="0" u="none" strike="noStrike" baseline="0" dirty="0">
                <a:solidFill>
                  <a:schemeClr val="bg1"/>
                </a:solidFill>
                <a:latin typeface="Tahoma" panose="020B0604030504040204" pitchFamily="34" charset="0"/>
              </a:rPr>
              <a:t>ПОЛ</a:t>
            </a:r>
            <a:r>
              <a:rPr lang="uk-UA" sz="3600" b="1" i="0" u="none" strike="noStrike" baseline="0" dirty="0">
                <a:solidFill>
                  <a:schemeClr val="bg1"/>
                </a:solidFill>
                <a:latin typeface="Tahoma" panose="020B0604030504040204" pitchFamily="34" charset="0"/>
              </a:rPr>
              <a:t>ІТИЧНІ ПОДІЇ</a:t>
            </a:r>
            <a:endParaRPr lang="ru-UA" sz="1600" dirty="0">
              <a:solidFill>
                <a:schemeClr val="bg1"/>
              </a:solidFill>
            </a:endParaRPr>
          </a:p>
        </p:txBody>
      </p:sp>
      <p:sp>
        <p:nvSpPr>
          <p:cNvPr id="18" name="Объект 3">
            <a:extLst>
              <a:ext uri="{FF2B5EF4-FFF2-40B4-BE49-F238E27FC236}">
                <a16:creationId xmlns:a16="http://schemas.microsoft.com/office/drawing/2014/main" id="{99E5B3D3-3976-4F50-AC6D-7747E94FE5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05751" y="399381"/>
            <a:ext cx="3713346" cy="329600"/>
          </a:xfrm>
        </p:spPr>
        <p:txBody>
          <a:bodyPr>
            <a:noAutofit/>
          </a:bodyPr>
          <a:lstStyle/>
          <a:p>
            <a:pPr marL="0" indent="0" algn="r">
              <a:buNone/>
            </a:pPr>
            <a:r>
              <a:rPr lang="ru-RU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</a:rPr>
              <a:t>МОНІТОРИНГ ПОЛІТИЧНИХ НОВИН</a:t>
            </a:r>
            <a:endParaRPr lang="ru-RU" sz="1400" b="1" i="0" u="none" strike="noStrike" baseline="0" dirty="0">
              <a:solidFill>
                <a:schemeClr val="tx1">
                  <a:lumMod val="65000"/>
                  <a:lumOff val="35000"/>
                </a:schemeClr>
              </a:solidFill>
              <a:latin typeface="Tahoma" panose="020B060403050404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AF2BD35-57C8-4776-A6DF-2E7F2FDE4AD8}"/>
              </a:ext>
            </a:extLst>
          </p:cNvPr>
          <p:cNvSpPr txBox="1"/>
          <p:nvPr/>
        </p:nvSpPr>
        <p:spPr>
          <a:xfrm>
            <a:off x="9094971" y="579320"/>
            <a:ext cx="252412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400" b="1" i="0" u="none" strike="noStrike" baseline="0" dirty="0">
                <a:solidFill>
                  <a:schemeClr val="bg1"/>
                </a:solidFill>
                <a:latin typeface="Tahoma" panose="020B0604030504040204" pitchFamily="34" charset="0"/>
              </a:rPr>
              <a:t>04-09 </a:t>
            </a:r>
            <a:r>
              <a:rPr lang="uk-UA" sz="1400" b="1" dirty="0">
                <a:solidFill>
                  <a:schemeClr val="bg1"/>
                </a:solidFill>
                <a:latin typeface="Tahoma" panose="020B0604030504040204" pitchFamily="34" charset="0"/>
              </a:rPr>
              <a:t>жовтня </a:t>
            </a:r>
            <a:r>
              <a:rPr lang="uk-UA" sz="1400" b="1" i="0" u="none" strike="noStrike" baseline="0" dirty="0">
                <a:solidFill>
                  <a:schemeClr val="bg1"/>
                </a:solidFill>
                <a:latin typeface="Tahoma" panose="020B0604030504040204" pitchFamily="34" charset="0"/>
              </a:rPr>
              <a:t>2021</a:t>
            </a:r>
            <a:endParaRPr lang="ru-UA" sz="1400" dirty="0"/>
          </a:p>
        </p:txBody>
      </p:sp>
    </p:spTree>
    <p:extLst>
      <p:ext uri="{BB962C8B-B14F-4D97-AF65-F5344CB8AC3E}">
        <p14:creationId xmlns:p14="http://schemas.microsoft.com/office/powerpoint/2010/main" val="389680253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B6B17EBF-6481-41EC-B3D6-A8CA5A1758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903" y="308224"/>
            <a:ext cx="11353800" cy="530024"/>
          </a:xfrm>
        </p:spPr>
        <p:txBody>
          <a:bodyPr>
            <a:normAutofit fontScale="90000"/>
          </a:bodyPr>
          <a:lstStyle/>
          <a:p>
            <a:r>
              <a:rPr lang="ru-RU" sz="3600" b="1" i="0" u="none" strike="noStrike" baseline="0" dirty="0">
                <a:solidFill>
                  <a:schemeClr val="bg1"/>
                </a:solidFill>
                <a:latin typeface="Tahoma" panose="020B0604030504040204" pitchFamily="34" charset="0"/>
              </a:rPr>
              <a:t>ПОЛ</a:t>
            </a:r>
            <a:r>
              <a:rPr lang="uk-UA" sz="3600" b="1" i="0" u="none" strike="noStrike" baseline="0" dirty="0">
                <a:solidFill>
                  <a:schemeClr val="bg1"/>
                </a:solidFill>
                <a:latin typeface="Tahoma" panose="020B0604030504040204" pitchFamily="34" charset="0"/>
              </a:rPr>
              <a:t>ІТИЧНІ ПОДІЇ</a:t>
            </a:r>
            <a:endParaRPr lang="ru-UA" sz="1600" dirty="0">
              <a:solidFill>
                <a:schemeClr val="bg1"/>
              </a:solidFill>
            </a:endParaRPr>
          </a:p>
        </p:txBody>
      </p:sp>
      <p:sp>
        <p:nvSpPr>
          <p:cNvPr id="18" name="Объект 3">
            <a:extLst>
              <a:ext uri="{FF2B5EF4-FFF2-40B4-BE49-F238E27FC236}">
                <a16:creationId xmlns:a16="http://schemas.microsoft.com/office/drawing/2014/main" id="{99E5B3D3-3976-4F50-AC6D-7747E94FE5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05751" y="399381"/>
            <a:ext cx="3713346" cy="329600"/>
          </a:xfrm>
        </p:spPr>
        <p:txBody>
          <a:bodyPr>
            <a:noAutofit/>
          </a:bodyPr>
          <a:lstStyle/>
          <a:p>
            <a:pPr marL="0" indent="0" algn="r">
              <a:buNone/>
            </a:pPr>
            <a:r>
              <a:rPr lang="ru-RU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</a:rPr>
              <a:t>МОНІТОРИНГ ПОЛІТИЧНИХ НОВИН</a:t>
            </a:r>
            <a:endParaRPr lang="ru-RU" sz="1400" b="1" i="0" u="none" strike="noStrike" baseline="0" dirty="0">
              <a:solidFill>
                <a:schemeClr val="tx1">
                  <a:lumMod val="65000"/>
                  <a:lumOff val="35000"/>
                </a:schemeClr>
              </a:solidFill>
              <a:latin typeface="Tahoma" panose="020B060403050404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AF2BD35-57C8-4776-A6DF-2E7F2FDE4AD8}"/>
              </a:ext>
            </a:extLst>
          </p:cNvPr>
          <p:cNvSpPr txBox="1"/>
          <p:nvPr/>
        </p:nvSpPr>
        <p:spPr>
          <a:xfrm>
            <a:off x="9094971" y="579320"/>
            <a:ext cx="252412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400" b="1" i="0" u="none" strike="noStrike" baseline="0" dirty="0">
                <a:solidFill>
                  <a:schemeClr val="bg1"/>
                </a:solidFill>
                <a:latin typeface="Tahoma" panose="020B0604030504040204" pitchFamily="34" charset="0"/>
              </a:rPr>
              <a:t>04-09 </a:t>
            </a:r>
            <a:r>
              <a:rPr lang="uk-UA" sz="1400" b="1" dirty="0">
                <a:solidFill>
                  <a:schemeClr val="bg1"/>
                </a:solidFill>
                <a:latin typeface="Tahoma" panose="020B0604030504040204" pitchFamily="34" charset="0"/>
              </a:rPr>
              <a:t>жовтня </a:t>
            </a:r>
            <a:r>
              <a:rPr lang="uk-UA" sz="1400" b="1" i="0" u="none" strike="noStrike" baseline="0" dirty="0">
                <a:solidFill>
                  <a:schemeClr val="bg1"/>
                </a:solidFill>
                <a:latin typeface="Tahoma" panose="020B0604030504040204" pitchFamily="34" charset="0"/>
              </a:rPr>
              <a:t>2021</a:t>
            </a:r>
            <a:endParaRPr lang="ru-UA" sz="1400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A3A2E44-3D6A-4674-861D-01850FB059F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313" y="3001056"/>
            <a:ext cx="11150783" cy="224786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DFA1174-9972-4355-B9C9-7175D56FB5DB}"/>
              </a:ext>
            </a:extLst>
          </p:cNvPr>
          <p:cNvSpPr txBox="1"/>
          <p:nvPr/>
        </p:nvSpPr>
        <p:spPr>
          <a:xfrm>
            <a:off x="658813" y="1885302"/>
            <a:ext cx="108743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000" b="1" dirty="0">
                <a:solidFill>
                  <a:srgbClr val="FF0000"/>
                </a:solidFill>
                <a:latin typeface="Tahoma" panose="020B0604030504040204" pitchFamily="34" charset="0"/>
              </a:rPr>
              <a:t>	КОНТЕКСТ ОБГОВОРЕННЯ ПОДІЙ В УКРАЇНІ</a:t>
            </a:r>
            <a:endParaRPr lang="ru-RU" sz="2000" b="1" i="0" u="none" strike="noStrike" baseline="0" dirty="0">
              <a:solidFill>
                <a:srgbClr val="FF0000"/>
              </a:solidFill>
              <a:latin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170395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B6B17EBF-6481-41EC-B3D6-A8CA5A1758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903" y="308224"/>
            <a:ext cx="11353800" cy="530024"/>
          </a:xfrm>
        </p:spPr>
        <p:txBody>
          <a:bodyPr>
            <a:normAutofit fontScale="90000"/>
          </a:bodyPr>
          <a:lstStyle/>
          <a:p>
            <a:r>
              <a:rPr lang="ru-RU" sz="3600" b="1" i="0" u="none" strike="noStrike" baseline="0" dirty="0">
                <a:solidFill>
                  <a:schemeClr val="bg1"/>
                </a:solidFill>
                <a:latin typeface="Tahoma" panose="020B0604030504040204" pitchFamily="34" charset="0"/>
              </a:rPr>
              <a:t>ПОЛ</a:t>
            </a:r>
            <a:r>
              <a:rPr lang="uk-UA" sz="3600" b="1" i="0" u="none" strike="noStrike" baseline="0" dirty="0">
                <a:solidFill>
                  <a:schemeClr val="bg1"/>
                </a:solidFill>
                <a:latin typeface="Tahoma" panose="020B0604030504040204" pitchFamily="34" charset="0"/>
              </a:rPr>
              <a:t>ІТИЧНІ </a:t>
            </a:r>
            <a:r>
              <a:rPr lang="uk-UA" sz="3600" b="1" dirty="0">
                <a:solidFill>
                  <a:schemeClr val="bg1"/>
                </a:solidFill>
                <a:latin typeface="Tahoma" panose="020B0604030504040204" pitchFamily="34" charset="0"/>
              </a:rPr>
              <a:t>ГРАВЦІ</a:t>
            </a:r>
            <a:endParaRPr lang="ru-UA" sz="1600" dirty="0">
              <a:solidFill>
                <a:schemeClr val="bg1"/>
              </a:solidFill>
            </a:endParaRPr>
          </a:p>
        </p:txBody>
      </p:sp>
      <p:sp>
        <p:nvSpPr>
          <p:cNvPr id="18" name="Объект 3">
            <a:extLst>
              <a:ext uri="{FF2B5EF4-FFF2-40B4-BE49-F238E27FC236}">
                <a16:creationId xmlns:a16="http://schemas.microsoft.com/office/drawing/2014/main" id="{99E5B3D3-3976-4F50-AC6D-7747E94FE5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05751" y="399381"/>
            <a:ext cx="3713346" cy="329600"/>
          </a:xfrm>
        </p:spPr>
        <p:txBody>
          <a:bodyPr>
            <a:noAutofit/>
          </a:bodyPr>
          <a:lstStyle/>
          <a:p>
            <a:pPr marL="0" indent="0" algn="r">
              <a:buNone/>
            </a:pPr>
            <a:r>
              <a:rPr lang="ru-RU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</a:rPr>
              <a:t>МОНІТОРИНГ ПОЛІТИЧНИХ НОВИН</a:t>
            </a:r>
            <a:endParaRPr lang="ru-RU" sz="1400" b="1" i="0" u="none" strike="noStrike" baseline="0" dirty="0">
              <a:solidFill>
                <a:schemeClr val="tx1">
                  <a:lumMod val="65000"/>
                  <a:lumOff val="35000"/>
                </a:schemeClr>
              </a:solidFill>
              <a:latin typeface="Tahoma" panose="020B060403050404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AF2BD35-57C8-4776-A6DF-2E7F2FDE4AD8}"/>
              </a:ext>
            </a:extLst>
          </p:cNvPr>
          <p:cNvSpPr txBox="1"/>
          <p:nvPr/>
        </p:nvSpPr>
        <p:spPr>
          <a:xfrm>
            <a:off x="9094971" y="579320"/>
            <a:ext cx="252412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400" b="1" i="0" u="none" strike="noStrike" baseline="0" dirty="0">
                <a:solidFill>
                  <a:schemeClr val="bg1"/>
                </a:solidFill>
                <a:latin typeface="Tahoma" panose="020B0604030504040204" pitchFamily="34" charset="0"/>
              </a:rPr>
              <a:t>04-09 </a:t>
            </a:r>
            <a:r>
              <a:rPr lang="uk-UA" sz="1400" b="1" dirty="0">
                <a:solidFill>
                  <a:schemeClr val="bg1"/>
                </a:solidFill>
                <a:latin typeface="Tahoma" panose="020B0604030504040204" pitchFamily="34" charset="0"/>
              </a:rPr>
              <a:t>жовтня </a:t>
            </a:r>
            <a:r>
              <a:rPr lang="uk-UA" sz="1400" b="1" i="0" u="none" strike="noStrike" baseline="0" dirty="0">
                <a:solidFill>
                  <a:schemeClr val="bg1"/>
                </a:solidFill>
                <a:latin typeface="Tahoma" panose="020B0604030504040204" pitchFamily="34" charset="0"/>
              </a:rPr>
              <a:t>2021</a:t>
            </a:r>
            <a:endParaRPr lang="ru-UA" sz="14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DFA1174-9972-4355-B9C9-7175D56FB5DB}"/>
              </a:ext>
            </a:extLst>
          </p:cNvPr>
          <p:cNvSpPr txBox="1"/>
          <p:nvPr/>
        </p:nvSpPr>
        <p:spPr>
          <a:xfrm>
            <a:off x="658812" y="1161339"/>
            <a:ext cx="108743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000" b="1" dirty="0">
                <a:solidFill>
                  <a:srgbClr val="FF0000"/>
                </a:solidFill>
                <a:latin typeface="Tahoma" panose="020B0604030504040204" pitchFamily="34" charset="0"/>
              </a:rPr>
              <a:t>	ОСНОВНІ ПОЛІТИЧНІ СУБ</a:t>
            </a:r>
            <a:r>
              <a:rPr lang="en-US" sz="2000" b="1" dirty="0">
                <a:solidFill>
                  <a:srgbClr val="FF0000"/>
                </a:solidFill>
                <a:latin typeface="Tahoma" panose="020B0604030504040204" pitchFamily="34" charset="0"/>
              </a:rPr>
              <a:t>’</a:t>
            </a:r>
            <a:r>
              <a:rPr lang="uk-UA" sz="2000" b="1" dirty="0">
                <a:solidFill>
                  <a:srgbClr val="FF0000"/>
                </a:solidFill>
                <a:latin typeface="Tahoma" panose="020B0604030504040204" pitchFamily="34" charset="0"/>
              </a:rPr>
              <a:t>ЄКТИ</a:t>
            </a:r>
            <a:endParaRPr lang="ru-RU" sz="2000" b="1" i="0" u="none" strike="noStrike" baseline="0" dirty="0">
              <a:solidFill>
                <a:srgbClr val="FF0000"/>
              </a:solidFill>
              <a:latin typeface="Tahoma" panose="020B0604030504040204" pitchFamily="34" charset="0"/>
            </a:endParaRPr>
          </a:p>
        </p:txBody>
      </p:sp>
      <p:graphicFrame>
        <p:nvGraphicFramePr>
          <p:cNvPr id="7" name="Диаграмма 6">
            <a:extLst>
              <a:ext uri="{FF2B5EF4-FFF2-40B4-BE49-F238E27FC236}">
                <a16:creationId xmlns:a16="http://schemas.microsoft.com/office/drawing/2014/main" id="{7F171A9E-CAD8-425F-90F1-612AB623894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38080192"/>
              </p:ext>
            </p:extLst>
          </p:nvPr>
        </p:nvGraphicFramePr>
        <p:xfrm>
          <a:off x="496888" y="1571683"/>
          <a:ext cx="10874375" cy="33185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4BDD8BAC-60E4-435F-BB5B-203AEF3C7975}"/>
              </a:ext>
            </a:extLst>
          </p:cNvPr>
          <p:cNvSpPr txBox="1"/>
          <p:nvPr/>
        </p:nvSpPr>
        <p:spPr>
          <a:xfrm>
            <a:off x="658813" y="4890253"/>
            <a:ext cx="6315076" cy="1169551"/>
          </a:xfrm>
          <a:prstGeom prst="rect">
            <a:avLst/>
          </a:prstGeom>
          <a:noFill/>
        </p:spPr>
        <p:txBody>
          <a:bodyPr wrap="square" numCol="3" spcCol="72000" rtlCol="0">
            <a:spAutoFit/>
          </a:bodyPr>
          <a:lstStyle/>
          <a:p>
            <a:r>
              <a:rPr lang="ru-RU" sz="1400" b="1" i="0" u="none" strike="noStrike" baseline="0" dirty="0" err="1">
                <a:latin typeface="Tahoma" panose="020B0604030504040204" pitchFamily="34" charset="0"/>
              </a:rPr>
              <a:t>Новини</a:t>
            </a:r>
            <a:r>
              <a:rPr lang="ru-RU" sz="1400" b="1" i="0" u="none" strike="noStrike" baseline="0" dirty="0">
                <a:latin typeface="Tahoma" panose="020B0604030504040204" pitchFamily="34" charset="0"/>
              </a:rPr>
              <a:t> про </a:t>
            </a:r>
            <a:r>
              <a:rPr lang="ru-RU" sz="1400" b="1" i="0" u="none" strike="noStrike" baseline="0" dirty="0" err="1">
                <a:latin typeface="Tahoma" panose="020B0604030504040204" pitchFamily="34" charset="0"/>
              </a:rPr>
              <a:t>Україну</a:t>
            </a:r>
            <a:r>
              <a:rPr lang="ru-RU" sz="1400" b="1" i="0" u="none" strike="noStrike" baseline="0" dirty="0">
                <a:latin typeface="Tahoma" panose="020B0604030504040204" pitchFamily="34" charset="0"/>
              </a:rPr>
              <a:t>, </a:t>
            </a:r>
          </a:p>
          <a:p>
            <a:r>
              <a:rPr lang="ru-RU" sz="1400" i="0" u="none" strike="noStrike" baseline="0" dirty="0">
                <a:latin typeface="Tahoma" panose="020B0604030504040204" pitchFamily="34" charset="0"/>
              </a:rPr>
              <a:t>травень2014-1=786 </a:t>
            </a:r>
          </a:p>
          <a:p>
            <a:r>
              <a:rPr lang="ru-RU" sz="1400" i="0" u="none" strike="noStrike" baseline="0" dirty="0" err="1">
                <a:latin typeface="Tahoma" panose="020B0604030504040204" pitchFamily="34" charset="0"/>
              </a:rPr>
              <a:t>травень</a:t>
            </a:r>
            <a:r>
              <a:rPr lang="ru-RU" sz="1400" i="0" u="none" strike="noStrike" baseline="0" dirty="0">
                <a:latin typeface="Tahoma" panose="020B0604030504040204" pitchFamily="34" charset="0"/>
              </a:rPr>
              <a:t> 2014-2=779 </a:t>
            </a:r>
          </a:p>
          <a:p>
            <a:r>
              <a:rPr lang="ru-RU" sz="1400" i="0" u="none" strike="noStrike" baseline="0" dirty="0">
                <a:latin typeface="Tahoma" panose="020B0604030504040204" pitchFamily="34" charset="0"/>
              </a:rPr>
              <a:t>вересень 2014-1=759 </a:t>
            </a:r>
          </a:p>
          <a:p>
            <a:r>
              <a:rPr lang="ru-RU" sz="1400" i="0" u="none" strike="noStrike" baseline="0" dirty="0">
                <a:latin typeface="Tahoma" panose="020B0604030504040204" pitchFamily="34" charset="0"/>
              </a:rPr>
              <a:t>вересень 2014-2 = 701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5DC9E02-E06C-46CA-8B33-92CEAFBF6135}"/>
              </a:ext>
            </a:extLst>
          </p:cNvPr>
          <p:cNvSpPr txBox="1"/>
          <p:nvPr/>
        </p:nvSpPr>
        <p:spPr>
          <a:xfrm>
            <a:off x="2828740" y="5075747"/>
            <a:ext cx="1975221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i="0" u="none" strike="noStrike" baseline="0" dirty="0" err="1">
                <a:latin typeface="Tahoma" panose="020B0604030504040204" pitchFamily="34" charset="0"/>
              </a:rPr>
              <a:t>жовтень</a:t>
            </a:r>
            <a:r>
              <a:rPr lang="ru-RU" sz="1400" i="0" u="none" strike="noStrike" baseline="0" dirty="0">
                <a:latin typeface="Tahoma" panose="020B0604030504040204" pitchFamily="34" charset="0"/>
              </a:rPr>
              <a:t> 2014 = 686 </a:t>
            </a:r>
          </a:p>
          <a:p>
            <a:r>
              <a:rPr lang="ru-RU" sz="1400" i="0" u="none" strike="noStrike" baseline="0" dirty="0">
                <a:latin typeface="Tahoma" panose="020B0604030504040204" pitchFamily="34" charset="0"/>
              </a:rPr>
              <a:t>вересень 2015 = 636 </a:t>
            </a:r>
          </a:p>
          <a:p>
            <a:r>
              <a:rPr lang="ru-RU" sz="1400" i="0" u="none" strike="noStrike" baseline="0" dirty="0">
                <a:latin typeface="Tahoma" panose="020B0604030504040204" pitchFamily="34" charset="0"/>
              </a:rPr>
              <a:t>червень 2016 = 645 </a:t>
            </a:r>
          </a:p>
          <a:p>
            <a:r>
              <a:rPr lang="ru-RU" sz="1400" i="0" u="none" strike="noStrike" baseline="0" dirty="0" err="1">
                <a:latin typeface="Tahoma" panose="020B0604030504040204" pitchFamily="34" charset="0"/>
              </a:rPr>
              <a:t>лютий</a:t>
            </a:r>
            <a:r>
              <a:rPr lang="ru-RU" sz="1400" i="0" u="none" strike="noStrike" baseline="0" dirty="0">
                <a:latin typeface="Tahoma" panose="020B0604030504040204" pitchFamily="34" charset="0"/>
              </a:rPr>
              <a:t> 2017 = 666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A67614C-924D-47DC-BF08-47D7F5825C16}"/>
              </a:ext>
            </a:extLst>
          </p:cNvPr>
          <p:cNvSpPr txBox="1"/>
          <p:nvPr/>
        </p:nvSpPr>
        <p:spPr>
          <a:xfrm>
            <a:off x="4820168" y="5075747"/>
            <a:ext cx="1975221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i="0" u="none" strike="noStrike" baseline="0" dirty="0" err="1">
                <a:latin typeface="Tahoma" panose="020B0604030504040204" pitchFamily="34" charset="0"/>
              </a:rPr>
              <a:t>лютий</a:t>
            </a:r>
            <a:r>
              <a:rPr lang="ru-RU" sz="1400" i="0" u="none" strike="noStrike" baseline="0" dirty="0">
                <a:latin typeface="Tahoma" panose="020B0604030504040204" pitchFamily="34" charset="0"/>
              </a:rPr>
              <a:t> 2017 = 666 </a:t>
            </a:r>
          </a:p>
          <a:p>
            <a:r>
              <a:rPr lang="ru-RU" sz="1400" i="0" u="none" strike="noStrike" baseline="0" dirty="0" err="1">
                <a:latin typeface="Tahoma" panose="020B0604030504040204" pitchFamily="34" charset="0"/>
              </a:rPr>
              <a:t>травень</a:t>
            </a:r>
            <a:r>
              <a:rPr lang="ru-RU" sz="1400" i="0" u="none" strike="noStrike" baseline="0" dirty="0">
                <a:latin typeface="Tahoma" panose="020B0604030504040204" pitchFamily="34" charset="0"/>
              </a:rPr>
              <a:t> 2017 = 563 </a:t>
            </a:r>
          </a:p>
          <a:p>
            <a:r>
              <a:rPr lang="ru-RU" sz="1400" i="0" u="none" strike="noStrike" baseline="0" dirty="0">
                <a:latin typeface="Tahoma" panose="020B0604030504040204" pitchFamily="34" charset="0"/>
              </a:rPr>
              <a:t>вересень 2017 = 571 </a:t>
            </a:r>
          </a:p>
          <a:p>
            <a:r>
              <a:rPr lang="ru-RU" sz="1400" i="0" u="none" strike="noStrike" baseline="0" dirty="0" err="1">
                <a:latin typeface="Tahoma" panose="020B0604030504040204" pitchFamily="34" charset="0"/>
              </a:rPr>
              <a:t>лютий</a:t>
            </a:r>
            <a:r>
              <a:rPr lang="ru-RU" sz="1400" i="0" u="none" strike="noStrike" baseline="0" dirty="0">
                <a:latin typeface="Tahoma" panose="020B0604030504040204" pitchFamily="34" charset="0"/>
              </a:rPr>
              <a:t> 2018 = 531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A3589E9-87AB-46FD-97CA-8C1E990B812C}"/>
              </a:ext>
            </a:extLst>
          </p:cNvPr>
          <p:cNvSpPr txBox="1"/>
          <p:nvPr/>
        </p:nvSpPr>
        <p:spPr>
          <a:xfrm>
            <a:off x="6685553" y="5075747"/>
            <a:ext cx="1978427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i="0" u="none" strike="noStrike" baseline="0" dirty="0" err="1">
                <a:latin typeface="Tahoma" panose="020B0604030504040204" pitchFamily="34" charset="0"/>
              </a:rPr>
              <a:t>лютий</a:t>
            </a:r>
            <a:r>
              <a:rPr lang="ru-RU" sz="1400" i="0" u="none" strike="noStrike" baseline="0" dirty="0">
                <a:latin typeface="Tahoma" panose="020B0604030504040204" pitchFamily="34" charset="0"/>
              </a:rPr>
              <a:t> 2019 = 549 </a:t>
            </a:r>
          </a:p>
          <a:p>
            <a:r>
              <a:rPr lang="ru-RU" sz="1400" i="0" u="none" strike="noStrike" baseline="0" dirty="0" err="1">
                <a:latin typeface="Tahoma" panose="020B0604030504040204" pitchFamily="34" charset="0"/>
              </a:rPr>
              <a:t>березень</a:t>
            </a:r>
            <a:r>
              <a:rPr lang="ru-RU" sz="1400" i="0" u="none" strike="noStrike" baseline="0" dirty="0">
                <a:latin typeface="Tahoma" panose="020B0604030504040204" pitchFamily="34" charset="0"/>
              </a:rPr>
              <a:t> 2019 = 592 </a:t>
            </a:r>
          </a:p>
          <a:p>
            <a:r>
              <a:rPr lang="ru-RU" sz="1400" i="0" u="none" strike="noStrike" baseline="0" dirty="0" err="1">
                <a:latin typeface="Tahoma" panose="020B0604030504040204" pitchFamily="34" charset="0"/>
              </a:rPr>
              <a:t>лютий</a:t>
            </a:r>
            <a:r>
              <a:rPr lang="ru-RU" sz="1400" i="0" u="none" strike="noStrike" baseline="0" dirty="0">
                <a:latin typeface="Tahoma" panose="020B0604030504040204" pitchFamily="34" charset="0"/>
              </a:rPr>
              <a:t> 2021 = 623</a:t>
            </a:r>
            <a:endParaRPr lang="ru-UA" sz="1400" dirty="0"/>
          </a:p>
          <a:p>
            <a:r>
              <a:rPr lang="ru-RU" sz="1400" i="0" u="none" strike="noStrike" baseline="0" dirty="0" err="1">
                <a:latin typeface="Tahoma" panose="020B0604030504040204" pitchFamily="34" charset="0"/>
              </a:rPr>
              <a:t>жовтень</a:t>
            </a:r>
            <a:r>
              <a:rPr lang="ru-RU" sz="1400" i="0" u="none" strike="noStrike" baseline="0" dirty="0">
                <a:latin typeface="Tahoma" panose="020B0604030504040204" pitchFamily="34" charset="0"/>
              </a:rPr>
              <a:t> 2021= 512</a:t>
            </a:r>
            <a:endParaRPr lang="ru-UA" sz="1400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1169FC0-F527-48FC-ADFE-A1D29139CD7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66889" y="4756654"/>
            <a:ext cx="2323398" cy="130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956835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8D9DE66B-DD03-423F-BCD6-FD0F5DE9873B}"/>
              </a:ext>
            </a:extLst>
          </p:cNvPr>
          <p:cNvSpPr txBox="1"/>
          <p:nvPr/>
        </p:nvSpPr>
        <p:spPr>
          <a:xfrm>
            <a:off x="639406" y="3937155"/>
            <a:ext cx="249716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i="0" u="none" strike="noStrike" baseline="0" dirty="0" err="1">
                <a:latin typeface="Tahoma" panose="020B0604030504040204" pitchFamily="34" charset="0"/>
              </a:rPr>
              <a:t>Новини</a:t>
            </a:r>
            <a:r>
              <a:rPr lang="ru-RU" sz="1400" b="1" i="0" u="none" strike="noStrike" baseline="0" dirty="0">
                <a:latin typeface="Tahoma" panose="020B0604030504040204" pitchFamily="34" charset="0"/>
              </a:rPr>
              <a:t> про </a:t>
            </a:r>
            <a:r>
              <a:rPr lang="ru-RU" sz="1400" b="1" i="0" u="none" strike="noStrike" baseline="0" dirty="0" err="1">
                <a:latin typeface="Tahoma" panose="020B0604030504040204" pitchFamily="34" charset="0"/>
              </a:rPr>
              <a:t>Україну</a:t>
            </a:r>
            <a:endParaRPr lang="ru-RU" sz="1400" b="1" i="0" u="none" strike="noStrike" baseline="0" dirty="0">
              <a:latin typeface="Tahoma" panose="020B0604030504040204" pitchFamily="34" charset="0"/>
            </a:endParaRPr>
          </a:p>
          <a:p>
            <a:r>
              <a:rPr lang="en-US" sz="1400" i="0" u="none" strike="noStrike" baseline="0" dirty="0">
                <a:latin typeface="Tahoma" panose="020B0604030504040204" pitchFamily="34" charset="0"/>
              </a:rPr>
              <a:t>04-09 </a:t>
            </a:r>
            <a:r>
              <a:rPr lang="uk-UA" sz="1400" i="0" u="none" strike="noStrike" baseline="0" dirty="0">
                <a:latin typeface="Tahoma" panose="020B0604030504040204" pitchFamily="34" charset="0"/>
              </a:rPr>
              <a:t>жовтня 2021</a:t>
            </a:r>
            <a:r>
              <a:rPr lang="ru-RU" sz="1400" i="0" u="none" strike="noStrike" baseline="0" dirty="0">
                <a:latin typeface="Tahoma" panose="020B0604030504040204" pitchFamily="34" charset="0"/>
              </a:rPr>
              <a:t> = 512 </a:t>
            </a:r>
          </a:p>
          <a:p>
            <a:r>
              <a:rPr lang="en-US" sz="1400" i="0" u="none" strike="noStrike" baseline="0" dirty="0">
                <a:latin typeface="Tahoma" panose="020B0604030504040204" pitchFamily="34" charset="0"/>
              </a:rPr>
              <a:t>1</a:t>
            </a:r>
            <a:r>
              <a:rPr lang="uk-UA" sz="1400" i="0" u="none" strike="noStrike" baseline="0" dirty="0">
                <a:latin typeface="Tahoma" panose="020B0604030504040204" pitchFamily="34" charset="0"/>
              </a:rPr>
              <a:t>5</a:t>
            </a:r>
            <a:r>
              <a:rPr lang="en-US" sz="1400" i="0" u="none" strike="noStrike" baseline="0" dirty="0">
                <a:latin typeface="Tahoma" panose="020B0604030504040204" pitchFamily="34" charset="0"/>
              </a:rPr>
              <a:t>-</a:t>
            </a:r>
            <a:r>
              <a:rPr lang="uk-UA" sz="1400" i="0" u="none" strike="noStrike" baseline="0" dirty="0">
                <a:latin typeface="Tahoma" panose="020B0604030504040204" pitchFamily="34" charset="0"/>
              </a:rPr>
              <a:t>20</a:t>
            </a:r>
            <a:r>
              <a:rPr lang="en-US" sz="1400" i="0" u="none" strike="noStrike" baseline="0" dirty="0">
                <a:latin typeface="Tahoma" panose="020B0604030504040204" pitchFamily="34" charset="0"/>
              </a:rPr>
              <a:t> </a:t>
            </a:r>
            <a:r>
              <a:rPr lang="ru-RU" sz="1400" i="0" u="none" strike="noStrike" baseline="0" dirty="0">
                <a:latin typeface="Tahoma" panose="020B0604030504040204" pitchFamily="34" charset="0"/>
              </a:rPr>
              <a:t>лютого 2021 = 623 </a:t>
            </a:r>
          </a:p>
          <a:p>
            <a:r>
              <a:rPr lang="uk-UA" sz="1400" i="0" u="none" strike="noStrike" baseline="0" dirty="0">
                <a:latin typeface="Tahoma" panose="020B0604030504040204" pitchFamily="34" charset="0"/>
              </a:rPr>
              <a:t>11-16 лютого</a:t>
            </a:r>
            <a:r>
              <a:rPr lang="ru-RU" sz="1400" i="0" u="none" strike="noStrike" baseline="0" dirty="0">
                <a:latin typeface="Tahoma" panose="020B0604030504040204" pitchFamily="34" charset="0"/>
              </a:rPr>
              <a:t> 2019 = 549</a:t>
            </a:r>
            <a:endParaRPr lang="ru-UA" sz="1400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7457F65D-FD56-4E7E-B028-1F22FBBA55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903" y="308224"/>
            <a:ext cx="11353800" cy="530024"/>
          </a:xfrm>
        </p:spPr>
        <p:txBody>
          <a:bodyPr>
            <a:normAutofit fontScale="90000"/>
          </a:bodyPr>
          <a:lstStyle/>
          <a:p>
            <a:r>
              <a:rPr lang="ru-RU" sz="3600" b="1" i="0" u="none" strike="noStrike" baseline="0" dirty="0">
                <a:solidFill>
                  <a:schemeClr val="bg1"/>
                </a:solidFill>
                <a:latin typeface="Tahoma" panose="020B0604030504040204" pitchFamily="34" charset="0"/>
              </a:rPr>
              <a:t>ПОЛ</a:t>
            </a:r>
            <a:r>
              <a:rPr lang="uk-UA" sz="3600" b="1" i="0" u="none" strike="noStrike" baseline="0" dirty="0">
                <a:solidFill>
                  <a:schemeClr val="bg1"/>
                </a:solidFill>
                <a:latin typeface="Tahoma" panose="020B0604030504040204" pitchFamily="34" charset="0"/>
              </a:rPr>
              <a:t>ІТИЧНІ </a:t>
            </a:r>
            <a:r>
              <a:rPr lang="uk-UA" sz="3600" b="1" dirty="0">
                <a:solidFill>
                  <a:schemeClr val="bg1"/>
                </a:solidFill>
                <a:latin typeface="Tahoma" panose="020B0604030504040204" pitchFamily="34" charset="0"/>
              </a:rPr>
              <a:t>ГРАВЦІ</a:t>
            </a:r>
            <a:endParaRPr lang="ru-UA" sz="1600" dirty="0">
              <a:solidFill>
                <a:schemeClr val="bg1"/>
              </a:solidFill>
            </a:endParaRPr>
          </a:p>
        </p:txBody>
      </p:sp>
      <p:sp>
        <p:nvSpPr>
          <p:cNvPr id="15" name="Объект 3">
            <a:extLst>
              <a:ext uri="{FF2B5EF4-FFF2-40B4-BE49-F238E27FC236}">
                <a16:creationId xmlns:a16="http://schemas.microsoft.com/office/drawing/2014/main" id="{85A2D8FC-6871-43EB-BE35-577D9BA423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05751" y="399381"/>
            <a:ext cx="3713346" cy="329600"/>
          </a:xfrm>
        </p:spPr>
        <p:txBody>
          <a:bodyPr>
            <a:noAutofit/>
          </a:bodyPr>
          <a:lstStyle/>
          <a:p>
            <a:pPr marL="0" indent="0" algn="r">
              <a:buNone/>
            </a:pPr>
            <a:r>
              <a:rPr lang="ru-RU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</a:rPr>
              <a:t>МОНІТОРИНГ ПОЛІТИЧНИХ НОВИН</a:t>
            </a:r>
            <a:endParaRPr lang="ru-RU" sz="1400" b="1" i="0" u="none" strike="noStrike" baseline="0" dirty="0">
              <a:solidFill>
                <a:schemeClr val="tx1">
                  <a:lumMod val="65000"/>
                  <a:lumOff val="35000"/>
                </a:schemeClr>
              </a:solidFill>
              <a:latin typeface="Tahoma" panose="020B060403050404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BC5943F-19E8-4524-9E55-B2992EDB763C}"/>
              </a:ext>
            </a:extLst>
          </p:cNvPr>
          <p:cNvSpPr txBox="1"/>
          <p:nvPr/>
        </p:nvSpPr>
        <p:spPr>
          <a:xfrm>
            <a:off x="9094971" y="579320"/>
            <a:ext cx="252412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400" b="1" i="0" u="none" strike="noStrike" baseline="0" dirty="0">
                <a:solidFill>
                  <a:schemeClr val="bg1"/>
                </a:solidFill>
                <a:latin typeface="Tahoma" panose="020B0604030504040204" pitchFamily="34" charset="0"/>
              </a:rPr>
              <a:t>04-09 </a:t>
            </a:r>
            <a:r>
              <a:rPr lang="uk-UA" sz="1400" b="1" dirty="0">
                <a:solidFill>
                  <a:schemeClr val="bg1"/>
                </a:solidFill>
                <a:latin typeface="Tahoma" panose="020B0604030504040204" pitchFamily="34" charset="0"/>
              </a:rPr>
              <a:t>жовтня </a:t>
            </a:r>
            <a:r>
              <a:rPr lang="uk-UA" sz="1400" b="1" i="0" u="none" strike="noStrike" baseline="0" dirty="0">
                <a:solidFill>
                  <a:schemeClr val="bg1"/>
                </a:solidFill>
                <a:latin typeface="Tahoma" panose="020B0604030504040204" pitchFamily="34" charset="0"/>
              </a:rPr>
              <a:t>2021</a:t>
            </a:r>
            <a:endParaRPr lang="ru-UA" sz="1400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A77F0E5-0A89-4D11-B5E7-FB7A2C841AC8}"/>
              </a:ext>
            </a:extLst>
          </p:cNvPr>
          <p:cNvSpPr txBox="1"/>
          <p:nvPr/>
        </p:nvSpPr>
        <p:spPr>
          <a:xfrm>
            <a:off x="658813" y="1132495"/>
            <a:ext cx="108743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000" b="1" dirty="0">
                <a:solidFill>
                  <a:srgbClr val="FF0000"/>
                </a:solidFill>
                <a:latin typeface="Tahoma" panose="020B0604030504040204" pitchFamily="34" charset="0"/>
              </a:rPr>
              <a:t>УВАГА ДО ПОЛІТИЧНИХ ІНСТИТУТІВ*</a:t>
            </a:r>
            <a:endParaRPr lang="ru-UA" sz="2000" b="1" dirty="0">
              <a:solidFill>
                <a:srgbClr val="FF0000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448FA34-405E-4D1E-B138-20341DCA8226}"/>
              </a:ext>
            </a:extLst>
          </p:cNvPr>
          <p:cNvSpPr txBox="1"/>
          <p:nvPr/>
        </p:nvSpPr>
        <p:spPr>
          <a:xfrm>
            <a:off x="3733800" y="6300962"/>
            <a:ext cx="522370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1400" i="0" u="none" strike="noStrike" baseline="0" dirty="0">
                <a:latin typeface="Tahoma" panose="020B0604030504040204" pitchFamily="34" charset="0"/>
              </a:rPr>
              <a:t>*% повідомлень зі згадуванням про інститути</a:t>
            </a:r>
            <a:endParaRPr lang="ru-UA" sz="1400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63081ED-C462-49D9-B2C3-97F0FA4BBD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9686" y="1581363"/>
            <a:ext cx="2190183" cy="1223147"/>
          </a:xfrm>
          <a:prstGeom prst="rect">
            <a:avLst/>
          </a:prstGeom>
        </p:spPr>
      </p:pic>
      <p:graphicFrame>
        <p:nvGraphicFramePr>
          <p:cNvPr id="21" name="Диаграмма 20">
            <a:extLst>
              <a:ext uri="{FF2B5EF4-FFF2-40B4-BE49-F238E27FC236}">
                <a16:creationId xmlns:a16="http://schemas.microsoft.com/office/drawing/2014/main" id="{EE761682-43F9-4158-B45B-2C954E40BFA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35027511"/>
              </p:ext>
            </p:extLst>
          </p:nvPr>
        </p:nvGraphicFramePr>
        <p:xfrm>
          <a:off x="1974661" y="1824904"/>
          <a:ext cx="7921633" cy="45799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2" name="TextBox 21">
            <a:extLst>
              <a:ext uri="{FF2B5EF4-FFF2-40B4-BE49-F238E27FC236}">
                <a16:creationId xmlns:a16="http://schemas.microsoft.com/office/drawing/2014/main" id="{782856AA-E7E7-40BE-A00F-8FFD078785A3}"/>
              </a:ext>
            </a:extLst>
          </p:cNvPr>
          <p:cNvSpPr txBox="1"/>
          <p:nvPr/>
        </p:nvSpPr>
        <p:spPr>
          <a:xfrm>
            <a:off x="3505098" y="1427475"/>
            <a:ext cx="522370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i="0" u="none" strike="noStrike" baseline="0" dirty="0" err="1">
                <a:latin typeface="Tahoma" panose="020B0604030504040204" pitchFamily="34" charset="0"/>
              </a:rPr>
              <a:t>лютий</a:t>
            </a:r>
            <a:r>
              <a:rPr lang="ru-RU" sz="1400" b="1" i="0" u="none" strike="noStrike" baseline="0" dirty="0">
                <a:latin typeface="Tahoma" panose="020B0604030504040204" pitchFamily="34" charset="0"/>
              </a:rPr>
              <a:t> 2019 - </a:t>
            </a:r>
            <a:r>
              <a:rPr lang="ru-RU" sz="1400" b="1" i="0" u="none" strike="noStrike" baseline="0" dirty="0" err="1">
                <a:latin typeface="Tahoma" panose="020B0604030504040204" pitchFamily="34" charset="0"/>
              </a:rPr>
              <a:t>жовтень</a:t>
            </a:r>
            <a:r>
              <a:rPr lang="ru-RU" sz="1400" b="1" i="0" u="none" strike="noStrike" baseline="0" dirty="0">
                <a:latin typeface="Tahoma" panose="020B0604030504040204" pitchFamily="34" charset="0"/>
              </a:rPr>
              <a:t> 2021, </a:t>
            </a:r>
            <a:r>
              <a:rPr lang="en-US" sz="1400" b="1" i="0" u="none" strike="noStrike" baseline="0" dirty="0">
                <a:latin typeface="Tahoma" panose="020B0604030504040204" pitchFamily="34" charset="0"/>
              </a:rPr>
              <a:t>prime-time </a:t>
            </a:r>
            <a:endParaRPr lang="ru-UA" sz="1400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A2DFCAF-9A6A-4858-9F44-D06C77EFEB8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52648" y="4664688"/>
            <a:ext cx="2180540" cy="1223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456555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8D9DE66B-DD03-423F-BCD6-FD0F5DE9873B}"/>
              </a:ext>
            </a:extLst>
          </p:cNvPr>
          <p:cNvSpPr txBox="1"/>
          <p:nvPr/>
        </p:nvSpPr>
        <p:spPr>
          <a:xfrm>
            <a:off x="4030426" y="5171681"/>
            <a:ext cx="21805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i="0" u="none" strike="noStrike" baseline="0" dirty="0" err="1">
                <a:latin typeface="Tahoma" panose="020B0604030504040204" pitchFamily="34" charset="0"/>
              </a:rPr>
              <a:t>Новини</a:t>
            </a:r>
            <a:r>
              <a:rPr lang="ru-RU" sz="1400" b="1" i="0" u="none" strike="noStrike" baseline="0" dirty="0">
                <a:latin typeface="Tahoma" panose="020B0604030504040204" pitchFamily="34" charset="0"/>
              </a:rPr>
              <a:t> про </a:t>
            </a:r>
            <a:r>
              <a:rPr lang="ru-RU" sz="1400" b="1" i="0" u="none" strike="noStrike" baseline="0" dirty="0" err="1">
                <a:latin typeface="Tahoma" panose="020B0604030504040204" pitchFamily="34" charset="0"/>
              </a:rPr>
              <a:t>Україну</a:t>
            </a:r>
            <a:endParaRPr lang="ru-RU" sz="1400" b="1" i="0" u="none" strike="noStrike" baseline="0" dirty="0">
              <a:latin typeface="Tahoma" panose="020B0604030504040204" pitchFamily="34" charset="0"/>
            </a:endParaRPr>
          </a:p>
          <a:p>
            <a:r>
              <a:rPr lang="uk-UA" sz="1400" i="0" u="none" strike="noStrike" baseline="0" dirty="0">
                <a:latin typeface="Tahoma" panose="020B0604030504040204" pitchFamily="34" charset="0"/>
              </a:rPr>
              <a:t>Жовтень 2021</a:t>
            </a:r>
            <a:r>
              <a:rPr lang="ru-RU" sz="1400" i="0" u="none" strike="noStrike" baseline="0" dirty="0">
                <a:latin typeface="Tahoma" panose="020B0604030504040204" pitchFamily="34" charset="0"/>
              </a:rPr>
              <a:t> = 512 </a:t>
            </a:r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7457F65D-FD56-4E7E-B028-1F22FBBA55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903" y="308224"/>
            <a:ext cx="11353800" cy="530024"/>
          </a:xfrm>
        </p:spPr>
        <p:txBody>
          <a:bodyPr>
            <a:normAutofit fontScale="90000"/>
          </a:bodyPr>
          <a:lstStyle/>
          <a:p>
            <a:r>
              <a:rPr lang="ru-RU" sz="3600" b="1" i="0" u="none" strike="noStrike" baseline="0" dirty="0">
                <a:solidFill>
                  <a:schemeClr val="bg1"/>
                </a:solidFill>
                <a:latin typeface="Tahoma" panose="020B0604030504040204" pitchFamily="34" charset="0"/>
              </a:rPr>
              <a:t>ПОЛ</a:t>
            </a:r>
            <a:r>
              <a:rPr lang="uk-UA" sz="3600" b="1" i="0" u="none" strike="noStrike" baseline="0" dirty="0">
                <a:solidFill>
                  <a:schemeClr val="bg1"/>
                </a:solidFill>
                <a:latin typeface="Tahoma" panose="020B0604030504040204" pitchFamily="34" charset="0"/>
              </a:rPr>
              <a:t>ІТИЧНІ </a:t>
            </a:r>
            <a:r>
              <a:rPr lang="uk-UA" sz="3600" b="1" dirty="0">
                <a:solidFill>
                  <a:schemeClr val="bg1"/>
                </a:solidFill>
                <a:latin typeface="Tahoma" panose="020B0604030504040204" pitchFamily="34" charset="0"/>
              </a:rPr>
              <a:t>ГРАВЦІ</a:t>
            </a:r>
            <a:endParaRPr lang="ru-UA" sz="1600" dirty="0">
              <a:solidFill>
                <a:schemeClr val="bg1"/>
              </a:solidFill>
            </a:endParaRPr>
          </a:p>
        </p:txBody>
      </p:sp>
      <p:sp>
        <p:nvSpPr>
          <p:cNvPr id="15" name="Объект 3">
            <a:extLst>
              <a:ext uri="{FF2B5EF4-FFF2-40B4-BE49-F238E27FC236}">
                <a16:creationId xmlns:a16="http://schemas.microsoft.com/office/drawing/2014/main" id="{85A2D8FC-6871-43EB-BE35-577D9BA423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05751" y="399381"/>
            <a:ext cx="3713346" cy="329600"/>
          </a:xfrm>
        </p:spPr>
        <p:txBody>
          <a:bodyPr>
            <a:noAutofit/>
          </a:bodyPr>
          <a:lstStyle/>
          <a:p>
            <a:pPr marL="0" indent="0" algn="r">
              <a:buNone/>
            </a:pPr>
            <a:r>
              <a:rPr lang="ru-RU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</a:rPr>
              <a:t>МОНІТОРИНГ ПОЛІТИЧНИХ НОВИН</a:t>
            </a:r>
            <a:endParaRPr lang="ru-RU" sz="1400" b="1" i="0" u="none" strike="noStrike" baseline="0" dirty="0">
              <a:solidFill>
                <a:schemeClr val="tx1">
                  <a:lumMod val="65000"/>
                  <a:lumOff val="35000"/>
                </a:schemeClr>
              </a:solidFill>
              <a:latin typeface="Tahoma" panose="020B060403050404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BC5943F-19E8-4524-9E55-B2992EDB763C}"/>
              </a:ext>
            </a:extLst>
          </p:cNvPr>
          <p:cNvSpPr txBox="1"/>
          <p:nvPr/>
        </p:nvSpPr>
        <p:spPr>
          <a:xfrm>
            <a:off x="9094971" y="579320"/>
            <a:ext cx="252412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400" b="1" i="0" u="none" strike="noStrike" baseline="0" dirty="0">
                <a:solidFill>
                  <a:schemeClr val="bg1"/>
                </a:solidFill>
                <a:latin typeface="Tahoma" panose="020B0604030504040204" pitchFamily="34" charset="0"/>
              </a:rPr>
              <a:t>04-09 </a:t>
            </a:r>
            <a:r>
              <a:rPr lang="uk-UA" sz="1400" b="1" dirty="0">
                <a:solidFill>
                  <a:schemeClr val="bg1"/>
                </a:solidFill>
                <a:latin typeface="Tahoma" panose="020B0604030504040204" pitchFamily="34" charset="0"/>
              </a:rPr>
              <a:t>жовтня </a:t>
            </a:r>
            <a:r>
              <a:rPr lang="uk-UA" sz="1400" b="1" i="0" u="none" strike="noStrike" baseline="0" dirty="0">
                <a:solidFill>
                  <a:schemeClr val="bg1"/>
                </a:solidFill>
                <a:latin typeface="Tahoma" panose="020B0604030504040204" pitchFamily="34" charset="0"/>
              </a:rPr>
              <a:t>2021</a:t>
            </a:r>
            <a:endParaRPr lang="ru-UA" sz="1400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A77F0E5-0A89-4D11-B5E7-FB7A2C841AC8}"/>
              </a:ext>
            </a:extLst>
          </p:cNvPr>
          <p:cNvSpPr txBox="1"/>
          <p:nvPr/>
        </p:nvSpPr>
        <p:spPr>
          <a:xfrm>
            <a:off x="812615" y="1209499"/>
            <a:ext cx="108743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000" b="1" dirty="0">
                <a:solidFill>
                  <a:srgbClr val="FF0000"/>
                </a:solidFill>
                <a:latin typeface="Tahoma" panose="020B0604030504040204" pitchFamily="34" charset="0"/>
              </a:rPr>
              <a:t>ОЦІНКИ ПОЛІТИЧНИХ ПАРТІЙ ТА ФРАКЦІЙ*</a:t>
            </a:r>
            <a:endParaRPr lang="ru-UA" sz="2000" b="1" dirty="0">
              <a:solidFill>
                <a:srgbClr val="FF0000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448FA34-405E-4D1E-B138-20341DCA8226}"/>
              </a:ext>
            </a:extLst>
          </p:cNvPr>
          <p:cNvSpPr txBox="1"/>
          <p:nvPr/>
        </p:nvSpPr>
        <p:spPr>
          <a:xfrm>
            <a:off x="4030426" y="5741182"/>
            <a:ext cx="60848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400" i="0" u="none" strike="noStrike" baseline="0" dirty="0">
                <a:latin typeface="Tahoma" panose="020B0604030504040204" pitchFamily="34" charset="0"/>
              </a:rPr>
              <a:t>*% повідомлень </a:t>
            </a:r>
            <a:r>
              <a:rPr lang="uk-UA" sz="1400" dirty="0">
                <a:latin typeface="Tahoma" panose="020B0604030504040204" pitchFamily="34" charset="0"/>
              </a:rPr>
              <a:t>з позитивно-нейтральними та негативно-іронічними з</a:t>
            </a:r>
            <a:r>
              <a:rPr lang="uk-UA" sz="1400" i="0" u="none" strike="noStrike" baseline="0" dirty="0">
                <a:latin typeface="Tahoma" panose="020B0604030504040204" pitchFamily="34" charset="0"/>
              </a:rPr>
              <a:t>гадуваннями про партії та політичні сили</a:t>
            </a:r>
            <a:endParaRPr lang="ru-UA" sz="1400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82856AA-E7E7-40BE-A00F-8FFD078785A3}"/>
              </a:ext>
            </a:extLst>
          </p:cNvPr>
          <p:cNvSpPr txBox="1"/>
          <p:nvPr/>
        </p:nvSpPr>
        <p:spPr>
          <a:xfrm>
            <a:off x="4030426" y="1537665"/>
            <a:ext cx="522370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i="0" u="none" strike="noStrike" baseline="0" dirty="0">
                <a:latin typeface="Tahoma" panose="020B0604030504040204" pitchFamily="34" charset="0"/>
              </a:rPr>
              <a:t>04-09 </a:t>
            </a:r>
            <a:r>
              <a:rPr lang="ru-RU" sz="1400" b="1" i="0" u="none" strike="noStrike" baseline="0" dirty="0" err="1">
                <a:latin typeface="Tahoma" panose="020B0604030504040204" pitchFamily="34" charset="0"/>
              </a:rPr>
              <a:t>жовтень</a:t>
            </a:r>
            <a:r>
              <a:rPr lang="ru-RU" sz="1400" b="1" i="0" u="none" strike="noStrike" baseline="0" dirty="0">
                <a:latin typeface="Tahoma" panose="020B0604030504040204" pitchFamily="34" charset="0"/>
              </a:rPr>
              <a:t> 2021, </a:t>
            </a:r>
            <a:r>
              <a:rPr lang="en-US" sz="1400" b="1" i="0" u="none" strike="noStrike" baseline="0" dirty="0">
                <a:latin typeface="Tahoma" panose="020B0604030504040204" pitchFamily="34" charset="0"/>
              </a:rPr>
              <a:t>prime-time </a:t>
            </a:r>
            <a:endParaRPr lang="ru-UA" sz="1400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4001DB5-0F02-4507-B228-7AA1438AA0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812" y="2285689"/>
            <a:ext cx="4118389" cy="2484537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38445F22-9B9F-42D9-873C-3EAA9318D60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0982" y="4889432"/>
            <a:ext cx="3030267" cy="1703501"/>
          </a:xfrm>
          <a:prstGeom prst="rect">
            <a:avLst/>
          </a:prstGeom>
        </p:spPr>
      </p:pic>
      <p:graphicFrame>
        <p:nvGraphicFramePr>
          <p:cNvPr id="19" name="Таблица 18">
            <a:extLst>
              <a:ext uri="{FF2B5EF4-FFF2-40B4-BE49-F238E27FC236}">
                <a16:creationId xmlns:a16="http://schemas.microsoft.com/office/drawing/2014/main" id="{2C58CA74-11E5-48B4-99B4-D7488CFC882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5737730"/>
              </p:ext>
            </p:extLst>
          </p:nvPr>
        </p:nvGraphicFramePr>
        <p:xfrm>
          <a:off x="4956269" y="2299845"/>
          <a:ext cx="3150766" cy="5256575"/>
        </p:xfrm>
        <a:graphic>
          <a:graphicData uri="http://schemas.openxmlformats.org/drawingml/2006/table">
            <a:tbl>
              <a:tblPr/>
              <a:tblGrid>
                <a:gridCol w="2120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514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6511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6872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Слуга Народу</a:t>
                      </a:r>
                    </a:p>
                  </a:txBody>
                  <a:tcPr marL="7984" marR="7984" marT="798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solidFill>
                            <a:srgbClr val="FF0000"/>
                          </a:solidFill>
                          <a:latin typeface="+mn-lt"/>
                        </a:rPr>
                        <a:t>9,57%</a:t>
                      </a:r>
                    </a:p>
                  </a:txBody>
                  <a:tcPr marL="7984" marR="7984" marT="7984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solidFill>
                            <a:srgbClr val="3333CC"/>
                          </a:solidFill>
                          <a:latin typeface="+mn-lt"/>
                        </a:rPr>
                        <a:t>3,32%</a:t>
                      </a:r>
                    </a:p>
                  </a:txBody>
                  <a:tcPr marL="7984" marR="7984" marT="7984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6545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latin typeface="+mn-lt"/>
                        </a:rPr>
                        <a:t>Європейська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latin typeface="+mn-lt"/>
                        </a:rPr>
                        <a:t>Солідарність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984" marR="7984" marT="798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>
                          <a:solidFill>
                            <a:srgbClr val="FF0000"/>
                          </a:solidFill>
                          <a:latin typeface="+mn-lt"/>
                        </a:rPr>
                        <a:t>5,07%</a:t>
                      </a:r>
                    </a:p>
                  </a:txBody>
                  <a:tcPr marL="7984" marR="7984" marT="79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>
                          <a:solidFill>
                            <a:srgbClr val="3333CC"/>
                          </a:solidFill>
                          <a:latin typeface="+mn-lt"/>
                        </a:rPr>
                        <a:t>0,19%</a:t>
                      </a:r>
                    </a:p>
                  </a:txBody>
                  <a:tcPr marL="7984" marR="7984" marT="79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545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Голос</a:t>
                      </a:r>
                    </a:p>
                  </a:txBody>
                  <a:tcPr marL="7984" marR="7984" marT="798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solidFill>
                            <a:srgbClr val="FF0000"/>
                          </a:solidFill>
                          <a:latin typeface="+mn-lt"/>
                        </a:rPr>
                        <a:t>5,27%</a:t>
                      </a:r>
                    </a:p>
                  </a:txBody>
                  <a:tcPr marL="7984" marR="7984" marT="7984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>
                          <a:solidFill>
                            <a:srgbClr val="3333CC"/>
                          </a:solidFill>
                          <a:latin typeface="+mn-lt"/>
                        </a:rPr>
                        <a:t> </a:t>
                      </a:r>
                    </a:p>
                  </a:txBody>
                  <a:tcPr marL="7984" marR="7984" marT="79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6545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ОПЗЖ</a:t>
                      </a:r>
                    </a:p>
                  </a:txBody>
                  <a:tcPr marL="7984" marR="7984" marT="798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solidFill>
                            <a:srgbClr val="FF0000"/>
                          </a:solidFill>
                          <a:latin typeface="+mn-lt"/>
                        </a:rPr>
                        <a:t>4,51%</a:t>
                      </a:r>
                    </a:p>
                  </a:txBody>
                  <a:tcPr marL="7984" marR="7984" marT="7984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>
                          <a:solidFill>
                            <a:srgbClr val="3333CC"/>
                          </a:solidFill>
                          <a:latin typeface="+mn-lt"/>
                        </a:rPr>
                        <a:t> </a:t>
                      </a:r>
                    </a:p>
                  </a:txBody>
                  <a:tcPr marL="7984" marR="7984" marT="79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06545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Група «Партія «За майбутнє»</a:t>
                      </a:r>
                    </a:p>
                  </a:txBody>
                  <a:tcPr marL="7984" marR="7984" marT="798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solidFill>
                            <a:srgbClr val="FF0000"/>
                          </a:solidFill>
                          <a:latin typeface="+mn-lt"/>
                        </a:rPr>
                        <a:t>4,30%</a:t>
                      </a:r>
                    </a:p>
                  </a:txBody>
                  <a:tcPr marL="7984" marR="7984" marT="7984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solidFill>
                            <a:srgbClr val="3333CC"/>
                          </a:solidFill>
                          <a:latin typeface="+mn-lt"/>
                        </a:rPr>
                        <a:t>0,78%</a:t>
                      </a:r>
                    </a:p>
                  </a:txBody>
                  <a:tcPr marL="7984" marR="7984" marT="7984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06545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latin typeface="+mn-lt"/>
                        </a:rPr>
                        <a:t>Опозиція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 в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latin typeface="+mn-lt"/>
                        </a:rPr>
                        <a:t>цілому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984" marR="7984" marT="798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solidFill>
                            <a:srgbClr val="FF0000"/>
                          </a:solidFill>
                          <a:latin typeface="+mn-lt"/>
                        </a:rPr>
                        <a:t>4,49%</a:t>
                      </a:r>
                    </a:p>
                  </a:txBody>
                  <a:tcPr marL="7984" marR="7984" marT="7984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solidFill>
                            <a:srgbClr val="3333CC"/>
                          </a:solidFill>
                          <a:latin typeface="+mn-lt"/>
                        </a:rPr>
                        <a:t>0,39%</a:t>
                      </a:r>
                    </a:p>
                  </a:txBody>
                  <a:tcPr marL="7984" marR="7984" marT="7984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06545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Правляча більшість</a:t>
                      </a:r>
                    </a:p>
                  </a:txBody>
                  <a:tcPr marL="7984" marR="7984" marT="798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solidFill>
                            <a:srgbClr val="FF0000"/>
                          </a:solidFill>
                          <a:latin typeface="+mn-lt"/>
                        </a:rPr>
                        <a:t>3,13%</a:t>
                      </a:r>
                    </a:p>
                  </a:txBody>
                  <a:tcPr marL="7984" marR="7984" marT="7984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solidFill>
                            <a:srgbClr val="3333CC"/>
                          </a:solidFill>
                          <a:latin typeface="+mn-lt"/>
                        </a:rPr>
                        <a:t>2,34%</a:t>
                      </a:r>
                    </a:p>
                  </a:txBody>
                  <a:tcPr marL="7984" marR="7984" marT="7984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06545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ВО Батьківщина</a:t>
                      </a:r>
                    </a:p>
                  </a:txBody>
                  <a:tcPr marL="7984" marR="7984" marT="798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solidFill>
                            <a:srgbClr val="FF0000"/>
                          </a:solidFill>
                          <a:latin typeface="+mn-lt"/>
                        </a:rPr>
                        <a:t>2,93%</a:t>
                      </a:r>
                    </a:p>
                  </a:txBody>
                  <a:tcPr marL="7984" marR="7984" marT="7984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solidFill>
                            <a:srgbClr val="3333CC"/>
                          </a:solidFill>
                          <a:latin typeface="+mn-lt"/>
                        </a:rPr>
                        <a:t>0,39%</a:t>
                      </a:r>
                    </a:p>
                  </a:txBody>
                  <a:tcPr marL="7984" marR="7984" marT="7984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06545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Група “Довіра”</a:t>
                      </a:r>
                    </a:p>
                  </a:txBody>
                  <a:tcPr marL="7984" marR="7984" marT="798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solidFill>
                            <a:srgbClr val="FF0000"/>
                          </a:solidFill>
                          <a:latin typeface="+mn-lt"/>
                        </a:rPr>
                        <a:t>2,54%</a:t>
                      </a:r>
                    </a:p>
                  </a:txBody>
                  <a:tcPr marL="7984" marR="7984" marT="7984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>
                          <a:solidFill>
                            <a:srgbClr val="3333CC"/>
                          </a:solidFill>
                          <a:latin typeface="+mn-lt"/>
                        </a:rPr>
                        <a:t> </a:t>
                      </a:r>
                    </a:p>
                  </a:txBody>
                  <a:tcPr marL="7984" marR="7984" marT="79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06545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Позафракційні</a:t>
                      </a:r>
                    </a:p>
                  </a:txBody>
                  <a:tcPr marL="7984" marR="7984" marT="798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solidFill>
                            <a:srgbClr val="FF0000"/>
                          </a:solidFill>
                          <a:latin typeface="+mn-lt"/>
                        </a:rPr>
                        <a:t>1,95%</a:t>
                      </a:r>
                    </a:p>
                  </a:txBody>
                  <a:tcPr marL="7984" marR="7984" marT="7984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>
                          <a:solidFill>
                            <a:srgbClr val="3333CC"/>
                          </a:solidFill>
                          <a:latin typeface="+mn-lt"/>
                        </a:rPr>
                        <a:t> </a:t>
                      </a:r>
                    </a:p>
                  </a:txBody>
                  <a:tcPr marL="7984" marR="7984" marT="79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06545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latin typeface="+mn-lt"/>
                        </a:rPr>
                        <a:t>Інші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latin typeface="+mn-lt"/>
                        </a:rPr>
                        <a:t>комітети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984" marR="7984" marT="798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solidFill>
                            <a:srgbClr val="FF0000"/>
                          </a:solidFill>
                          <a:latin typeface="+mn-lt"/>
                        </a:rPr>
                        <a:t>1,95%</a:t>
                      </a:r>
                    </a:p>
                  </a:txBody>
                  <a:tcPr marL="7984" marR="7984" marT="7984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>
                          <a:solidFill>
                            <a:srgbClr val="3333CC"/>
                          </a:solidFill>
                          <a:latin typeface="+mn-lt"/>
                        </a:rPr>
                        <a:t> </a:t>
                      </a:r>
                    </a:p>
                  </a:txBody>
                  <a:tcPr marL="7984" marR="7984" marT="79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06545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latin typeface="+mn-lt"/>
                        </a:rPr>
                        <a:t>Комітет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 з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latin typeface="+mn-lt"/>
                        </a:rPr>
                        <a:t>питань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latin typeface="+mn-lt"/>
                        </a:rPr>
                        <a:t>свободи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 слова</a:t>
                      </a:r>
                    </a:p>
                  </a:txBody>
                  <a:tcPr marL="7984" marR="7984" marT="798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 dirty="0">
                          <a:solidFill>
                            <a:srgbClr val="FF0000"/>
                          </a:solidFill>
                          <a:latin typeface="+mn-lt"/>
                        </a:rPr>
                        <a:t>1,17%</a:t>
                      </a:r>
                    </a:p>
                  </a:txBody>
                  <a:tcPr marL="7984" marR="7984" marT="7984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 dirty="0">
                          <a:solidFill>
                            <a:srgbClr val="3333CC"/>
                          </a:solidFill>
                          <a:latin typeface="+mn-lt"/>
                        </a:rPr>
                        <a:t> </a:t>
                      </a:r>
                    </a:p>
                  </a:txBody>
                  <a:tcPr marL="7984" marR="7984" marT="79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06545">
                <a:tc>
                  <a:txBody>
                    <a:bodyPr/>
                    <a:lstStyle/>
                    <a:p>
                      <a:pPr algn="l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984" marR="7984" marT="798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t"/>
                      <a:endParaRPr lang="ru-RU" sz="900" b="0" i="0" u="none" strike="noStrike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 marL="7984" marR="7984" marT="7984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 dirty="0">
                        <a:solidFill>
                          <a:srgbClr val="3333CC"/>
                        </a:solidFill>
                        <a:latin typeface="+mn-lt"/>
                      </a:endParaRPr>
                    </a:p>
                  </a:txBody>
                  <a:tcPr marL="7984" marR="7984" marT="7984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06545">
                <a:tc>
                  <a:txBody>
                    <a:bodyPr/>
                    <a:lstStyle/>
                    <a:p>
                      <a:pPr algn="l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984" marR="7984" marT="798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t"/>
                      <a:endParaRPr lang="ru-RU" sz="900" b="0" i="0" u="none" strike="noStrike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 marL="7984" marR="7984" marT="7984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 dirty="0">
                        <a:solidFill>
                          <a:srgbClr val="3333CC"/>
                        </a:solidFill>
                        <a:latin typeface="+mn-lt"/>
                      </a:endParaRPr>
                    </a:p>
                  </a:txBody>
                  <a:tcPr marL="7984" marR="7984" marT="7984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06545">
                <a:tc>
                  <a:txBody>
                    <a:bodyPr/>
                    <a:lstStyle/>
                    <a:p>
                      <a:pPr algn="l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984" marR="7984" marT="798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t"/>
                      <a:endParaRPr lang="ru-RU" sz="900" b="0" i="0" u="none" strike="noStrike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 marL="7984" marR="7984" marT="7984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t"/>
                      <a:endParaRPr lang="ru-RU" sz="900" b="0" i="0" u="none" strike="noStrike" dirty="0">
                        <a:solidFill>
                          <a:srgbClr val="3333CC"/>
                        </a:solidFill>
                        <a:latin typeface="+mn-lt"/>
                      </a:endParaRPr>
                    </a:p>
                  </a:txBody>
                  <a:tcPr marL="7984" marR="7984" marT="7984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06545">
                <a:tc>
                  <a:txBody>
                    <a:bodyPr/>
                    <a:lstStyle/>
                    <a:p>
                      <a:pPr algn="l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984" marR="7984" marT="798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t"/>
                      <a:endParaRPr lang="ru-RU" sz="900" b="0" i="0" u="none" strike="noStrike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 marL="7984" marR="7984" marT="7984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 dirty="0">
                        <a:solidFill>
                          <a:srgbClr val="3333CC"/>
                        </a:solidFill>
                        <a:latin typeface="+mn-lt"/>
                      </a:endParaRPr>
                    </a:p>
                  </a:txBody>
                  <a:tcPr marL="7984" marR="7984" marT="7984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06545">
                <a:tc>
                  <a:txBody>
                    <a:bodyPr/>
                    <a:lstStyle/>
                    <a:p>
                      <a:pPr algn="l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984" marR="7984" marT="798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t"/>
                      <a:endParaRPr lang="ru-RU" sz="900" b="0" i="0" u="none" strike="noStrike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 marL="7984" marR="7984" marT="7984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b="0" i="0" u="none" strike="noStrike" dirty="0">
                        <a:solidFill>
                          <a:srgbClr val="3333CC"/>
                        </a:solidFill>
                        <a:latin typeface="+mn-lt"/>
                      </a:endParaRPr>
                    </a:p>
                  </a:txBody>
                  <a:tcPr marL="7984" marR="7984" marT="7984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06545">
                <a:tc>
                  <a:txBody>
                    <a:bodyPr/>
                    <a:lstStyle/>
                    <a:p>
                      <a:pPr algn="l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984" marR="7984" marT="798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t"/>
                      <a:endParaRPr lang="ru-RU" sz="900" b="0" i="0" u="none" strike="noStrike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 marL="7984" marR="7984" marT="7984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t"/>
                      <a:endParaRPr lang="ru-RU" sz="900" b="0" i="0" u="none" strike="noStrike" dirty="0">
                        <a:solidFill>
                          <a:srgbClr val="3333CC"/>
                        </a:solidFill>
                        <a:latin typeface="+mn-lt"/>
                      </a:endParaRPr>
                    </a:p>
                  </a:txBody>
                  <a:tcPr marL="7984" marR="7984" marT="7984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06545">
                <a:tc>
                  <a:txBody>
                    <a:bodyPr/>
                    <a:lstStyle/>
                    <a:p>
                      <a:pPr algn="l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984" marR="7984" marT="798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 marL="7984" marR="7984" marT="7984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t"/>
                      <a:endParaRPr lang="ru-RU" sz="900" b="0" i="0" u="none" strike="noStrike" dirty="0">
                        <a:solidFill>
                          <a:srgbClr val="3333CC"/>
                        </a:solidFill>
                        <a:latin typeface="+mn-lt"/>
                      </a:endParaRPr>
                    </a:p>
                  </a:txBody>
                  <a:tcPr marL="7984" marR="7984" marT="7984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06545">
                <a:tc>
                  <a:txBody>
                    <a:bodyPr/>
                    <a:lstStyle/>
                    <a:p>
                      <a:pPr algn="l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984" marR="7984" marT="798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t"/>
                      <a:endParaRPr lang="ru-RU" sz="900" b="0" i="0" u="none" strike="noStrike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 marL="7984" marR="7984" marT="7984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3333CC"/>
                        </a:solidFill>
                        <a:latin typeface="+mn-lt"/>
                      </a:endParaRPr>
                    </a:p>
                  </a:txBody>
                  <a:tcPr marL="7984" marR="7984" marT="7984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351129">
                <a:tc>
                  <a:txBody>
                    <a:bodyPr/>
                    <a:lstStyle/>
                    <a:p>
                      <a:pPr algn="l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984" marR="7984" marT="798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t"/>
                      <a:endParaRPr lang="ru-RU" sz="900" b="0" i="0" u="none" strike="noStrike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 marL="7984" marR="7984" marT="7984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t"/>
                      <a:endParaRPr lang="ru-RU" sz="900" b="0" i="0" u="none" strike="noStrike" dirty="0">
                        <a:solidFill>
                          <a:srgbClr val="3333CC"/>
                        </a:solidFill>
                        <a:latin typeface="+mn-lt"/>
                      </a:endParaRPr>
                    </a:p>
                  </a:txBody>
                  <a:tcPr marL="7984" marR="7984" marT="7984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206545">
                <a:tc>
                  <a:txBody>
                    <a:bodyPr/>
                    <a:lstStyle/>
                    <a:p>
                      <a:pPr algn="l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984" marR="7984" marT="798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t"/>
                      <a:endParaRPr lang="ru-RU" sz="900" b="0" i="0" u="none" strike="noStrike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 marL="7984" marR="7984" marT="7984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 dirty="0">
                        <a:solidFill>
                          <a:srgbClr val="3333CC"/>
                        </a:solidFill>
                        <a:latin typeface="+mn-lt"/>
                      </a:endParaRPr>
                    </a:p>
                  </a:txBody>
                  <a:tcPr marL="7984" marR="7984" marT="7984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206545">
                <a:tc>
                  <a:txBody>
                    <a:bodyPr/>
                    <a:lstStyle/>
                    <a:p>
                      <a:pPr algn="l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984" marR="7984" marT="798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t"/>
                      <a:endParaRPr lang="ru-RU" sz="900" b="0" i="0" u="none" strike="noStrike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 marL="7984" marR="7984" marT="7984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 dirty="0">
                        <a:solidFill>
                          <a:srgbClr val="3333CC"/>
                        </a:solidFill>
                        <a:latin typeface="+mn-lt"/>
                      </a:endParaRPr>
                    </a:p>
                  </a:txBody>
                  <a:tcPr marL="7984" marR="7984" marT="7984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351129">
                <a:tc>
                  <a:txBody>
                    <a:bodyPr/>
                    <a:lstStyle/>
                    <a:p>
                      <a:pPr algn="l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984" marR="7984" marT="798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t"/>
                      <a:endParaRPr lang="ru-RU" sz="900" b="0" i="0" u="none" strike="noStrike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 marL="7984" marR="7984" marT="7984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 dirty="0">
                        <a:solidFill>
                          <a:srgbClr val="3333CC"/>
                        </a:solidFill>
                        <a:latin typeface="+mn-lt"/>
                      </a:endParaRPr>
                    </a:p>
                  </a:txBody>
                  <a:tcPr marL="7984" marR="7984" marT="7984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</a:tbl>
          </a:graphicData>
        </a:graphic>
      </p:graphicFrame>
      <p:graphicFrame>
        <p:nvGraphicFramePr>
          <p:cNvPr id="8" name="Таблица 7">
            <a:extLst>
              <a:ext uri="{FF2B5EF4-FFF2-40B4-BE49-F238E27FC236}">
                <a16:creationId xmlns:a16="http://schemas.microsoft.com/office/drawing/2014/main" id="{64CCE9EF-C72D-486C-8083-61BC02CB4C4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74654550"/>
              </p:ext>
            </p:extLst>
          </p:nvPr>
        </p:nvGraphicFramePr>
        <p:xfrm>
          <a:off x="8311946" y="2285690"/>
          <a:ext cx="3150766" cy="2484538"/>
        </p:xfrm>
        <a:graphic>
          <a:graphicData uri="http://schemas.openxmlformats.org/drawingml/2006/table">
            <a:tbl>
              <a:tblPr/>
              <a:tblGrid>
                <a:gridCol w="2203261">
                  <a:extLst>
                    <a:ext uri="{9D8B030D-6E8A-4147-A177-3AD203B41FA5}">
                      <a16:colId xmlns:a16="http://schemas.microsoft.com/office/drawing/2014/main" val="927972722"/>
                    </a:ext>
                  </a:extLst>
                </a:gridCol>
                <a:gridCol w="427782">
                  <a:extLst>
                    <a:ext uri="{9D8B030D-6E8A-4147-A177-3AD203B41FA5}">
                      <a16:colId xmlns:a16="http://schemas.microsoft.com/office/drawing/2014/main" val="3917977192"/>
                    </a:ext>
                  </a:extLst>
                </a:gridCol>
                <a:gridCol w="519723">
                  <a:extLst>
                    <a:ext uri="{9D8B030D-6E8A-4147-A177-3AD203B41FA5}">
                      <a16:colId xmlns:a16="http://schemas.microsoft.com/office/drawing/2014/main" val="1303903942"/>
                    </a:ext>
                  </a:extLst>
                </a:gridCol>
              </a:tblGrid>
              <a:tr h="185413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Фонд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latin typeface="+mn-lt"/>
                        </a:rPr>
                        <a:t>Р.Ахметова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984" marR="7984" marT="798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solidFill>
                            <a:srgbClr val="FF0000"/>
                          </a:solidFill>
                          <a:latin typeface="+mn-lt"/>
                        </a:rPr>
                        <a:t>0,78%</a:t>
                      </a:r>
                    </a:p>
                  </a:txBody>
                  <a:tcPr marL="7984" marR="7984" marT="7984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 dirty="0">
                          <a:solidFill>
                            <a:srgbClr val="3333CC"/>
                          </a:solidFill>
                          <a:latin typeface="+mn-lt"/>
                        </a:rPr>
                        <a:t> </a:t>
                      </a:r>
                    </a:p>
                  </a:txBody>
                  <a:tcPr marL="7984" marR="7984" marT="79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84959569"/>
                  </a:ext>
                </a:extLst>
              </a:tr>
              <a:tr h="185413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Рахункова Палата</a:t>
                      </a:r>
                    </a:p>
                  </a:txBody>
                  <a:tcPr marL="7984" marR="7984" marT="798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solidFill>
                            <a:srgbClr val="FF0000"/>
                          </a:solidFill>
                          <a:latin typeface="+mn-lt"/>
                        </a:rPr>
                        <a:t>0,59%</a:t>
                      </a:r>
                    </a:p>
                  </a:txBody>
                  <a:tcPr marL="7984" marR="7984" marT="7984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 dirty="0">
                          <a:solidFill>
                            <a:srgbClr val="3333CC"/>
                          </a:solidFill>
                          <a:latin typeface="+mn-lt"/>
                        </a:rPr>
                        <a:t> </a:t>
                      </a:r>
                    </a:p>
                  </a:txBody>
                  <a:tcPr marL="7984" marR="7984" marT="79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45642955"/>
                  </a:ext>
                </a:extLst>
              </a:tr>
              <a:tr h="185413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Громадська мережа 'Опора'</a:t>
                      </a:r>
                    </a:p>
                  </a:txBody>
                  <a:tcPr marL="7984" marR="7984" marT="798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solidFill>
                            <a:srgbClr val="FF0000"/>
                          </a:solidFill>
                          <a:latin typeface="+mn-lt"/>
                        </a:rPr>
                        <a:t>0,59%</a:t>
                      </a:r>
                    </a:p>
                  </a:txBody>
                  <a:tcPr marL="7984" marR="7984" marT="7984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 dirty="0">
                          <a:solidFill>
                            <a:srgbClr val="3333CC"/>
                          </a:solidFill>
                          <a:latin typeface="+mn-lt"/>
                        </a:rPr>
                        <a:t>0,20%</a:t>
                      </a:r>
                    </a:p>
                  </a:txBody>
                  <a:tcPr marL="7984" marR="7984" marT="7984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00227611"/>
                  </a:ext>
                </a:extLst>
              </a:tr>
              <a:tr h="185413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Національна спілка журналістів</a:t>
                      </a:r>
                    </a:p>
                  </a:txBody>
                  <a:tcPr marL="7984" marR="7984" marT="798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solidFill>
                            <a:srgbClr val="FF0000"/>
                          </a:solidFill>
                          <a:latin typeface="+mn-lt"/>
                        </a:rPr>
                        <a:t>0,39%</a:t>
                      </a:r>
                    </a:p>
                  </a:txBody>
                  <a:tcPr marL="7984" marR="7984" marT="7984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 dirty="0">
                          <a:solidFill>
                            <a:srgbClr val="3333CC"/>
                          </a:solidFill>
                          <a:latin typeface="+mn-lt"/>
                        </a:rPr>
                        <a:t> </a:t>
                      </a:r>
                    </a:p>
                  </a:txBody>
                  <a:tcPr marL="7984" marR="7984" marT="79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6298422"/>
                  </a:ext>
                </a:extLst>
              </a:tr>
              <a:tr h="185413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Влада</a:t>
                      </a:r>
                    </a:p>
                  </a:txBody>
                  <a:tcPr marL="7984" marR="7984" marT="798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solidFill>
                            <a:srgbClr val="FF0000"/>
                          </a:solidFill>
                          <a:latin typeface="+mn-lt"/>
                        </a:rPr>
                        <a:t>0,20%</a:t>
                      </a:r>
                    </a:p>
                  </a:txBody>
                  <a:tcPr marL="7984" marR="7984" marT="7984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i="0" u="none" strike="noStrike" dirty="0">
                          <a:solidFill>
                            <a:srgbClr val="3333CC"/>
                          </a:solidFill>
                          <a:latin typeface="+mn-lt"/>
                        </a:rPr>
                        <a:t>      0,20%</a:t>
                      </a:r>
                    </a:p>
                  </a:txBody>
                  <a:tcPr marL="7984" marR="7984" marT="79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32457582"/>
                  </a:ext>
                </a:extLst>
              </a:tr>
              <a:tr h="185413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'Укрзалізниця'</a:t>
                      </a:r>
                    </a:p>
                  </a:txBody>
                  <a:tcPr marL="7984" marR="7984" marT="798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solidFill>
                            <a:srgbClr val="FF0000"/>
                          </a:solidFill>
                          <a:latin typeface="+mn-lt"/>
                        </a:rPr>
                        <a:t>0,78%</a:t>
                      </a:r>
                    </a:p>
                  </a:txBody>
                  <a:tcPr marL="7984" marR="7984" marT="7984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 dirty="0">
                          <a:solidFill>
                            <a:srgbClr val="3333CC"/>
                          </a:solidFill>
                          <a:latin typeface="+mn-lt"/>
                        </a:rPr>
                        <a:t>0,20%</a:t>
                      </a:r>
                    </a:p>
                  </a:txBody>
                  <a:tcPr marL="7984" marR="7984" marT="7984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28784009"/>
                  </a:ext>
                </a:extLst>
              </a:tr>
              <a:tr h="185413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Партія Шарія (А.Шарій)</a:t>
                      </a:r>
                    </a:p>
                  </a:txBody>
                  <a:tcPr marL="7984" marR="7984" marT="798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>
                          <a:solidFill>
                            <a:srgbClr val="FF0000"/>
                          </a:solidFill>
                          <a:latin typeface="+mn-lt"/>
                        </a:rPr>
                        <a:t> </a:t>
                      </a:r>
                    </a:p>
                  </a:txBody>
                  <a:tcPr marL="7984" marR="7984" marT="79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 dirty="0">
                          <a:solidFill>
                            <a:srgbClr val="3333CC"/>
                          </a:solidFill>
                          <a:latin typeface="+mn-lt"/>
                        </a:rPr>
                        <a:t>0,20%</a:t>
                      </a:r>
                    </a:p>
                  </a:txBody>
                  <a:tcPr marL="7984" marR="7984" marT="7984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59395148"/>
                  </a:ext>
                </a:extLst>
              </a:tr>
              <a:tr h="185413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Держпродспоживслужба</a:t>
                      </a:r>
                    </a:p>
                  </a:txBody>
                  <a:tcPr marL="7984" marR="7984" marT="798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solidFill>
                            <a:srgbClr val="FF0000"/>
                          </a:solidFill>
                          <a:latin typeface="+mn-lt"/>
                        </a:rPr>
                        <a:t>0,20%</a:t>
                      </a:r>
                    </a:p>
                  </a:txBody>
                  <a:tcPr marL="7984" marR="7984" marT="7984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>
                          <a:solidFill>
                            <a:srgbClr val="3333CC"/>
                          </a:solidFill>
                          <a:latin typeface="+mn-lt"/>
                        </a:rPr>
                        <a:t> </a:t>
                      </a:r>
                    </a:p>
                  </a:txBody>
                  <a:tcPr marL="7984" marR="7984" marT="79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26025176"/>
                  </a:ext>
                </a:extLst>
              </a:tr>
              <a:tr h="315204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Комітет ВР з питань соціальної політики</a:t>
                      </a:r>
                    </a:p>
                  </a:txBody>
                  <a:tcPr marL="7984" marR="7984" marT="798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solidFill>
                            <a:srgbClr val="FF0000"/>
                          </a:solidFill>
                          <a:latin typeface="+mn-lt"/>
                        </a:rPr>
                        <a:t>0,20%</a:t>
                      </a:r>
                    </a:p>
                  </a:txBody>
                  <a:tcPr marL="7984" marR="7984" marT="7984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 dirty="0">
                          <a:solidFill>
                            <a:srgbClr val="3333CC"/>
                          </a:solidFill>
                          <a:latin typeface="+mn-lt"/>
                        </a:rPr>
                        <a:t>0,20%</a:t>
                      </a:r>
                    </a:p>
                  </a:txBody>
                  <a:tcPr marL="7984" marR="7984" marT="7984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95807332"/>
                  </a:ext>
                </a:extLst>
              </a:tr>
              <a:tr h="185413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'Миротворець'</a:t>
                      </a:r>
                    </a:p>
                  </a:txBody>
                  <a:tcPr marL="7984" marR="7984" marT="798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solidFill>
                            <a:srgbClr val="FF0000"/>
                          </a:solidFill>
                          <a:latin typeface="+mn-lt"/>
                        </a:rPr>
                        <a:t>0,20%</a:t>
                      </a:r>
                    </a:p>
                  </a:txBody>
                  <a:tcPr marL="7984" marR="7984" marT="7984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>
                          <a:solidFill>
                            <a:srgbClr val="3333CC"/>
                          </a:solidFill>
                          <a:latin typeface="+mn-lt"/>
                        </a:rPr>
                        <a:t> </a:t>
                      </a:r>
                    </a:p>
                  </a:txBody>
                  <a:tcPr marL="7984" marR="7984" marT="79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6337052"/>
                  </a:ext>
                </a:extLst>
              </a:tr>
              <a:tr h="185413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Асоціація адвокатів України</a:t>
                      </a:r>
                    </a:p>
                  </a:txBody>
                  <a:tcPr marL="7984" marR="7984" marT="798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solidFill>
                            <a:srgbClr val="FF0000"/>
                          </a:solidFill>
                          <a:latin typeface="+mn-lt"/>
                        </a:rPr>
                        <a:t>0,20%</a:t>
                      </a:r>
                    </a:p>
                  </a:txBody>
                  <a:tcPr marL="7984" marR="7984" marT="7984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 dirty="0">
                          <a:solidFill>
                            <a:srgbClr val="3333CC"/>
                          </a:solidFill>
                          <a:latin typeface="+mn-lt"/>
                        </a:rPr>
                        <a:t> </a:t>
                      </a:r>
                    </a:p>
                  </a:txBody>
                  <a:tcPr marL="7984" marR="7984" marT="79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51944420"/>
                  </a:ext>
                </a:extLst>
              </a:tr>
              <a:tr h="315204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Асоціація постачальників енергоресурсів</a:t>
                      </a:r>
                    </a:p>
                  </a:txBody>
                  <a:tcPr marL="7984" marR="7984" marT="798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solidFill>
                            <a:srgbClr val="FF0000"/>
                          </a:solidFill>
                          <a:latin typeface="+mn-lt"/>
                        </a:rPr>
                        <a:t>0,20%</a:t>
                      </a:r>
                    </a:p>
                  </a:txBody>
                  <a:tcPr marL="7984" marR="7984" marT="7984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 dirty="0">
                          <a:solidFill>
                            <a:srgbClr val="3333CC"/>
                          </a:solidFill>
                          <a:latin typeface="+mn-lt"/>
                        </a:rPr>
                        <a:t> </a:t>
                      </a:r>
                    </a:p>
                  </a:txBody>
                  <a:tcPr marL="7984" marR="7984" marT="79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582096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7668399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Диаграмма 5">
            <a:extLst>
              <a:ext uri="{FF2B5EF4-FFF2-40B4-BE49-F238E27FC236}">
                <a16:creationId xmlns:a16="http://schemas.microsoft.com/office/drawing/2014/main" id="{1430B220-A312-4ADA-AB03-55E313CE703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59908716"/>
              </p:ext>
            </p:extLst>
          </p:nvPr>
        </p:nvGraphicFramePr>
        <p:xfrm>
          <a:off x="-1046521" y="1375373"/>
          <a:ext cx="8952272" cy="5418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954B8539-65EA-46F6-BF9C-04A86E953B18}"/>
              </a:ext>
            </a:extLst>
          </p:cNvPr>
          <p:cNvSpPr txBox="1"/>
          <p:nvPr/>
        </p:nvSpPr>
        <p:spPr>
          <a:xfrm>
            <a:off x="915988" y="1187719"/>
            <a:ext cx="108743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i="0" u="none" strike="noStrike" baseline="0" dirty="0">
                <a:solidFill>
                  <a:srgbClr val="FF0000"/>
                </a:solidFill>
                <a:latin typeface="Tahoma" panose="020B0604030504040204" pitchFamily="34" charset="0"/>
              </a:rPr>
              <a:t>ПОЛІТИЧНІ ПЕРСОНИ: РЕЙТИНГ УВАГИ*</a:t>
            </a:r>
            <a:endParaRPr lang="ru-UA" sz="2000" dirty="0">
              <a:solidFill>
                <a:srgbClr val="FF0000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35F82DA-0668-4194-A753-639222840ADE}"/>
              </a:ext>
            </a:extLst>
          </p:cNvPr>
          <p:cNvSpPr txBox="1"/>
          <p:nvPr/>
        </p:nvSpPr>
        <p:spPr>
          <a:xfrm>
            <a:off x="3565829" y="4952041"/>
            <a:ext cx="352851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0" i="0" u="none" strike="noStrike" baseline="0" dirty="0">
                <a:latin typeface="Tahoma" panose="020B0604030504040204" pitchFamily="34" charset="0"/>
              </a:rPr>
              <a:t>**</a:t>
            </a:r>
            <a:r>
              <a:rPr lang="ru-RU" sz="1200" b="0" i="0" u="none" strike="noStrike" baseline="0" dirty="0" err="1">
                <a:latin typeface="Tahoma" panose="020B0604030504040204" pitchFamily="34" charset="0"/>
              </a:rPr>
              <a:t>згадуються</a:t>
            </a:r>
            <a:r>
              <a:rPr lang="ru-RU" sz="1200" b="0" i="0" u="none" strike="noStrike" baseline="0" dirty="0">
                <a:latin typeface="Tahoma" panose="020B0604030504040204" pitchFamily="34" charset="0"/>
              </a:rPr>
              <a:t> </a:t>
            </a:r>
            <a:r>
              <a:rPr lang="ru-RU" sz="1200" b="0" i="0" u="none" strike="noStrike" baseline="0" dirty="0" err="1">
                <a:latin typeface="Tahoma" panose="020B0604030504040204" pitchFamily="34" charset="0"/>
              </a:rPr>
              <a:t>більше</a:t>
            </a:r>
            <a:r>
              <a:rPr lang="ru-RU" sz="1200" b="0" i="0" u="none" strike="noStrike" baseline="0" dirty="0">
                <a:latin typeface="Tahoma" panose="020B0604030504040204" pitchFamily="34" charset="0"/>
              </a:rPr>
              <a:t> </a:t>
            </a:r>
            <a:r>
              <a:rPr lang="ru-RU" sz="1200" b="0" i="0" u="none" strike="noStrike" baseline="0" dirty="0" err="1">
                <a:latin typeface="Tahoma" panose="020B0604030504040204" pitchFamily="34" charset="0"/>
              </a:rPr>
              <a:t>ніж</a:t>
            </a:r>
            <a:r>
              <a:rPr lang="ru-RU" sz="1200" b="0" i="0" u="none" strike="noStrike" baseline="0" dirty="0">
                <a:latin typeface="Tahoma" panose="020B0604030504040204" pitchFamily="34" charset="0"/>
              </a:rPr>
              <a:t> у 0,6 % </a:t>
            </a:r>
            <a:r>
              <a:rPr lang="ru-RU" sz="1200" b="0" i="0" u="none" strike="noStrike" baseline="0" dirty="0" err="1">
                <a:latin typeface="Tahoma" panose="020B0604030504040204" pitchFamily="34" charset="0"/>
              </a:rPr>
              <a:t>повідомлень</a:t>
            </a:r>
            <a:endParaRPr lang="ru-UA" sz="120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AF3FB65-5112-4D13-8132-9DA2CA5AD44E}"/>
              </a:ext>
            </a:extLst>
          </p:cNvPr>
          <p:cNvSpPr txBox="1"/>
          <p:nvPr/>
        </p:nvSpPr>
        <p:spPr>
          <a:xfrm>
            <a:off x="4159952" y="4324828"/>
            <a:ext cx="187262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uk-UA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жовтень 2021</a:t>
            </a:r>
            <a:endParaRPr lang="en-US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en-US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N=</a:t>
            </a:r>
            <a:r>
              <a:rPr lang="uk-UA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512**</a:t>
            </a:r>
            <a:endParaRPr lang="ru-UA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DC6C97C-5673-4C52-8660-08F5D4B45AAC}"/>
              </a:ext>
            </a:extLst>
          </p:cNvPr>
          <p:cNvSpPr txBox="1"/>
          <p:nvPr/>
        </p:nvSpPr>
        <p:spPr>
          <a:xfrm>
            <a:off x="3635426" y="5236988"/>
            <a:ext cx="35826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i="0" u="none" strike="noStrike" baseline="0" dirty="0">
                <a:latin typeface="Tahoma" panose="020B0604030504040204" pitchFamily="34" charset="0"/>
              </a:rPr>
              <a:t>*% </a:t>
            </a:r>
            <a:r>
              <a:rPr lang="ru-RU" sz="1200" i="0" u="none" strike="noStrike" baseline="0" dirty="0" err="1">
                <a:latin typeface="Tahoma" panose="020B0604030504040204" pitchFamily="34" charset="0"/>
              </a:rPr>
              <a:t>повідомлень</a:t>
            </a:r>
            <a:r>
              <a:rPr lang="ru-RU" sz="1200" i="0" u="none" strike="noStrike" baseline="0" dirty="0">
                <a:latin typeface="Tahoma" panose="020B0604030504040204" pitchFamily="34" charset="0"/>
              </a:rPr>
              <a:t> </a:t>
            </a:r>
            <a:r>
              <a:rPr lang="ru-RU" sz="1200" i="0" u="none" strike="noStrike" baseline="0" dirty="0" err="1">
                <a:latin typeface="Tahoma" panose="020B0604030504040204" pitchFamily="34" charset="0"/>
              </a:rPr>
              <a:t>зі</a:t>
            </a:r>
            <a:r>
              <a:rPr lang="ru-RU" sz="1200" i="0" u="none" strike="noStrike" baseline="0" dirty="0">
                <a:latin typeface="Tahoma" panose="020B0604030504040204" pitchFamily="34" charset="0"/>
              </a:rPr>
              <a:t> </a:t>
            </a:r>
            <a:r>
              <a:rPr lang="ru-RU" sz="1200" i="0" u="none" strike="noStrike" baseline="0" dirty="0" err="1">
                <a:latin typeface="Tahoma" panose="020B0604030504040204" pitchFamily="34" charset="0"/>
              </a:rPr>
              <a:t>згадуванням</a:t>
            </a:r>
            <a:r>
              <a:rPr lang="ru-RU" sz="1200" i="0" u="none" strike="noStrike" baseline="0" dirty="0">
                <a:latin typeface="Tahoma" panose="020B0604030504040204" pitchFamily="34" charset="0"/>
              </a:rPr>
              <a:t> про </a:t>
            </a:r>
            <a:r>
              <a:rPr lang="ru-RU" sz="1200" i="0" u="none" strike="noStrike" baseline="0" dirty="0" err="1">
                <a:latin typeface="Tahoma" panose="020B0604030504040204" pitchFamily="34" charset="0"/>
              </a:rPr>
              <a:t>політика</a:t>
            </a:r>
            <a:endParaRPr lang="ru-UA" sz="1200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37B3487-218D-47D8-A44D-C698B731050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97417" y="1852412"/>
            <a:ext cx="881064" cy="49087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B3EC6F84-7F33-4ACE-B9A5-79189628E3B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53492" y="1987456"/>
            <a:ext cx="881064" cy="496678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8006C6AD-9F41-42BF-B56B-4B81FD81739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55736" y="2171741"/>
            <a:ext cx="881063" cy="496678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E4D37DDE-EFD9-4E04-A049-AC1D9CF3AB8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01033" y="2282175"/>
            <a:ext cx="877314" cy="490878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748DBFA0-E052-4027-8BA3-F25DCF8EB67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34217" y="2727669"/>
            <a:ext cx="892505" cy="490878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B77F0B2C-68F5-445C-A9A4-0369137716E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151189" y="3197571"/>
            <a:ext cx="829280" cy="466470"/>
          </a:xfrm>
          <a:prstGeom prst="rect">
            <a:avLst/>
          </a:prstGeom>
        </p:spPr>
      </p:pic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631B94FE-E8E7-4D47-8F11-4A6DE041CC7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981325" y="3718503"/>
            <a:ext cx="857250" cy="478632"/>
          </a:xfrm>
          <a:prstGeom prst="rect">
            <a:avLst/>
          </a:prstGeom>
        </p:spPr>
      </p:pic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A1D23663-3817-42C2-B675-AD7D7F21ED0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813782" y="4251597"/>
            <a:ext cx="888000" cy="496678"/>
          </a:xfrm>
          <a:prstGeom prst="rect">
            <a:avLst/>
          </a:prstGeom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9D8AA91C-9956-44ED-AE37-36902577398D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813782" y="5470226"/>
            <a:ext cx="856090" cy="478632"/>
          </a:xfrm>
          <a:prstGeom prst="rect">
            <a:avLst/>
          </a:prstGeom>
        </p:spPr>
      </p:pic>
      <p:pic>
        <p:nvPicPr>
          <p:cNvPr id="38" name="Рисунок 37">
            <a:extLst>
              <a:ext uri="{FF2B5EF4-FFF2-40B4-BE49-F238E27FC236}">
                <a16:creationId xmlns:a16="http://schemas.microsoft.com/office/drawing/2014/main" id="{B71716B6-F761-4381-93DE-1934C33EA969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813782" y="6087033"/>
            <a:ext cx="856090" cy="481551"/>
          </a:xfrm>
          <a:prstGeom prst="rect">
            <a:avLst/>
          </a:prstGeom>
        </p:spPr>
      </p:pic>
      <p:sp>
        <p:nvSpPr>
          <p:cNvPr id="43" name="Заголовок 1">
            <a:extLst>
              <a:ext uri="{FF2B5EF4-FFF2-40B4-BE49-F238E27FC236}">
                <a16:creationId xmlns:a16="http://schemas.microsoft.com/office/drawing/2014/main" id="{F34E75E3-1F0A-49BC-9219-C78F7D10FF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903" y="308224"/>
            <a:ext cx="11353800" cy="530024"/>
          </a:xfrm>
        </p:spPr>
        <p:txBody>
          <a:bodyPr>
            <a:normAutofit fontScale="90000"/>
          </a:bodyPr>
          <a:lstStyle/>
          <a:p>
            <a:r>
              <a:rPr lang="ru-RU" sz="3600" b="1" i="0" u="none" strike="noStrike" baseline="0" dirty="0">
                <a:solidFill>
                  <a:schemeClr val="bg1"/>
                </a:solidFill>
                <a:latin typeface="Tahoma" panose="020B0604030504040204" pitchFamily="34" charset="0"/>
              </a:rPr>
              <a:t>ПОЛ</a:t>
            </a:r>
            <a:r>
              <a:rPr lang="uk-UA" sz="3600" b="1" i="0" u="none" strike="noStrike" baseline="0" dirty="0">
                <a:solidFill>
                  <a:schemeClr val="bg1"/>
                </a:solidFill>
                <a:latin typeface="Tahoma" panose="020B0604030504040204" pitchFamily="34" charset="0"/>
              </a:rPr>
              <a:t>ІТИЧНІ </a:t>
            </a:r>
            <a:r>
              <a:rPr lang="uk-UA" sz="3600" b="1" dirty="0">
                <a:solidFill>
                  <a:schemeClr val="bg1"/>
                </a:solidFill>
                <a:latin typeface="Tahoma" panose="020B0604030504040204" pitchFamily="34" charset="0"/>
              </a:rPr>
              <a:t>ГРАВЦІ</a:t>
            </a:r>
            <a:endParaRPr lang="ru-UA" sz="1600" dirty="0">
              <a:solidFill>
                <a:schemeClr val="bg1"/>
              </a:solidFill>
            </a:endParaRPr>
          </a:p>
        </p:txBody>
      </p:sp>
      <p:sp>
        <p:nvSpPr>
          <p:cNvPr id="44" name="Объект 3">
            <a:extLst>
              <a:ext uri="{FF2B5EF4-FFF2-40B4-BE49-F238E27FC236}">
                <a16:creationId xmlns:a16="http://schemas.microsoft.com/office/drawing/2014/main" id="{809E0B08-0B91-4187-B35B-537BF4E603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05751" y="399381"/>
            <a:ext cx="3713346" cy="329600"/>
          </a:xfrm>
        </p:spPr>
        <p:txBody>
          <a:bodyPr>
            <a:noAutofit/>
          </a:bodyPr>
          <a:lstStyle/>
          <a:p>
            <a:pPr marL="0" indent="0" algn="r">
              <a:buNone/>
            </a:pPr>
            <a:r>
              <a:rPr lang="ru-RU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</a:rPr>
              <a:t>МОНІТОРИНГ ПОЛІТИЧНИХ НОВИН</a:t>
            </a:r>
            <a:endParaRPr lang="ru-RU" sz="1400" b="1" i="0" u="none" strike="noStrike" baseline="0" dirty="0">
              <a:solidFill>
                <a:schemeClr val="tx1">
                  <a:lumMod val="65000"/>
                  <a:lumOff val="35000"/>
                </a:schemeClr>
              </a:solidFill>
              <a:latin typeface="Tahoma" panose="020B0604030504040204" pitchFamily="34" charset="0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145F0D22-BFFD-4AA1-9FC4-07AB9C46078C}"/>
              </a:ext>
            </a:extLst>
          </p:cNvPr>
          <p:cNvSpPr txBox="1"/>
          <p:nvPr/>
        </p:nvSpPr>
        <p:spPr>
          <a:xfrm>
            <a:off x="9094971" y="579320"/>
            <a:ext cx="252412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400" b="1" i="0" u="none" strike="noStrike" baseline="0" dirty="0">
                <a:solidFill>
                  <a:schemeClr val="bg1"/>
                </a:solidFill>
                <a:latin typeface="Tahoma" panose="020B0604030504040204" pitchFamily="34" charset="0"/>
              </a:rPr>
              <a:t>04-09 </a:t>
            </a:r>
            <a:r>
              <a:rPr lang="uk-UA" sz="1400" b="1" dirty="0">
                <a:solidFill>
                  <a:schemeClr val="bg1"/>
                </a:solidFill>
                <a:latin typeface="Tahoma" panose="020B0604030504040204" pitchFamily="34" charset="0"/>
              </a:rPr>
              <a:t>жовтня </a:t>
            </a:r>
            <a:r>
              <a:rPr lang="uk-UA" sz="1400" b="1" i="0" u="none" strike="noStrike" baseline="0" dirty="0">
                <a:solidFill>
                  <a:schemeClr val="bg1"/>
                </a:solidFill>
                <a:latin typeface="Tahoma" panose="020B0604030504040204" pitchFamily="34" charset="0"/>
              </a:rPr>
              <a:t>2021</a:t>
            </a:r>
            <a:endParaRPr lang="ru-UA" sz="1400" dirty="0"/>
          </a:p>
        </p:txBody>
      </p:sp>
      <p:graphicFrame>
        <p:nvGraphicFramePr>
          <p:cNvPr id="47" name="Диаграмма 46">
            <a:extLst>
              <a:ext uri="{FF2B5EF4-FFF2-40B4-BE49-F238E27FC236}">
                <a16:creationId xmlns:a16="http://schemas.microsoft.com/office/drawing/2014/main" id="{0A17028F-631B-4D43-BCD6-0778BA2D752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82745692"/>
              </p:ext>
            </p:extLst>
          </p:nvPr>
        </p:nvGraphicFramePr>
        <p:xfrm>
          <a:off x="6249803" y="2494650"/>
          <a:ext cx="5410200" cy="38371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4"/>
          </a:graphicData>
        </a:graphic>
      </p:graphicFrame>
      <p:sp>
        <p:nvSpPr>
          <p:cNvPr id="46" name="TextBox 45">
            <a:extLst>
              <a:ext uri="{FF2B5EF4-FFF2-40B4-BE49-F238E27FC236}">
                <a16:creationId xmlns:a16="http://schemas.microsoft.com/office/drawing/2014/main" id="{279147B0-BF43-4759-A234-F3AEF98F0EAE}"/>
              </a:ext>
            </a:extLst>
          </p:cNvPr>
          <p:cNvSpPr txBox="1"/>
          <p:nvPr/>
        </p:nvSpPr>
        <p:spPr>
          <a:xfrm>
            <a:off x="8811528" y="3902340"/>
            <a:ext cx="25987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uk-UA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Новини про Україну</a:t>
            </a:r>
            <a:endParaRPr lang="ru-UA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733632E5-F4ED-4735-BAA6-A9F2F46CB971}"/>
              </a:ext>
            </a:extLst>
          </p:cNvPr>
          <p:cNvSpPr txBox="1"/>
          <p:nvPr/>
        </p:nvSpPr>
        <p:spPr>
          <a:xfrm>
            <a:off x="8917424" y="5052322"/>
            <a:ext cx="25987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0" i="0" u="none" strike="noStrike" baseline="0" dirty="0">
                <a:latin typeface="Tahoma" panose="020B0604030504040204" pitchFamily="34" charset="0"/>
              </a:rPr>
              <a:t>**</a:t>
            </a:r>
            <a:r>
              <a:rPr lang="ru-RU" sz="1200" b="0" i="0" u="none" strike="noStrike" baseline="0" dirty="0" err="1">
                <a:latin typeface="Tahoma" panose="020B0604030504040204" pitchFamily="34" charset="0"/>
              </a:rPr>
              <a:t>згадуються</a:t>
            </a:r>
            <a:r>
              <a:rPr lang="ru-RU" sz="1200" b="0" i="0" u="none" strike="noStrike" baseline="0" dirty="0">
                <a:latin typeface="Tahoma" panose="020B0604030504040204" pitchFamily="34" charset="0"/>
              </a:rPr>
              <a:t> </a:t>
            </a:r>
            <a:r>
              <a:rPr lang="ru-RU" sz="1200" b="0" i="0" u="none" strike="noStrike" baseline="0" dirty="0" err="1">
                <a:latin typeface="Tahoma" panose="020B0604030504040204" pitchFamily="34" charset="0"/>
              </a:rPr>
              <a:t>більше</a:t>
            </a:r>
            <a:r>
              <a:rPr lang="ru-RU" sz="1200" b="0" i="0" u="none" strike="noStrike" baseline="0" dirty="0">
                <a:latin typeface="Tahoma" panose="020B0604030504040204" pitchFamily="34" charset="0"/>
              </a:rPr>
              <a:t> </a:t>
            </a:r>
            <a:r>
              <a:rPr lang="ru-RU" sz="1200" b="0" i="0" u="none" strike="noStrike" baseline="0" dirty="0" err="1">
                <a:latin typeface="Tahoma" panose="020B0604030504040204" pitchFamily="34" charset="0"/>
              </a:rPr>
              <a:t>ніж</a:t>
            </a:r>
            <a:r>
              <a:rPr lang="ru-RU" sz="1200" b="0" i="0" u="none" strike="noStrike" baseline="0" dirty="0">
                <a:latin typeface="Tahoma" panose="020B0604030504040204" pitchFamily="34" charset="0"/>
              </a:rPr>
              <a:t> у 0,5 % </a:t>
            </a:r>
          </a:p>
          <a:p>
            <a:r>
              <a:rPr lang="ru-RU" sz="1200" b="0" i="0" u="none" strike="noStrike" baseline="0" dirty="0" err="1">
                <a:latin typeface="Tahoma" panose="020B0604030504040204" pitchFamily="34" charset="0"/>
              </a:rPr>
              <a:t>повідомлень</a:t>
            </a:r>
            <a:endParaRPr lang="ru-UA" sz="1200" dirty="0"/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DC6382E2-7579-4011-A518-63F7F502BFA9}"/>
              </a:ext>
            </a:extLst>
          </p:cNvPr>
          <p:cNvSpPr txBox="1"/>
          <p:nvPr/>
        </p:nvSpPr>
        <p:spPr>
          <a:xfrm>
            <a:off x="9403133" y="4420598"/>
            <a:ext cx="162736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uk-UA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лютий 2021</a:t>
            </a:r>
            <a:endParaRPr lang="en-US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en-US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N=623</a:t>
            </a:r>
            <a:r>
              <a:rPr lang="uk-UA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**</a:t>
            </a:r>
            <a:endParaRPr lang="ru-UA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D1874E80-2039-4566-A7ED-4D17348ABA5D}"/>
              </a:ext>
            </a:extLst>
          </p:cNvPr>
          <p:cNvSpPr txBox="1"/>
          <p:nvPr/>
        </p:nvSpPr>
        <p:spPr>
          <a:xfrm>
            <a:off x="8937751" y="5524503"/>
            <a:ext cx="24725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i="0" u="none" strike="noStrike" baseline="0" dirty="0">
                <a:latin typeface="Tahoma" panose="020B0604030504040204" pitchFamily="34" charset="0"/>
              </a:rPr>
              <a:t>*% </a:t>
            </a:r>
            <a:r>
              <a:rPr lang="ru-RU" sz="1200" i="0" u="none" strike="noStrike" baseline="0" dirty="0" err="1">
                <a:latin typeface="Tahoma" panose="020B0604030504040204" pitchFamily="34" charset="0"/>
              </a:rPr>
              <a:t>повідомлень</a:t>
            </a:r>
            <a:r>
              <a:rPr lang="ru-RU" sz="1200" i="0" u="none" strike="noStrike" baseline="0" dirty="0">
                <a:latin typeface="Tahoma" panose="020B0604030504040204" pitchFamily="34" charset="0"/>
              </a:rPr>
              <a:t> </a:t>
            </a:r>
            <a:r>
              <a:rPr lang="ru-RU" sz="1200" i="0" u="none" strike="noStrike" baseline="0" dirty="0" err="1">
                <a:latin typeface="Tahoma" panose="020B0604030504040204" pitchFamily="34" charset="0"/>
              </a:rPr>
              <a:t>зі</a:t>
            </a:r>
            <a:r>
              <a:rPr lang="ru-RU" sz="1200" i="0" u="none" strike="noStrike" baseline="0" dirty="0">
                <a:latin typeface="Tahoma" panose="020B0604030504040204" pitchFamily="34" charset="0"/>
              </a:rPr>
              <a:t> </a:t>
            </a:r>
            <a:r>
              <a:rPr lang="ru-RU" sz="1200" i="0" u="none" strike="noStrike" baseline="0" dirty="0" err="1">
                <a:latin typeface="Tahoma" panose="020B0604030504040204" pitchFamily="34" charset="0"/>
              </a:rPr>
              <a:t>згадуванням</a:t>
            </a:r>
            <a:r>
              <a:rPr lang="ru-RU" sz="1200" i="0" u="none" strike="noStrike" baseline="0" dirty="0">
                <a:latin typeface="Tahoma" panose="020B0604030504040204" pitchFamily="34" charset="0"/>
              </a:rPr>
              <a:t> </a:t>
            </a:r>
          </a:p>
          <a:p>
            <a:r>
              <a:rPr lang="ru-RU" sz="1200" i="0" u="none" strike="noStrike" baseline="0" dirty="0">
                <a:latin typeface="Tahoma" panose="020B0604030504040204" pitchFamily="34" charset="0"/>
              </a:rPr>
              <a:t>про </a:t>
            </a:r>
            <a:r>
              <a:rPr lang="ru-RU" sz="1200" i="0" u="none" strike="noStrike" baseline="0" dirty="0" err="1">
                <a:latin typeface="Tahoma" panose="020B0604030504040204" pitchFamily="34" charset="0"/>
              </a:rPr>
              <a:t>політика</a:t>
            </a:r>
            <a:endParaRPr lang="ru-UA" sz="1200" dirty="0"/>
          </a:p>
        </p:txBody>
      </p:sp>
    </p:spTree>
    <p:extLst>
      <p:ext uri="{BB962C8B-B14F-4D97-AF65-F5344CB8AC3E}">
        <p14:creationId xmlns:p14="http://schemas.microsoft.com/office/powerpoint/2010/main" val="213059379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" name="Диаграмма 19">
            <a:extLst>
              <a:ext uri="{FF2B5EF4-FFF2-40B4-BE49-F238E27FC236}">
                <a16:creationId xmlns:a16="http://schemas.microsoft.com/office/drawing/2014/main" id="{6632B04F-84C3-4FA7-8969-FEF1D4169EC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70188855"/>
              </p:ext>
            </p:extLst>
          </p:nvPr>
        </p:nvGraphicFramePr>
        <p:xfrm>
          <a:off x="497862" y="205105"/>
          <a:ext cx="8562608" cy="68338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4BB011F4-0925-40D7-8AF6-D38D4A17620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0633" y="1261320"/>
            <a:ext cx="4462091" cy="491384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54B8539-65EA-46F6-BF9C-04A86E953B18}"/>
              </a:ext>
            </a:extLst>
          </p:cNvPr>
          <p:cNvSpPr txBox="1"/>
          <p:nvPr/>
        </p:nvSpPr>
        <p:spPr>
          <a:xfrm>
            <a:off x="658812" y="1260080"/>
            <a:ext cx="108743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i="0" u="none" strike="noStrike" baseline="0" dirty="0">
                <a:solidFill>
                  <a:srgbClr val="FF0000"/>
                </a:solidFill>
                <a:latin typeface="Tahoma" panose="020B0604030504040204" pitchFamily="34" charset="0"/>
              </a:rPr>
              <a:t>ПОЛІТИЧНІ ПЕРСОНИ: СИНХРОН</a:t>
            </a:r>
            <a:endParaRPr lang="ru-UA" sz="2000" dirty="0">
              <a:solidFill>
                <a:srgbClr val="FF0000"/>
              </a:solidFill>
            </a:endParaRPr>
          </a:p>
        </p:txBody>
      </p:sp>
      <p:sp>
        <p:nvSpPr>
          <p:cNvPr id="16" name="Заголовок 1">
            <a:extLst>
              <a:ext uri="{FF2B5EF4-FFF2-40B4-BE49-F238E27FC236}">
                <a16:creationId xmlns:a16="http://schemas.microsoft.com/office/drawing/2014/main" id="{D63FC06A-BE41-4396-AB45-7B49369EF5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903" y="308224"/>
            <a:ext cx="11353800" cy="530024"/>
          </a:xfrm>
        </p:spPr>
        <p:txBody>
          <a:bodyPr>
            <a:normAutofit fontScale="90000"/>
          </a:bodyPr>
          <a:lstStyle/>
          <a:p>
            <a:r>
              <a:rPr lang="ru-RU" sz="3600" b="1" i="0" u="none" strike="noStrike" baseline="0" dirty="0">
                <a:solidFill>
                  <a:schemeClr val="bg1"/>
                </a:solidFill>
                <a:latin typeface="Tahoma" panose="020B0604030504040204" pitchFamily="34" charset="0"/>
              </a:rPr>
              <a:t>ПОЛ</a:t>
            </a:r>
            <a:r>
              <a:rPr lang="uk-UA" sz="3600" b="1" i="0" u="none" strike="noStrike" baseline="0" dirty="0">
                <a:solidFill>
                  <a:schemeClr val="bg1"/>
                </a:solidFill>
                <a:latin typeface="Tahoma" panose="020B0604030504040204" pitchFamily="34" charset="0"/>
              </a:rPr>
              <a:t>ІТИЧНІ </a:t>
            </a:r>
            <a:r>
              <a:rPr lang="uk-UA" sz="3600" b="1" dirty="0">
                <a:solidFill>
                  <a:schemeClr val="bg1"/>
                </a:solidFill>
                <a:latin typeface="Tahoma" panose="020B0604030504040204" pitchFamily="34" charset="0"/>
              </a:rPr>
              <a:t>ГРАВЦІ</a:t>
            </a:r>
            <a:endParaRPr lang="ru-UA" sz="1600" dirty="0">
              <a:solidFill>
                <a:schemeClr val="bg1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BE889DE-4F44-4CD8-86AC-3F32A9E3EAC8}"/>
              </a:ext>
            </a:extLst>
          </p:cNvPr>
          <p:cNvSpPr txBox="1"/>
          <p:nvPr/>
        </p:nvSpPr>
        <p:spPr>
          <a:xfrm>
            <a:off x="9094971" y="579320"/>
            <a:ext cx="252412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400" b="1" i="0" u="none" strike="noStrike" baseline="0" dirty="0">
                <a:solidFill>
                  <a:schemeClr val="bg1"/>
                </a:solidFill>
                <a:latin typeface="Tahoma" panose="020B0604030504040204" pitchFamily="34" charset="0"/>
              </a:rPr>
              <a:t>04-09 </a:t>
            </a:r>
            <a:r>
              <a:rPr lang="uk-UA" sz="1400" b="1" dirty="0">
                <a:solidFill>
                  <a:schemeClr val="bg1"/>
                </a:solidFill>
                <a:latin typeface="Tahoma" panose="020B0604030504040204" pitchFamily="34" charset="0"/>
              </a:rPr>
              <a:t>жовтня </a:t>
            </a:r>
            <a:r>
              <a:rPr lang="uk-UA" sz="1400" b="1" i="0" u="none" strike="noStrike" baseline="0" dirty="0">
                <a:solidFill>
                  <a:schemeClr val="bg1"/>
                </a:solidFill>
                <a:latin typeface="Tahoma" panose="020B0604030504040204" pitchFamily="34" charset="0"/>
              </a:rPr>
              <a:t>2021</a:t>
            </a:r>
            <a:endParaRPr lang="ru-UA" sz="1400" dirty="0"/>
          </a:p>
        </p:txBody>
      </p:sp>
      <p:sp>
        <p:nvSpPr>
          <p:cNvPr id="18" name="Объект 3">
            <a:extLst>
              <a:ext uri="{FF2B5EF4-FFF2-40B4-BE49-F238E27FC236}">
                <a16:creationId xmlns:a16="http://schemas.microsoft.com/office/drawing/2014/main" id="{9509D6C4-F6F0-4ABB-84BD-3E10773574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05751" y="399381"/>
            <a:ext cx="3713346" cy="329600"/>
          </a:xfrm>
        </p:spPr>
        <p:txBody>
          <a:bodyPr>
            <a:noAutofit/>
          </a:bodyPr>
          <a:lstStyle/>
          <a:p>
            <a:pPr marL="0" indent="0" algn="r">
              <a:buNone/>
            </a:pPr>
            <a:r>
              <a:rPr lang="ru-RU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</a:rPr>
              <a:t>МОНІТОРИНГ ПОЛІТИЧНИХ НОВИН</a:t>
            </a:r>
            <a:endParaRPr lang="ru-RU" sz="1400" b="1" i="0" u="none" strike="noStrike" baseline="0" dirty="0">
              <a:solidFill>
                <a:schemeClr val="tx1">
                  <a:lumMod val="65000"/>
                  <a:lumOff val="35000"/>
                </a:schemeClr>
              </a:solidFill>
              <a:latin typeface="Tahoma" panose="020B060403050404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AF3FB65-5112-4D13-8132-9DA2CA5AD44E}"/>
              </a:ext>
            </a:extLst>
          </p:cNvPr>
          <p:cNvSpPr txBox="1"/>
          <p:nvPr/>
        </p:nvSpPr>
        <p:spPr>
          <a:xfrm>
            <a:off x="4208829" y="1657842"/>
            <a:ext cx="4069256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uk-UA" sz="1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04-09 жовтня 2021</a:t>
            </a:r>
          </a:p>
          <a:p>
            <a:pPr algn="ctr"/>
            <a:r>
              <a:rPr lang="uk-UA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</a:t>
            </a:r>
            <a:r>
              <a:rPr lang="uk-UA" sz="12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синхрон</a:t>
            </a:r>
            <a:r>
              <a:rPr lang="uk-UA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відомих політиків, понад 30 </a:t>
            </a:r>
            <a:r>
              <a:rPr lang="uk-UA" sz="12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сек</a:t>
            </a:r>
            <a:r>
              <a:rPr lang="uk-UA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n=5617 </a:t>
            </a:r>
            <a:r>
              <a:rPr lang="uk-UA" sz="12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сек</a:t>
            </a:r>
            <a:r>
              <a:rPr lang="uk-UA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.)</a:t>
            </a:r>
            <a:endParaRPr lang="en-US" sz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565545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33D6A65C-5234-49C7-B087-63F0C4A7C6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3330" y="3894118"/>
            <a:ext cx="4825766" cy="2944535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5CA0BF0-C678-482E-8478-6E6B21B4F3F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812" y="1323170"/>
            <a:ext cx="5864911" cy="357859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54B8539-65EA-46F6-BF9C-04A86E953B18}"/>
              </a:ext>
            </a:extLst>
          </p:cNvPr>
          <p:cNvSpPr txBox="1"/>
          <p:nvPr/>
        </p:nvSpPr>
        <p:spPr>
          <a:xfrm>
            <a:off x="658812" y="1260080"/>
            <a:ext cx="108743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i="0" u="none" strike="noStrike" baseline="0" dirty="0">
                <a:solidFill>
                  <a:srgbClr val="FF0000"/>
                </a:solidFill>
                <a:latin typeface="Tahoma" panose="020B0604030504040204" pitchFamily="34" charset="0"/>
              </a:rPr>
              <a:t>ПРЕДСТАВНИКИ ПОЛІТИЧНИХ СИЛ: УВАГА </a:t>
            </a:r>
            <a:r>
              <a:rPr lang="en-US" sz="2000" b="1" i="0" u="none" strike="noStrike" baseline="0" dirty="0">
                <a:solidFill>
                  <a:srgbClr val="FF0000"/>
                </a:solidFill>
                <a:latin typeface="Tahoma" panose="020B0604030504040204" pitchFamily="34" charset="0"/>
              </a:rPr>
              <a:t>&amp;</a:t>
            </a:r>
            <a:r>
              <a:rPr lang="uk-UA" sz="2000" b="1" i="0" u="none" strike="noStrike" baseline="0" dirty="0">
                <a:solidFill>
                  <a:srgbClr val="FF0000"/>
                </a:solidFill>
                <a:latin typeface="Tahoma" panose="020B0604030504040204" pitchFamily="34" charset="0"/>
              </a:rPr>
              <a:t>СИХРОН У НОВИНАХ*</a:t>
            </a:r>
            <a:endParaRPr lang="ru-UA" sz="2000" dirty="0">
              <a:solidFill>
                <a:srgbClr val="FF0000"/>
              </a:solidFill>
            </a:endParaRPr>
          </a:p>
        </p:txBody>
      </p:sp>
      <p:sp>
        <p:nvSpPr>
          <p:cNvPr id="16" name="Заголовок 1">
            <a:extLst>
              <a:ext uri="{FF2B5EF4-FFF2-40B4-BE49-F238E27FC236}">
                <a16:creationId xmlns:a16="http://schemas.microsoft.com/office/drawing/2014/main" id="{D63FC06A-BE41-4396-AB45-7B49369EF5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903" y="308224"/>
            <a:ext cx="11353800" cy="530024"/>
          </a:xfrm>
        </p:spPr>
        <p:txBody>
          <a:bodyPr>
            <a:normAutofit fontScale="90000"/>
          </a:bodyPr>
          <a:lstStyle/>
          <a:p>
            <a:r>
              <a:rPr lang="ru-RU" sz="3600" b="1" i="0" u="none" strike="noStrike" baseline="0" dirty="0">
                <a:solidFill>
                  <a:schemeClr val="bg1"/>
                </a:solidFill>
                <a:latin typeface="Tahoma" panose="020B0604030504040204" pitchFamily="34" charset="0"/>
              </a:rPr>
              <a:t>ПОЛ</a:t>
            </a:r>
            <a:r>
              <a:rPr lang="uk-UA" sz="3600" b="1" i="0" u="none" strike="noStrike" baseline="0" dirty="0">
                <a:solidFill>
                  <a:schemeClr val="bg1"/>
                </a:solidFill>
                <a:latin typeface="Tahoma" panose="020B0604030504040204" pitchFamily="34" charset="0"/>
              </a:rPr>
              <a:t>ІТИЧНЕ ПОЛЕ</a:t>
            </a:r>
            <a:endParaRPr lang="ru-UA" sz="1600" dirty="0">
              <a:solidFill>
                <a:schemeClr val="bg1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BE889DE-4F44-4CD8-86AC-3F32A9E3EAC8}"/>
              </a:ext>
            </a:extLst>
          </p:cNvPr>
          <p:cNvSpPr txBox="1"/>
          <p:nvPr/>
        </p:nvSpPr>
        <p:spPr>
          <a:xfrm>
            <a:off x="9094971" y="579320"/>
            <a:ext cx="252412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400" b="1" i="0" u="none" strike="noStrike" baseline="0" dirty="0">
                <a:solidFill>
                  <a:schemeClr val="bg1"/>
                </a:solidFill>
                <a:latin typeface="Tahoma" panose="020B0604030504040204" pitchFamily="34" charset="0"/>
              </a:rPr>
              <a:t>04-09 </a:t>
            </a:r>
            <a:r>
              <a:rPr lang="uk-UA" sz="1400" b="1" dirty="0">
                <a:solidFill>
                  <a:schemeClr val="bg1"/>
                </a:solidFill>
                <a:latin typeface="Tahoma" panose="020B0604030504040204" pitchFamily="34" charset="0"/>
              </a:rPr>
              <a:t>жовтня </a:t>
            </a:r>
            <a:r>
              <a:rPr lang="uk-UA" sz="1400" b="1" i="0" u="none" strike="noStrike" baseline="0" dirty="0">
                <a:solidFill>
                  <a:schemeClr val="bg1"/>
                </a:solidFill>
                <a:latin typeface="Tahoma" panose="020B0604030504040204" pitchFamily="34" charset="0"/>
              </a:rPr>
              <a:t>2021</a:t>
            </a:r>
            <a:endParaRPr lang="ru-UA" sz="1400" dirty="0"/>
          </a:p>
        </p:txBody>
      </p:sp>
      <p:sp>
        <p:nvSpPr>
          <p:cNvPr id="18" name="Объект 3">
            <a:extLst>
              <a:ext uri="{FF2B5EF4-FFF2-40B4-BE49-F238E27FC236}">
                <a16:creationId xmlns:a16="http://schemas.microsoft.com/office/drawing/2014/main" id="{9509D6C4-F6F0-4ABB-84BD-3E10773574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05751" y="399381"/>
            <a:ext cx="3713346" cy="329600"/>
          </a:xfrm>
        </p:spPr>
        <p:txBody>
          <a:bodyPr>
            <a:noAutofit/>
          </a:bodyPr>
          <a:lstStyle/>
          <a:p>
            <a:pPr marL="0" indent="0" algn="r">
              <a:buNone/>
            </a:pPr>
            <a:r>
              <a:rPr lang="ru-RU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</a:rPr>
              <a:t>МОНІТОРИНГ ПОЛІТИЧНИХ НОВИН</a:t>
            </a:r>
            <a:endParaRPr lang="ru-RU" sz="1400" b="1" i="0" u="none" strike="noStrike" baseline="0" dirty="0">
              <a:solidFill>
                <a:schemeClr val="tx1">
                  <a:lumMod val="65000"/>
                  <a:lumOff val="35000"/>
                </a:schemeClr>
              </a:solidFill>
              <a:latin typeface="Tahoma" panose="020B060403050404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EF04DFA-EBB2-4A87-9A6D-7F96BF51CAE9}"/>
              </a:ext>
            </a:extLst>
          </p:cNvPr>
          <p:cNvSpPr txBox="1"/>
          <p:nvPr/>
        </p:nvSpPr>
        <p:spPr>
          <a:xfrm>
            <a:off x="6723245" y="1692000"/>
            <a:ext cx="4087629" cy="24622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100" b="1" i="0" u="none" strike="noStrike" baseline="0" dirty="0" err="1">
                <a:latin typeface="Tahoma" panose="020B0604030504040204" pitchFamily="34" charset="0"/>
              </a:rPr>
              <a:t>лютий</a:t>
            </a:r>
            <a:r>
              <a:rPr lang="ru-RU" sz="1100" b="1" i="0" u="none" strike="noStrike" baseline="0" dirty="0">
                <a:latin typeface="Tahoma" panose="020B0604030504040204" pitchFamily="34" charset="0"/>
              </a:rPr>
              <a:t> 2018</a:t>
            </a:r>
            <a:r>
              <a:rPr lang="ru-RU" sz="1100" i="0" u="none" strike="noStrike" baseline="0" dirty="0">
                <a:latin typeface="Tahoma" panose="020B0604030504040204" pitchFamily="34" charset="0"/>
              </a:rPr>
              <a:t>, N= 662 </a:t>
            </a:r>
            <a:r>
              <a:rPr lang="ru-RU" sz="1100" i="0" u="none" strike="noStrike" baseline="0" dirty="0" err="1">
                <a:latin typeface="Tahoma" panose="020B0604030504040204" pitchFamily="34" charset="0"/>
              </a:rPr>
              <a:t>повідомлення</a:t>
            </a:r>
            <a:r>
              <a:rPr lang="ru-RU" sz="1100" i="0" u="none" strike="noStrike" baseline="0" dirty="0">
                <a:latin typeface="Tahoma" panose="020B0604030504040204" pitchFamily="34" charset="0"/>
              </a:rPr>
              <a:t> \ 463 </a:t>
            </a:r>
            <a:r>
              <a:rPr lang="ru-RU" sz="1100" i="0" u="none" strike="noStrike" baseline="0" dirty="0" err="1">
                <a:latin typeface="Tahoma" panose="020B0604030504040204" pitchFamily="34" charset="0"/>
              </a:rPr>
              <a:t>всіх</a:t>
            </a:r>
            <a:r>
              <a:rPr lang="ru-RU" sz="1100" i="0" u="none" strike="noStrike" baseline="0" dirty="0">
                <a:latin typeface="Tahoma" panose="020B0604030504040204" pitchFamily="34" charset="0"/>
              </a:rPr>
              <a:t> </a:t>
            </a:r>
            <a:r>
              <a:rPr lang="ru-RU" sz="1100" i="0" u="none" strike="noStrike" baseline="0" dirty="0" err="1">
                <a:latin typeface="Tahoma" panose="020B0604030504040204" pitchFamily="34" charset="0"/>
              </a:rPr>
              <a:t>згадувань</a:t>
            </a:r>
            <a:r>
              <a:rPr lang="ru-RU" sz="1100" i="0" u="none" strike="noStrike" baseline="0" dirty="0">
                <a:latin typeface="Tahoma" panose="020B0604030504040204" pitchFamily="34" charset="0"/>
              </a:rPr>
              <a:t> про </a:t>
            </a:r>
            <a:r>
              <a:rPr lang="ru-RU" sz="1100" i="0" u="none" strike="noStrike" baseline="0" dirty="0" err="1">
                <a:latin typeface="Tahoma" panose="020B0604030504040204" pitchFamily="34" charset="0"/>
              </a:rPr>
              <a:t>політиків</a:t>
            </a:r>
            <a:r>
              <a:rPr lang="ru-RU" sz="1100" i="0" u="none" strike="noStrike" baseline="0" dirty="0">
                <a:latin typeface="Tahoma" panose="020B0604030504040204" pitchFamily="34" charset="0"/>
              </a:rPr>
              <a:t> \6474 сек. </a:t>
            </a:r>
            <a:r>
              <a:rPr lang="ru-RU" sz="1100" dirty="0" err="1">
                <a:latin typeface="Tahoma" panose="020B0604030504040204" pitchFamily="34" charset="0"/>
              </a:rPr>
              <a:t>с</a:t>
            </a:r>
            <a:r>
              <a:rPr lang="ru-RU" sz="1100" i="0" u="none" strike="noStrike" baseline="0" dirty="0" err="1">
                <a:latin typeface="Tahoma" panose="020B0604030504040204" pitchFamily="34" charset="0"/>
              </a:rPr>
              <a:t>инхрону</a:t>
            </a:r>
            <a:endParaRPr lang="ru-RU" sz="1100" i="0" u="none" strike="noStrike" baseline="0" dirty="0">
              <a:latin typeface="Tahoma" panose="020B0604030504040204" pitchFamily="34" charset="0"/>
            </a:endParaRPr>
          </a:p>
          <a:p>
            <a:r>
              <a:rPr lang="ru-RU" sz="1100" i="0" u="none" strike="noStrike" baseline="0" dirty="0">
                <a:latin typeface="Tahoma" panose="020B0604030504040204" pitchFamily="34" charset="0"/>
              </a:rPr>
              <a:t> </a:t>
            </a:r>
          </a:p>
          <a:p>
            <a:r>
              <a:rPr lang="ru-RU" sz="1100" b="1" i="0" u="none" strike="noStrike" baseline="0" dirty="0" err="1">
                <a:latin typeface="Tahoma" panose="020B0604030504040204" pitchFamily="34" charset="0"/>
              </a:rPr>
              <a:t>лютий</a:t>
            </a:r>
            <a:r>
              <a:rPr lang="ru-RU" sz="1100" b="1" i="0" u="none" strike="noStrike" baseline="0" dirty="0">
                <a:latin typeface="Tahoma" panose="020B0604030504040204" pitchFamily="34" charset="0"/>
              </a:rPr>
              <a:t> 2019</a:t>
            </a:r>
            <a:r>
              <a:rPr lang="ru-RU" sz="1100" i="0" u="none" strike="noStrike" baseline="0" dirty="0">
                <a:latin typeface="Tahoma" panose="020B0604030504040204" pitchFamily="34" charset="0"/>
              </a:rPr>
              <a:t>, N= 655 </a:t>
            </a:r>
            <a:r>
              <a:rPr lang="ru-RU" sz="1100" i="0" u="none" strike="noStrike" baseline="0" dirty="0" err="1">
                <a:latin typeface="Tahoma" panose="020B0604030504040204" pitchFamily="34" charset="0"/>
              </a:rPr>
              <a:t>повідомлення</a:t>
            </a:r>
            <a:r>
              <a:rPr lang="ru-RU" sz="1100" i="0" u="none" strike="noStrike" baseline="0" dirty="0">
                <a:latin typeface="Tahoma" panose="020B0604030504040204" pitchFamily="34" charset="0"/>
              </a:rPr>
              <a:t> \ 451 </a:t>
            </a:r>
            <a:r>
              <a:rPr lang="ru-RU" sz="1100" i="0" u="none" strike="noStrike" baseline="0" dirty="0" err="1">
                <a:latin typeface="Tahoma" panose="020B0604030504040204" pitchFamily="34" charset="0"/>
              </a:rPr>
              <a:t>всіх</a:t>
            </a:r>
            <a:r>
              <a:rPr lang="ru-RU" sz="1100" i="0" u="none" strike="noStrike" baseline="0" dirty="0">
                <a:latin typeface="Tahoma" panose="020B0604030504040204" pitchFamily="34" charset="0"/>
              </a:rPr>
              <a:t> </a:t>
            </a:r>
            <a:r>
              <a:rPr lang="ru-RU" sz="1100" i="0" u="none" strike="noStrike" baseline="0" dirty="0" err="1">
                <a:latin typeface="Tahoma" panose="020B0604030504040204" pitchFamily="34" charset="0"/>
              </a:rPr>
              <a:t>згадувань</a:t>
            </a:r>
            <a:r>
              <a:rPr lang="ru-RU" sz="1100" i="0" u="none" strike="noStrike" baseline="0" dirty="0">
                <a:latin typeface="Tahoma" panose="020B0604030504040204" pitchFamily="34" charset="0"/>
              </a:rPr>
              <a:t> про </a:t>
            </a:r>
            <a:r>
              <a:rPr lang="ru-RU" sz="1100" i="0" u="none" strike="noStrike" baseline="0" dirty="0" err="1">
                <a:latin typeface="Tahoma" panose="020B0604030504040204" pitchFamily="34" charset="0"/>
              </a:rPr>
              <a:t>політиків</a:t>
            </a:r>
            <a:r>
              <a:rPr lang="ru-RU" sz="1100" i="0" u="none" strike="noStrike" baseline="0" dirty="0">
                <a:latin typeface="Tahoma" panose="020B0604030504040204" pitchFamily="34" charset="0"/>
              </a:rPr>
              <a:t> \7459 сек. </a:t>
            </a:r>
            <a:r>
              <a:rPr lang="ru-RU" sz="1100" i="0" u="none" strike="noStrike" baseline="0" dirty="0" err="1">
                <a:latin typeface="Tahoma" panose="020B0604030504040204" pitchFamily="34" charset="0"/>
              </a:rPr>
              <a:t>синхрону</a:t>
            </a:r>
            <a:r>
              <a:rPr lang="ru-RU" sz="1100" i="0" u="none" strike="noStrike" baseline="0" dirty="0">
                <a:latin typeface="Tahoma" panose="020B0604030504040204" pitchFamily="34" charset="0"/>
              </a:rPr>
              <a:t> </a:t>
            </a:r>
          </a:p>
          <a:p>
            <a:endParaRPr lang="ru-RU" sz="1100" i="0" u="none" strike="noStrike" baseline="0" dirty="0">
              <a:latin typeface="Tahoma" panose="020B0604030504040204" pitchFamily="34" charset="0"/>
            </a:endParaRPr>
          </a:p>
          <a:p>
            <a:r>
              <a:rPr lang="ru-RU" sz="1100" b="1" i="0" u="none" strike="noStrike" baseline="0" dirty="0" err="1">
                <a:latin typeface="Tahoma" panose="020B0604030504040204" pitchFamily="34" charset="0"/>
              </a:rPr>
              <a:t>березень</a:t>
            </a:r>
            <a:r>
              <a:rPr lang="ru-RU" sz="1100" b="1" i="0" u="none" strike="noStrike" baseline="0" dirty="0">
                <a:latin typeface="Tahoma" panose="020B0604030504040204" pitchFamily="34" charset="0"/>
              </a:rPr>
              <a:t> 2019</a:t>
            </a:r>
            <a:r>
              <a:rPr lang="ru-RU" sz="1100" i="0" u="none" strike="noStrike" baseline="0" dirty="0">
                <a:latin typeface="Tahoma" panose="020B0604030504040204" pitchFamily="34" charset="0"/>
              </a:rPr>
              <a:t>, N= 738 </a:t>
            </a:r>
            <a:r>
              <a:rPr lang="ru-RU" sz="1100" i="0" u="none" strike="noStrike" baseline="0" dirty="0" err="1">
                <a:latin typeface="Tahoma" panose="020B0604030504040204" pitchFamily="34" charset="0"/>
              </a:rPr>
              <a:t>повідомлення</a:t>
            </a:r>
            <a:r>
              <a:rPr lang="ru-RU" sz="1100" i="0" u="none" strike="noStrike" baseline="0" dirty="0">
                <a:latin typeface="Tahoma" panose="020B0604030504040204" pitchFamily="34" charset="0"/>
              </a:rPr>
              <a:t> \ 476 </a:t>
            </a:r>
            <a:r>
              <a:rPr lang="ru-RU" sz="1100" i="0" u="none" strike="noStrike" baseline="0" dirty="0" err="1">
                <a:latin typeface="Tahoma" panose="020B0604030504040204" pitchFamily="34" charset="0"/>
              </a:rPr>
              <a:t>всіх</a:t>
            </a:r>
            <a:r>
              <a:rPr lang="ru-RU" sz="1100" i="0" u="none" strike="noStrike" baseline="0" dirty="0">
                <a:latin typeface="Tahoma" panose="020B0604030504040204" pitchFamily="34" charset="0"/>
              </a:rPr>
              <a:t> </a:t>
            </a:r>
            <a:r>
              <a:rPr lang="ru-RU" sz="1100" i="0" u="none" strike="noStrike" baseline="0" dirty="0" err="1">
                <a:latin typeface="Tahoma" panose="020B0604030504040204" pitchFamily="34" charset="0"/>
              </a:rPr>
              <a:t>згадувань</a:t>
            </a:r>
            <a:r>
              <a:rPr lang="ru-RU" sz="1100" i="0" u="none" strike="noStrike" baseline="0" dirty="0">
                <a:latin typeface="Tahoma" panose="020B0604030504040204" pitchFamily="34" charset="0"/>
              </a:rPr>
              <a:t> про </a:t>
            </a:r>
            <a:r>
              <a:rPr lang="ru-RU" sz="1100" i="0" u="none" strike="noStrike" baseline="0" dirty="0" err="1">
                <a:latin typeface="Tahoma" panose="020B0604030504040204" pitchFamily="34" charset="0"/>
              </a:rPr>
              <a:t>політиків</a:t>
            </a:r>
            <a:r>
              <a:rPr lang="ru-RU" sz="1100" i="0" u="none" strike="noStrike" baseline="0" dirty="0">
                <a:latin typeface="Tahoma" panose="020B0604030504040204" pitchFamily="34" charset="0"/>
              </a:rPr>
              <a:t> \8588 сек. </a:t>
            </a:r>
            <a:r>
              <a:rPr lang="ru-RU" sz="1100" i="0" u="none" strike="noStrike" baseline="0" dirty="0" err="1">
                <a:latin typeface="Tahoma" panose="020B0604030504040204" pitchFamily="34" charset="0"/>
              </a:rPr>
              <a:t>синхрону</a:t>
            </a:r>
            <a:r>
              <a:rPr lang="ru-RU" sz="1100" i="0" u="none" strike="noStrike" baseline="0" dirty="0">
                <a:latin typeface="Tahoma" panose="020B0604030504040204" pitchFamily="34" charset="0"/>
              </a:rPr>
              <a:t> </a:t>
            </a:r>
          </a:p>
          <a:p>
            <a:endParaRPr lang="ru-RU" sz="1100" i="0" u="none" strike="noStrike" baseline="0" dirty="0">
              <a:latin typeface="Tahoma" panose="020B0604030504040204" pitchFamily="34" charset="0"/>
            </a:endParaRPr>
          </a:p>
          <a:p>
            <a:r>
              <a:rPr lang="ru-RU" sz="1100" b="1" i="0" u="none" strike="noStrike" baseline="0" dirty="0" err="1">
                <a:latin typeface="Tahoma" panose="020B0604030504040204" pitchFamily="34" charset="0"/>
              </a:rPr>
              <a:t>лютий</a:t>
            </a:r>
            <a:r>
              <a:rPr lang="ru-RU" sz="1100" b="1" i="0" u="none" strike="noStrike" baseline="0" dirty="0">
                <a:latin typeface="Tahoma" panose="020B0604030504040204" pitchFamily="34" charset="0"/>
              </a:rPr>
              <a:t> 2021</a:t>
            </a:r>
            <a:r>
              <a:rPr lang="ru-RU" sz="1100" i="0" u="none" strike="noStrike" baseline="0" dirty="0">
                <a:latin typeface="Tahoma" panose="020B0604030504040204" pitchFamily="34" charset="0"/>
              </a:rPr>
              <a:t>, N= 623 </a:t>
            </a:r>
            <a:r>
              <a:rPr lang="ru-RU" sz="1100" i="0" u="none" strike="noStrike" baseline="0" dirty="0" err="1">
                <a:latin typeface="Tahoma" panose="020B0604030504040204" pitchFamily="34" charset="0"/>
              </a:rPr>
              <a:t>повідомлення</a:t>
            </a:r>
            <a:r>
              <a:rPr lang="ru-RU" sz="1100" i="0" u="none" strike="noStrike" baseline="0" dirty="0">
                <a:latin typeface="Tahoma" panose="020B0604030504040204" pitchFamily="34" charset="0"/>
              </a:rPr>
              <a:t> \ 472 </a:t>
            </a:r>
            <a:r>
              <a:rPr lang="ru-RU" sz="1100" i="0" u="none" strike="noStrike" baseline="0" dirty="0" err="1">
                <a:latin typeface="Tahoma" panose="020B0604030504040204" pitchFamily="34" charset="0"/>
              </a:rPr>
              <a:t>всіх</a:t>
            </a:r>
            <a:r>
              <a:rPr lang="ru-RU" sz="1100" i="0" u="none" strike="noStrike" baseline="0" dirty="0">
                <a:latin typeface="Tahoma" panose="020B0604030504040204" pitchFamily="34" charset="0"/>
              </a:rPr>
              <a:t> </a:t>
            </a:r>
            <a:r>
              <a:rPr lang="ru-RU" sz="1100" i="0" u="none" strike="noStrike" baseline="0" dirty="0" err="1">
                <a:latin typeface="Tahoma" panose="020B0604030504040204" pitchFamily="34" charset="0"/>
              </a:rPr>
              <a:t>згадувань</a:t>
            </a:r>
            <a:r>
              <a:rPr lang="ru-RU" sz="1100" i="0" u="none" strike="noStrike" baseline="0" dirty="0">
                <a:latin typeface="Tahoma" panose="020B0604030504040204" pitchFamily="34" charset="0"/>
              </a:rPr>
              <a:t> про </a:t>
            </a:r>
            <a:r>
              <a:rPr lang="ru-RU" sz="1100" i="0" u="none" strike="noStrike" baseline="0" dirty="0" err="1">
                <a:latin typeface="Tahoma" panose="020B0604030504040204" pitchFamily="34" charset="0"/>
              </a:rPr>
              <a:t>політиків</a:t>
            </a:r>
            <a:r>
              <a:rPr lang="ru-RU" sz="1100" i="0" u="none" strike="noStrike" baseline="0" dirty="0">
                <a:latin typeface="Tahoma" panose="020B0604030504040204" pitchFamily="34" charset="0"/>
              </a:rPr>
              <a:t> \4801 сек. </a:t>
            </a:r>
            <a:r>
              <a:rPr lang="ru-RU" sz="1100" i="0" u="none" strike="noStrike" baseline="0" dirty="0" err="1">
                <a:latin typeface="Tahoma" panose="020B0604030504040204" pitchFamily="34" charset="0"/>
              </a:rPr>
              <a:t>синхрону</a:t>
            </a:r>
            <a:r>
              <a:rPr lang="ru-RU" sz="1100" i="0" u="none" strike="noStrike" baseline="0" dirty="0">
                <a:latin typeface="Tahoma" panose="020B0604030504040204" pitchFamily="34" charset="0"/>
              </a:rPr>
              <a:t> </a:t>
            </a:r>
          </a:p>
          <a:p>
            <a:endParaRPr lang="ru-RU" sz="1100" i="0" u="none" strike="noStrike" baseline="0" dirty="0">
              <a:latin typeface="Tahoma" panose="020B0604030504040204" pitchFamily="34" charset="0"/>
            </a:endParaRPr>
          </a:p>
          <a:p>
            <a:r>
              <a:rPr lang="ru-RU" sz="1100" b="1" i="0" u="none" strike="noStrike" baseline="0" dirty="0" err="1">
                <a:latin typeface="Tahoma" panose="020B0604030504040204" pitchFamily="34" charset="0"/>
              </a:rPr>
              <a:t>жовтень</a:t>
            </a:r>
            <a:r>
              <a:rPr lang="ru-RU" sz="1100" b="1" i="0" u="none" strike="noStrike" baseline="0" dirty="0">
                <a:latin typeface="Tahoma" panose="020B0604030504040204" pitchFamily="34" charset="0"/>
              </a:rPr>
              <a:t> 2021</a:t>
            </a:r>
            <a:r>
              <a:rPr lang="ru-RU" sz="1100" i="0" u="none" strike="noStrike" baseline="0" dirty="0">
                <a:latin typeface="Tahoma" panose="020B0604030504040204" pitchFamily="34" charset="0"/>
              </a:rPr>
              <a:t>, N= 512 </a:t>
            </a:r>
            <a:r>
              <a:rPr lang="ru-RU" sz="1100" i="0" u="none" strike="noStrike" baseline="0" dirty="0" err="1">
                <a:latin typeface="Tahoma" panose="020B0604030504040204" pitchFamily="34" charset="0"/>
              </a:rPr>
              <a:t>повідомлення</a:t>
            </a:r>
            <a:r>
              <a:rPr lang="ru-RU" sz="1100" i="0" u="none" strike="noStrike" baseline="0" dirty="0">
                <a:latin typeface="Tahoma" panose="020B0604030504040204" pitchFamily="34" charset="0"/>
              </a:rPr>
              <a:t> \ 469 </a:t>
            </a:r>
            <a:r>
              <a:rPr lang="ru-RU" sz="1100" i="0" u="none" strike="noStrike" baseline="0" dirty="0" err="1">
                <a:latin typeface="Tahoma" panose="020B0604030504040204" pitchFamily="34" charset="0"/>
              </a:rPr>
              <a:t>всіх</a:t>
            </a:r>
            <a:r>
              <a:rPr lang="ru-RU" sz="1100" i="0" u="none" strike="noStrike" baseline="0" dirty="0">
                <a:latin typeface="Tahoma" panose="020B0604030504040204" pitchFamily="34" charset="0"/>
              </a:rPr>
              <a:t> </a:t>
            </a:r>
            <a:r>
              <a:rPr lang="ru-RU" sz="1100" i="0" u="none" strike="noStrike" baseline="0" dirty="0" err="1">
                <a:latin typeface="Tahoma" panose="020B0604030504040204" pitchFamily="34" charset="0"/>
              </a:rPr>
              <a:t>згадувань</a:t>
            </a:r>
            <a:r>
              <a:rPr lang="ru-RU" sz="1100" i="0" u="none" strike="noStrike" baseline="0" dirty="0">
                <a:latin typeface="Tahoma" panose="020B0604030504040204" pitchFamily="34" charset="0"/>
              </a:rPr>
              <a:t> про </a:t>
            </a:r>
            <a:r>
              <a:rPr lang="ru-RU" sz="1100" i="0" u="none" strike="noStrike" baseline="0" dirty="0" err="1">
                <a:latin typeface="Tahoma" panose="020B0604030504040204" pitchFamily="34" charset="0"/>
              </a:rPr>
              <a:t>політиків</a:t>
            </a:r>
            <a:r>
              <a:rPr lang="ru-RU" sz="1100" i="0" u="none" strike="noStrike" baseline="0" dirty="0">
                <a:latin typeface="Tahoma" panose="020B0604030504040204" pitchFamily="34" charset="0"/>
              </a:rPr>
              <a:t> \5617 сек. </a:t>
            </a:r>
            <a:r>
              <a:rPr lang="ru-RU" sz="1100" i="0" u="none" strike="noStrike" baseline="0" dirty="0" err="1">
                <a:latin typeface="Tahoma" panose="020B0604030504040204" pitchFamily="34" charset="0"/>
              </a:rPr>
              <a:t>синхрону</a:t>
            </a:r>
            <a:r>
              <a:rPr lang="ru-RU" sz="1100" i="0" u="none" strike="noStrike" baseline="0" dirty="0">
                <a:latin typeface="Tahoma" panose="020B0604030504040204" pitchFamily="34" charset="0"/>
              </a:rPr>
              <a:t> </a:t>
            </a:r>
            <a:endParaRPr lang="ru-UA" sz="1100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77382EF-D256-4974-AD3B-FCB638E59D44}"/>
              </a:ext>
            </a:extLst>
          </p:cNvPr>
          <p:cNvSpPr txBox="1"/>
          <p:nvPr/>
        </p:nvSpPr>
        <p:spPr>
          <a:xfrm>
            <a:off x="7558234" y="4154213"/>
            <a:ext cx="24176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uk-UA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Синхрон</a:t>
            </a:r>
            <a:r>
              <a:rPr lang="uk-UA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політиків</a:t>
            </a:r>
            <a:endParaRPr lang="ru-UA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578A535-2023-4E8E-8CD8-3FF98C5B2738}"/>
              </a:ext>
            </a:extLst>
          </p:cNvPr>
          <p:cNvSpPr txBox="1"/>
          <p:nvPr/>
        </p:nvSpPr>
        <p:spPr>
          <a:xfrm>
            <a:off x="733426" y="5903445"/>
            <a:ext cx="50101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ru-UA" sz="1200" b="0" i="0" u="none" strike="noStrike" baseline="0" dirty="0">
              <a:solidFill>
                <a:srgbClr val="000000"/>
              </a:solidFill>
              <a:latin typeface="Tahoma" panose="020B0604030504040204" pitchFamily="34" charset="0"/>
            </a:endParaRPr>
          </a:p>
          <a:p>
            <a:r>
              <a:rPr lang="ru-RU" sz="1200" b="0" i="0" u="none" strike="noStrike" baseline="0" dirty="0">
                <a:latin typeface="Tahoma" panose="020B0604030504040204" pitchFamily="34" charset="0"/>
              </a:rPr>
              <a:t>* </a:t>
            </a:r>
            <a:r>
              <a:rPr lang="ru-RU" sz="1200" b="0" i="0" u="none" strike="noStrike" baseline="0" dirty="0" err="1">
                <a:latin typeface="Tahoma" panose="020B0604030504040204" pitchFamily="34" charset="0"/>
              </a:rPr>
              <a:t>Частка</a:t>
            </a:r>
            <a:r>
              <a:rPr lang="ru-RU" sz="1200" b="0" i="0" u="none" strike="noStrike" baseline="0" dirty="0">
                <a:latin typeface="Tahoma" panose="020B0604030504040204" pitchFamily="34" charset="0"/>
              </a:rPr>
              <a:t> (%) </a:t>
            </a:r>
            <a:r>
              <a:rPr lang="ru-RU" sz="1200" b="0" i="0" u="none" strike="noStrike" baseline="0" dirty="0" err="1">
                <a:latin typeface="Tahoma" panose="020B0604030504040204" pitchFamily="34" charset="0"/>
              </a:rPr>
              <a:t>синхрону</a:t>
            </a:r>
            <a:r>
              <a:rPr lang="ru-RU" sz="1200" b="0" i="0" u="none" strike="noStrike" baseline="0" dirty="0">
                <a:latin typeface="Tahoma" panose="020B0604030504040204" pitchFamily="34" charset="0"/>
              </a:rPr>
              <a:t>/ </a:t>
            </a:r>
            <a:r>
              <a:rPr lang="ru-RU" sz="1200" b="0" i="0" u="none" strike="noStrike" baseline="0" dirty="0" err="1">
                <a:latin typeface="Tahoma" panose="020B0604030504040204" pitchFamily="34" charset="0"/>
              </a:rPr>
              <a:t>уваги</a:t>
            </a:r>
            <a:r>
              <a:rPr lang="ru-RU" sz="1200" b="0" i="0" u="none" strike="noStrike" baseline="0" dirty="0">
                <a:latin typeface="Tahoma" panose="020B0604030504040204" pitchFamily="34" charset="0"/>
              </a:rPr>
              <a:t> до </a:t>
            </a:r>
            <a:r>
              <a:rPr lang="ru-RU" sz="1200" b="0" i="0" u="none" strike="noStrike" baseline="0" dirty="0" err="1">
                <a:latin typeface="Tahoma" panose="020B0604030504040204" pitchFamily="34" charset="0"/>
              </a:rPr>
              <a:t>представників</a:t>
            </a:r>
            <a:r>
              <a:rPr lang="ru-RU" sz="1200" b="0" i="0" u="none" strike="noStrike" baseline="0" dirty="0">
                <a:latin typeface="Tahoma" panose="020B0604030504040204" pitchFamily="34" charset="0"/>
              </a:rPr>
              <a:t> </a:t>
            </a:r>
            <a:r>
              <a:rPr lang="ru-RU" sz="1200" b="0" i="0" u="none" strike="noStrike" baseline="0" dirty="0" err="1">
                <a:latin typeface="Tahoma" panose="020B0604030504040204" pitchFamily="34" charset="0"/>
              </a:rPr>
              <a:t>політичної</a:t>
            </a:r>
            <a:r>
              <a:rPr lang="ru-RU" sz="1200" b="0" i="0" u="none" strike="noStrike" baseline="0" dirty="0">
                <a:latin typeface="Tahoma" panose="020B0604030504040204" pitchFamily="34" charset="0"/>
              </a:rPr>
              <a:t> </a:t>
            </a:r>
            <a:r>
              <a:rPr lang="ru-RU" sz="1200" b="0" i="0" u="none" strike="noStrike" baseline="0" dirty="0" err="1">
                <a:latin typeface="Tahoma" panose="020B0604030504040204" pitchFamily="34" charset="0"/>
              </a:rPr>
              <a:t>сили</a:t>
            </a:r>
            <a:r>
              <a:rPr lang="ru-RU" sz="1200" b="0" i="0" u="none" strike="noStrike" baseline="0" dirty="0">
                <a:latin typeface="Tahoma" panose="020B0604030504040204" pitchFamily="34" charset="0"/>
              </a:rPr>
              <a:t> в </a:t>
            </a:r>
            <a:r>
              <a:rPr lang="ru-RU" sz="1200" b="0" i="0" u="none" strike="noStrike" baseline="0" dirty="0" err="1">
                <a:latin typeface="Tahoma" panose="020B0604030504040204" pitchFamily="34" charset="0"/>
              </a:rPr>
              <a:t>обсягу</a:t>
            </a:r>
            <a:r>
              <a:rPr lang="ru-RU" sz="1200" b="0" i="0" u="none" strike="noStrike" baseline="0" dirty="0">
                <a:latin typeface="Tahoma" panose="020B0604030504040204" pitchFamily="34" charset="0"/>
              </a:rPr>
              <a:t> </a:t>
            </a:r>
            <a:r>
              <a:rPr lang="ru-RU" sz="1200" b="0" i="0" u="none" strike="noStrike" baseline="0" dirty="0" err="1">
                <a:latin typeface="Tahoma" panose="020B0604030504040204" pitchFamily="34" charset="0"/>
              </a:rPr>
              <a:t>синхрону</a:t>
            </a:r>
            <a:r>
              <a:rPr lang="ru-RU" sz="1200" b="0" i="0" u="none" strike="noStrike" baseline="0" dirty="0">
                <a:latin typeface="Tahoma" panose="020B0604030504040204" pitchFamily="34" charset="0"/>
              </a:rPr>
              <a:t>/ </a:t>
            </a:r>
            <a:r>
              <a:rPr lang="ru-RU" sz="1200" b="0" i="0" u="none" strike="noStrike" baseline="0" dirty="0" err="1">
                <a:latin typeface="Tahoma" panose="020B0604030504040204" pitchFamily="34" charset="0"/>
              </a:rPr>
              <a:t>уваги</a:t>
            </a:r>
            <a:r>
              <a:rPr lang="ru-RU" sz="1200" b="0" i="0" u="none" strike="noStrike" baseline="0" dirty="0">
                <a:latin typeface="Tahoma" panose="020B0604030504040204" pitchFamily="34" charset="0"/>
              </a:rPr>
              <a:t> до </a:t>
            </a:r>
            <a:r>
              <a:rPr lang="ru-RU" sz="1200" b="0" i="0" u="none" strike="noStrike" baseline="0" dirty="0" err="1">
                <a:latin typeface="Tahoma" panose="020B0604030504040204" pitchFamily="34" charset="0"/>
              </a:rPr>
              <a:t>представників</a:t>
            </a:r>
            <a:r>
              <a:rPr lang="ru-RU" sz="1200" b="0" i="0" u="none" strike="noStrike" baseline="0" dirty="0">
                <a:latin typeface="Tahoma" panose="020B0604030504040204" pitchFamily="34" charset="0"/>
              </a:rPr>
              <a:t> </a:t>
            </a:r>
            <a:r>
              <a:rPr lang="ru-RU" sz="1200" b="0" i="0" u="none" strike="noStrike" baseline="0" dirty="0" err="1">
                <a:latin typeface="Tahoma" panose="020B0604030504040204" pitchFamily="34" charset="0"/>
              </a:rPr>
              <a:t>всіх</a:t>
            </a:r>
            <a:r>
              <a:rPr lang="ru-RU" sz="1200" b="0" i="0" u="none" strike="noStrike" baseline="0" dirty="0">
                <a:latin typeface="Tahoma" panose="020B0604030504040204" pitchFamily="34" charset="0"/>
              </a:rPr>
              <a:t> </a:t>
            </a:r>
            <a:r>
              <a:rPr lang="ru-RU" sz="1200" b="0" i="0" u="none" strike="noStrike" baseline="0" dirty="0" err="1">
                <a:latin typeface="Tahoma" panose="020B0604030504040204" pitchFamily="34" charset="0"/>
              </a:rPr>
              <a:t>політичних</a:t>
            </a:r>
            <a:r>
              <a:rPr lang="ru-RU" sz="1200" b="0" i="0" u="none" strike="noStrike" baseline="0" dirty="0">
                <a:latin typeface="Tahoma" panose="020B0604030504040204" pitchFamily="34" charset="0"/>
              </a:rPr>
              <a:t> сил </a:t>
            </a:r>
            <a:endParaRPr lang="ru-UA" sz="1200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6C7D407-B6D3-47BD-B60C-5974103273EC}"/>
              </a:ext>
            </a:extLst>
          </p:cNvPr>
          <p:cNvSpPr txBox="1"/>
          <p:nvPr/>
        </p:nvSpPr>
        <p:spPr>
          <a:xfrm>
            <a:off x="1024638" y="4717094"/>
            <a:ext cx="24288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uk-UA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Увага до політиків</a:t>
            </a:r>
            <a:endParaRPr lang="ru-UA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F89882F-E701-4C96-94E9-5D10D98D51A1}"/>
              </a:ext>
            </a:extLst>
          </p:cNvPr>
          <p:cNvSpPr txBox="1"/>
          <p:nvPr/>
        </p:nvSpPr>
        <p:spPr>
          <a:xfrm>
            <a:off x="1024638" y="5016681"/>
            <a:ext cx="330571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uk-UA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Розподіл </a:t>
            </a:r>
            <a:r>
              <a:rPr lang="uk-UA" sz="14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синхрону</a:t>
            </a:r>
            <a:r>
              <a:rPr lang="uk-UA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/уваги до політиків</a:t>
            </a:r>
            <a:endParaRPr lang="ru-UA" sz="1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DA4C1CE6-1D38-40C4-87C9-1152354606E6}"/>
              </a:ext>
            </a:extLst>
          </p:cNvPr>
          <p:cNvSpPr txBox="1"/>
          <p:nvPr/>
        </p:nvSpPr>
        <p:spPr>
          <a:xfrm>
            <a:off x="1024638" y="5366386"/>
            <a:ext cx="25987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uk-UA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Новини про Україну</a:t>
            </a:r>
            <a:endParaRPr lang="ru-UA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323440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Диаграмма 13">
            <a:extLst>
              <a:ext uri="{FF2B5EF4-FFF2-40B4-BE49-F238E27FC236}">
                <a16:creationId xmlns:a16="http://schemas.microsoft.com/office/drawing/2014/main" id="{F6401380-DBF2-468A-8174-DE182E1C12F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8563364"/>
              </p:ext>
            </p:extLst>
          </p:nvPr>
        </p:nvGraphicFramePr>
        <p:xfrm>
          <a:off x="895350" y="1660190"/>
          <a:ext cx="9016815" cy="46184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954B8539-65EA-46F6-BF9C-04A86E953B18}"/>
              </a:ext>
            </a:extLst>
          </p:cNvPr>
          <p:cNvSpPr txBox="1"/>
          <p:nvPr/>
        </p:nvSpPr>
        <p:spPr>
          <a:xfrm>
            <a:off x="658813" y="1133874"/>
            <a:ext cx="108743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i="0" u="none" strike="noStrike" baseline="0" dirty="0">
                <a:solidFill>
                  <a:srgbClr val="FF0000"/>
                </a:solidFill>
                <a:latin typeface="Tahoma" panose="020B0604030504040204" pitchFamily="34" charset="0"/>
              </a:rPr>
              <a:t>ПРЕДСТАВНИКИ ПОЛІТИЧНИХ СИЛ: </a:t>
            </a:r>
            <a:r>
              <a:rPr lang="uk-UA" sz="2000" b="1" i="0" u="none" strike="noStrike" baseline="0" dirty="0">
                <a:solidFill>
                  <a:srgbClr val="FF0000"/>
                </a:solidFill>
                <a:latin typeface="Tahoma" panose="020B0604030504040204" pitchFamily="34" charset="0"/>
              </a:rPr>
              <a:t>СИХРОН* У НОВИНАХ</a:t>
            </a:r>
            <a:endParaRPr lang="ru-UA" sz="2000" dirty="0">
              <a:solidFill>
                <a:srgbClr val="FF0000"/>
              </a:solidFill>
            </a:endParaRPr>
          </a:p>
        </p:txBody>
      </p:sp>
      <p:sp>
        <p:nvSpPr>
          <p:cNvPr id="16" name="Заголовок 1">
            <a:extLst>
              <a:ext uri="{FF2B5EF4-FFF2-40B4-BE49-F238E27FC236}">
                <a16:creationId xmlns:a16="http://schemas.microsoft.com/office/drawing/2014/main" id="{D63FC06A-BE41-4396-AB45-7B49369EF5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903" y="308224"/>
            <a:ext cx="11353800" cy="530024"/>
          </a:xfrm>
        </p:spPr>
        <p:txBody>
          <a:bodyPr>
            <a:normAutofit fontScale="90000"/>
          </a:bodyPr>
          <a:lstStyle/>
          <a:p>
            <a:r>
              <a:rPr lang="ru-RU" sz="3600" b="1" i="0" u="none" strike="noStrike" baseline="0" dirty="0">
                <a:solidFill>
                  <a:schemeClr val="bg1"/>
                </a:solidFill>
                <a:latin typeface="Tahoma" panose="020B0604030504040204" pitchFamily="34" charset="0"/>
              </a:rPr>
              <a:t>ПОЛ</a:t>
            </a:r>
            <a:r>
              <a:rPr lang="uk-UA" sz="3600" b="1" i="0" u="none" strike="noStrike" baseline="0" dirty="0">
                <a:solidFill>
                  <a:schemeClr val="bg1"/>
                </a:solidFill>
                <a:latin typeface="Tahoma" panose="020B0604030504040204" pitchFamily="34" charset="0"/>
              </a:rPr>
              <a:t>ІТИЧНЕ ПОЛЕ</a:t>
            </a:r>
            <a:endParaRPr lang="ru-UA" sz="1600" dirty="0">
              <a:solidFill>
                <a:schemeClr val="bg1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BE889DE-4F44-4CD8-86AC-3F32A9E3EAC8}"/>
              </a:ext>
            </a:extLst>
          </p:cNvPr>
          <p:cNvSpPr txBox="1"/>
          <p:nvPr/>
        </p:nvSpPr>
        <p:spPr>
          <a:xfrm>
            <a:off x="9094971" y="579320"/>
            <a:ext cx="252412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400" b="1" i="0" u="none" strike="noStrike" baseline="0" dirty="0">
                <a:solidFill>
                  <a:schemeClr val="bg1"/>
                </a:solidFill>
                <a:latin typeface="Tahoma" panose="020B0604030504040204" pitchFamily="34" charset="0"/>
              </a:rPr>
              <a:t>04-09 </a:t>
            </a:r>
            <a:r>
              <a:rPr lang="uk-UA" sz="1400" b="1" dirty="0">
                <a:solidFill>
                  <a:schemeClr val="bg1"/>
                </a:solidFill>
                <a:latin typeface="Tahoma" panose="020B0604030504040204" pitchFamily="34" charset="0"/>
              </a:rPr>
              <a:t>жовтня </a:t>
            </a:r>
            <a:r>
              <a:rPr lang="uk-UA" sz="1400" b="1" i="0" u="none" strike="noStrike" baseline="0" dirty="0">
                <a:solidFill>
                  <a:schemeClr val="bg1"/>
                </a:solidFill>
                <a:latin typeface="Tahoma" panose="020B0604030504040204" pitchFamily="34" charset="0"/>
              </a:rPr>
              <a:t>2021</a:t>
            </a:r>
            <a:endParaRPr lang="ru-UA" sz="1400" dirty="0"/>
          </a:p>
        </p:txBody>
      </p:sp>
      <p:sp>
        <p:nvSpPr>
          <p:cNvPr id="18" name="Объект 3">
            <a:extLst>
              <a:ext uri="{FF2B5EF4-FFF2-40B4-BE49-F238E27FC236}">
                <a16:creationId xmlns:a16="http://schemas.microsoft.com/office/drawing/2014/main" id="{9509D6C4-F6F0-4ABB-84BD-3E10773574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05751" y="399381"/>
            <a:ext cx="3713346" cy="329600"/>
          </a:xfrm>
        </p:spPr>
        <p:txBody>
          <a:bodyPr>
            <a:noAutofit/>
          </a:bodyPr>
          <a:lstStyle/>
          <a:p>
            <a:pPr marL="0" indent="0" algn="r">
              <a:buNone/>
            </a:pPr>
            <a:r>
              <a:rPr lang="ru-RU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</a:rPr>
              <a:t>МОНІТОРИНГ ПОЛІТИЧНИХ НОВИН</a:t>
            </a:r>
            <a:endParaRPr lang="ru-RU" sz="1400" b="1" i="0" u="none" strike="noStrike" baseline="0" dirty="0">
              <a:solidFill>
                <a:schemeClr val="tx1">
                  <a:lumMod val="65000"/>
                  <a:lumOff val="35000"/>
                </a:schemeClr>
              </a:solidFill>
              <a:latin typeface="Tahoma" panose="020B060403050404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77382EF-D256-4974-AD3B-FCB638E59D44}"/>
              </a:ext>
            </a:extLst>
          </p:cNvPr>
          <p:cNvSpPr txBox="1"/>
          <p:nvPr/>
        </p:nvSpPr>
        <p:spPr>
          <a:xfrm>
            <a:off x="2043297" y="1489362"/>
            <a:ext cx="36631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uk-UA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Розподіл </a:t>
            </a:r>
            <a:r>
              <a:rPr lang="uk-UA" b="1" dirty="0" err="1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синхрону</a:t>
            </a:r>
            <a:r>
              <a:rPr lang="uk-UA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політиків</a:t>
            </a:r>
            <a:endParaRPr lang="ru-UA" b="1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578A535-2023-4E8E-8CD8-3FF98C5B2738}"/>
              </a:ext>
            </a:extLst>
          </p:cNvPr>
          <p:cNvSpPr txBox="1"/>
          <p:nvPr/>
        </p:nvSpPr>
        <p:spPr>
          <a:xfrm>
            <a:off x="895350" y="6202051"/>
            <a:ext cx="57340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ru-UA" sz="1200" b="0" i="0" u="none" strike="noStrike" baseline="0" dirty="0">
              <a:solidFill>
                <a:srgbClr val="000000"/>
              </a:solidFill>
              <a:latin typeface="Tahoma" panose="020B0604030504040204" pitchFamily="34" charset="0"/>
            </a:endParaRPr>
          </a:p>
          <a:p>
            <a:r>
              <a:rPr lang="ru-RU" sz="1200" b="0" i="0" u="none" strike="noStrike" baseline="0" dirty="0">
                <a:latin typeface="Tahoma" panose="020B0604030504040204" pitchFamily="34" charset="0"/>
              </a:rPr>
              <a:t>* </a:t>
            </a:r>
            <a:r>
              <a:rPr lang="ru-RU" sz="1200" b="0" i="0" u="none" strike="noStrike" baseline="0" dirty="0" err="1">
                <a:latin typeface="Tahoma" panose="020B0604030504040204" pitchFamily="34" charset="0"/>
              </a:rPr>
              <a:t>Частка</a:t>
            </a:r>
            <a:r>
              <a:rPr lang="ru-RU" sz="1200" b="0" i="0" u="none" strike="noStrike" baseline="0" dirty="0">
                <a:latin typeface="Tahoma" panose="020B0604030504040204" pitchFamily="34" charset="0"/>
              </a:rPr>
              <a:t> (%) </a:t>
            </a:r>
            <a:r>
              <a:rPr lang="ru-RU" sz="1200" b="0" i="0" u="none" strike="noStrike" baseline="0" dirty="0" err="1">
                <a:latin typeface="Tahoma" panose="020B0604030504040204" pitchFamily="34" charset="0"/>
              </a:rPr>
              <a:t>синхрону</a:t>
            </a:r>
            <a:r>
              <a:rPr lang="ru-RU" sz="1200" b="0" i="0" u="none" strike="noStrike" baseline="0" dirty="0">
                <a:latin typeface="Tahoma" panose="020B0604030504040204" pitchFamily="34" charset="0"/>
              </a:rPr>
              <a:t> </a:t>
            </a:r>
            <a:r>
              <a:rPr lang="ru-RU" sz="1200" b="0" i="0" u="none" strike="noStrike" baseline="0" dirty="0" err="1">
                <a:latin typeface="Tahoma" panose="020B0604030504040204" pitchFamily="34" charset="0"/>
              </a:rPr>
              <a:t>політичних</a:t>
            </a:r>
            <a:r>
              <a:rPr lang="ru-RU" sz="1200" b="0" i="0" u="none" strike="noStrike" baseline="0" dirty="0">
                <a:latin typeface="Tahoma" panose="020B0604030504040204" pitchFamily="34" charset="0"/>
              </a:rPr>
              <a:t> сил в </a:t>
            </a:r>
            <a:r>
              <a:rPr lang="ru-RU" sz="1200" b="0" i="0" u="none" strike="noStrike" baseline="0" dirty="0" err="1">
                <a:latin typeface="Tahoma" panose="020B0604030504040204" pitchFamily="34" charset="0"/>
              </a:rPr>
              <a:t>обсягу</a:t>
            </a:r>
            <a:r>
              <a:rPr lang="ru-RU" sz="1200" b="0" i="0" u="none" strike="noStrike" baseline="0" dirty="0">
                <a:latin typeface="Tahoma" panose="020B0604030504040204" pitchFamily="34" charset="0"/>
              </a:rPr>
              <a:t> </a:t>
            </a:r>
            <a:r>
              <a:rPr lang="ru-RU" sz="1200" b="0" i="0" u="none" strike="noStrike" baseline="0" dirty="0" err="1">
                <a:latin typeface="Tahoma" panose="020B0604030504040204" pitchFamily="34" charset="0"/>
              </a:rPr>
              <a:t>синхрону</a:t>
            </a:r>
            <a:r>
              <a:rPr lang="ru-RU" sz="1200" b="0" i="0" u="none" strike="noStrike" baseline="0" dirty="0">
                <a:latin typeface="Tahoma" panose="020B0604030504040204" pitchFamily="34" charset="0"/>
              </a:rPr>
              <a:t> </a:t>
            </a:r>
            <a:r>
              <a:rPr lang="ru-RU" sz="1200" b="0" i="0" u="none" strike="noStrike" baseline="0" dirty="0" err="1">
                <a:latin typeface="Tahoma" panose="020B0604030504040204" pitchFamily="34" charset="0"/>
              </a:rPr>
              <a:t>всіх</a:t>
            </a:r>
            <a:r>
              <a:rPr lang="ru-RU" sz="1200" b="0" i="0" u="none" strike="noStrike" baseline="0" dirty="0">
                <a:latin typeface="Tahoma" panose="020B0604030504040204" pitchFamily="34" charset="0"/>
              </a:rPr>
              <a:t> </a:t>
            </a:r>
            <a:r>
              <a:rPr lang="ru-RU" sz="1200" b="0" i="0" u="none" strike="noStrike" baseline="0" dirty="0" err="1">
                <a:latin typeface="Tahoma" panose="020B0604030504040204" pitchFamily="34" charset="0"/>
              </a:rPr>
              <a:t>політичних</a:t>
            </a:r>
            <a:r>
              <a:rPr lang="ru-RU" sz="1200" b="0" i="0" u="none" strike="noStrike" baseline="0" dirty="0">
                <a:latin typeface="Tahoma" panose="020B0604030504040204" pitchFamily="34" charset="0"/>
              </a:rPr>
              <a:t> сил </a:t>
            </a:r>
            <a:endParaRPr lang="ru-UA" sz="120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702A7C1-A556-4ADA-A0FF-A936DD1415AB}"/>
              </a:ext>
            </a:extLst>
          </p:cNvPr>
          <p:cNvSpPr txBox="1"/>
          <p:nvPr/>
        </p:nvSpPr>
        <p:spPr>
          <a:xfrm>
            <a:off x="5706480" y="1539020"/>
            <a:ext cx="197522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uk-UA" sz="14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04-09 жовтня 2021</a:t>
            </a:r>
            <a:endParaRPr lang="en-US" sz="1200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084273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Диаграмма 9">
            <a:extLst>
              <a:ext uri="{FF2B5EF4-FFF2-40B4-BE49-F238E27FC236}">
                <a16:creationId xmlns:a16="http://schemas.microsoft.com/office/drawing/2014/main" id="{BEBA9C22-7629-4E61-BD42-5BE8B563650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16052371"/>
              </p:ext>
            </p:extLst>
          </p:nvPr>
        </p:nvGraphicFramePr>
        <p:xfrm>
          <a:off x="863575" y="1942520"/>
          <a:ext cx="7987925" cy="42656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954B8539-65EA-46F6-BF9C-04A86E953B18}"/>
              </a:ext>
            </a:extLst>
          </p:cNvPr>
          <p:cNvSpPr txBox="1"/>
          <p:nvPr/>
        </p:nvSpPr>
        <p:spPr>
          <a:xfrm>
            <a:off x="658813" y="1343785"/>
            <a:ext cx="108743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i="0" u="none" strike="noStrike" baseline="0" dirty="0">
                <a:solidFill>
                  <a:srgbClr val="FF0000"/>
                </a:solidFill>
                <a:latin typeface="Tahoma" panose="020B0604030504040204" pitchFamily="34" charset="0"/>
              </a:rPr>
              <a:t>ПРЕДСТАВНИКИ ПОЛІТИЧНИХ СИЛ: </a:t>
            </a:r>
            <a:r>
              <a:rPr lang="uk-UA" sz="2000" b="1" i="0" u="none" strike="noStrike" baseline="0" dirty="0">
                <a:solidFill>
                  <a:srgbClr val="FF0000"/>
                </a:solidFill>
                <a:latin typeface="Tahoma" panose="020B0604030504040204" pitchFamily="34" charset="0"/>
              </a:rPr>
              <a:t>СИХРОН У НОВИНАХ</a:t>
            </a:r>
            <a:endParaRPr lang="ru-UA" sz="2000" dirty="0">
              <a:solidFill>
                <a:srgbClr val="FF0000"/>
              </a:solidFill>
            </a:endParaRPr>
          </a:p>
        </p:txBody>
      </p:sp>
      <p:sp>
        <p:nvSpPr>
          <p:cNvPr id="16" name="Заголовок 1">
            <a:extLst>
              <a:ext uri="{FF2B5EF4-FFF2-40B4-BE49-F238E27FC236}">
                <a16:creationId xmlns:a16="http://schemas.microsoft.com/office/drawing/2014/main" id="{D63FC06A-BE41-4396-AB45-7B49369EF5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903" y="308224"/>
            <a:ext cx="11353800" cy="530024"/>
          </a:xfrm>
        </p:spPr>
        <p:txBody>
          <a:bodyPr>
            <a:normAutofit fontScale="90000"/>
          </a:bodyPr>
          <a:lstStyle/>
          <a:p>
            <a:r>
              <a:rPr lang="ru-RU" sz="3600" b="1" i="0" u="none" strike="noStrike" baseline="0" dirty="0">
                <a:solidFill>
                  <a:schemeClr val="bg1"/>
                </a:solidFill>
                <a:latin typeface="Tahoma" panose="020B0604030504040204" pitchFamily="34" charset="0"/>
              </a:rPr>
              <a:t>ПОЛ</a:t>
            </a:r>
            <a:r>
              <a:rPr lang="uk-UA" sz="3600" b="1" i="0" u="none" strike="noStrike" baseline="0" dirty="0">
                <a:solidFill>
                  <a:schemeClr val="bg1"/>
                </a:solidFill>
                <a:latin typeface="Tahoma" panose="020B0604030504040204" pitchFamily="34" charset="0"/>
              </a:rPr>
              <a:t>ІТИЧНЕ ПОЛЕ</a:t>
            </a:r>
            <a:endParaRPr lang="ru-UA" sz="1600" dirty="0">
              <a:solidFill>
                <a:schemeClr val="bg1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BE889DE-4F44-4CD8-86AC-3F32A9E3EAC8}"/>
              </a:ext>
            </a:extLst>
          </p:cNvPr>
          <p:cNvSpPr txBox="1"/>
          <p:nvPr/>
        </p:nvSpPr>
        <p:spPr>
          <a:xfrm>
            <a:off x="9094971" y="579320"/>
            <a:ext cx="252412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400" b="1" i="0" u="none" strike="noStrike" baseline="0" dirty="0">
                <a:solidFill>
                  <a:schemeClr val="bg1"/>
                </a:solidFill>
                <a:latin typeface="Tahoma" panose="020B0604030504040204" pitchFamily="34" charset="0"/>
              </a:rPr>
              <a:t>04-09 </a:t>
            </a:r>
            <a:r>
              <a:rPr lang="uk-UA" sz="1400" b="1" dirty="0">
                <a:solidFill>
                  <a:schemeClr val="bg1"/>
                </a:solidFill>
                <a:latin typeface="Tahoma" panose="020B0604030504040204" pitchFamily="34" charset="0"/>
              </a:rPr>
              <a:t>жовтня </a:t>
            </a:r>
            <a:r>
              <a:rPr lang="uk-UA" sz="1400" b="1" i="0" u="none" strike="noStrike" baseline="0" dirty="0">
                <a:solidFill>
                  <a:schemeClr val="bg1"/>
                </a:solidFill>
                <a:latin typeface="Tahoma" panose="020B0604030504040204" pitchFamily="34" charset="0"/>
              </a:rPr>
              <a:t>2021</a:t>
            </a:r>
            <a:endParaRPr lang="ru-UA" sz="1400" dirty="0"/>
          </a:p>
        </p:txBody>
      </p:sp>
      <p:sp>
        <p:nvSpPr>
          <p:cNvPr id="18" name="Объект 3">
            <a:extLst>
              <a:ext uri="{FF2B5EF4-FFF2-40B4-BE49-F238E27FC236}">
                <a16:creationId xmlns:a16="http://schemas.microsoft.com/office/drawing/2014/main" id="{9509D6C4-F6F0-4ABB-84BD-3E10773574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05751" y="399381"/>
            <a:ext cx="3713346" cy="329600"/>
          </a:xfrm>
        </p:spPr>
        <p:txBody>
          <a:bodyPr>
            <a:noAutofit/>
          </a:bodyPr>
          <a:lstStyle/>
          <a:p>
            <a:pPr marL="0" indent="0" algn="r">
              <a:buNone/>
            </a:pPr>
            <a:r>
              <a:rPr lang="ru-RU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</a:rPr>
              <a:t>МОНІТОРИНГ ПОЛІТИЧНИХ НОВИН</a:t>
            </a:r>
            <a:endParaRPr lang="ru-RU" sz="1400" b="1" i="0" u="none" strike="noStrike" baseline="0" dirty="0">
              <a:solidFill>
                <a:schemeClr val="tx1">
                  <a:lumMod val="65000"/>
                  <a:lumOff val="35000"/>
                </a:schemeClr>
              </a:solidFill>
              <a:latin typeface="Tahoma" panose="020B060403050404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578A535-2023-4E8E-8CD8-3FF98C5B2738}"/>
              </a:ext>
            </a:extLst>
          </p:cNvPr>
          <p:cNvSpPr txBox="1"/>
          <p:nvPr/>
        </p:nvSpPr>
        <p:spPr>
          <a:xfrm>
            <a:off x="8980946" y="3121223"/>
            <a:ext cx="23588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i="0" u="none" strike="noStrike" baseline="0" dirty="0">
                <a:solidFill>
                  <a:srgbClr val="002060"/>
                </a:solidFill>
                <a:latin typeface="Tahoma" panose="020B0604030504040204" pitchFamily="34" charset="0"/>
              </a:rPr>
              <a:t>НОВИНИ ПРО УКРАЇНУ</a:t>
            </a:r>
            <a:endParaRPr lang="ru-UA" sz="1400" b="1" dirty="0">
              <a:solidFill>
                <a:srgbClr val="002060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702A7C1-A556-4ADA-A0FF-A936DD1415AB}"/>
              </a:ext>
            </a:extLst>
          </p:cNvPr>
          <p:cNvSpPr txBox="1"/>
          <p:nvPr/>
        </p:nvSpPr>
        <p:spPr>
          <a:xfrm>
            <a:off x="8916224" y="3429000"/>
            <a:ext cx="24882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12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15-20 лютого 2021</a:t>
            </a:r>
          </a:p>
          <a:p>
            <a:pPr algn="ctr"/>
            <a:r>
              <a:rPr lang="uk-UA" sz="12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</a:t>
            </a:r>
            <a:r>
              <a:rPr lang="uk-UA" sz="1200" dirty="0" err="1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синхрон</a:t>
            </a:r>
            <a:r>
              <a:rPr lang="uk-UA" sz="12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представників політичних сил </a:t>
            </a:r>
            <a:r>
              <a:rPr lang="en-US" sz="12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n=4801</a:t>
            </a:r>
            <a:r>
              <a:rPr lang="uk-UA" sz="12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uk-UA" sz="1200" dirty="0" err="1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сек</a:t>
            </a:r>
            <a:r>
              <a:rPr lang="uk-UA" sz="12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</a:t>
            </a:r>
            <a:endParaRPr lang="en-US" sz="1200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432971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Диаграмма 8">
            <a:extLst>
              <a:ext uri="{FF2B5EF4-FFF2-40B4-BE49-F238E27FC236}">
                <a16:creationId xmlns:a16="http://schemas.microsoft.com/office/drawing/2014/main" id="{BE37682C-FEAB-4F46-9353-5D4DDDE3F3D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4530872"/>
              </p:ext>
            </p:extLst>
          </p:nvPr>
        </p:nvGraphicFramePr>
        <p:xfrm>
          <a:off x="658813" y="1818447"/>
          <a:ext cx="8539219" cy="46974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954B8539-65EA-46F6-BF9C-04A86E953B18}"/>
              </a:ext>
            </a:extLst>
          </p:cNvPr>
          <p:cNvSpPr txBox="1"/>
          <p:nvPr/>
        </p:nvSpPr>
        <p:spPr>
          <a:xfrm>
            <a:off x="658812" y="1297036"/>
            <a:ext cx="108743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i="0" u="none" strike="noStrike" baseline="0" dirty="0">
                <a:solidFill>
                  <a:srgbClr val="FF0000"/>
                </a:solidFill>
                <a:latin typeface="Tahoma" panose="020B0604030504040204" pitchFamily="34" charset="0"/>
              </a:rPr>
              <a:t>ПРЕДСТАВНИКИ ПОЛІТИЧНИХ СИЛ: </a:t>
            </a:r>
            <a:r>
              <a:rPr lang="uk-UA" sz="2000" b="1" i="0" u="none" strike="noStrike" baseline="0" dirty="0">
                <a:solidFill>
                  <a:srgbClr val="FF0000"/>
                </a:solidFill>
                <a:latin typeface="Tahoma" panose="020B0604030504040204" pitchFamily="34" charset="0"/>
              </a:rPr>
              <a:t>СИХРОН У НОВИНАХ</a:t>
            </a:r>
            <a:endParaRPr lang="ru-UA" sz="2000" dirty="0">
              <a:solidFill>
                <a:srgbClr val="FF0000"/>
              </a:solidFill>
            </a:endParaRPr>
          </a:p>
        </p:txBody>
      </p:sp>
      <p:sp>
        <p:nvSpPr>
          <p:cNvPr id="16" name="Заголовок 1">
            <a:extLst>
              <a:ext uri="{FF2B5EF4-FFF2-40B4-BE49-F238E27FC236}">
                <a16:creationId xmlns:a16="http://schemas.microsoft.com/office/drawing/2014/main" id="{D63FC06A-BE41-4396-AB45-7B49369EF5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903" y="308224"/>
            <a:ext cx="11353800" cy="530024"/>
          </a:xfrm>
        </p:spPr>
        <p:txBody>
          <a:bodyPr>
            <a:normAutofit fontScale="90000"/>
          </a:bodyPr>
          <a:lstStyle/>
          <a:p>
            <a:r>
              <a:rPr lang="ru-RU" sz="3600" b="1" i="0" u="none" strike="noStrike" baseline="0" dirty="0">
                <a:solidFill>
                  <a:schemeClr val="bg1"/>
                </a:solidFill>
                <a:latin typeface="Tahoma" panose="020B0604030504040204" pitchFamily="34" charset="0"/>
              </a:rPr>
              <a:t>ПОЛ</a:t>
            </a:r>
            <a:r>
              <a:rPr lang="uk-UA" sz="3600" b="1" i="0" u="none" strike="noStrike" baseline="0" dirty="0">
                <a:solidFill>
                  <a:schemeClr val="bg1"/>
                </a:solidFill>
                <a:latin typeface="Tahoma" panose="020B0604030504040204" pitchFamily="34" charset="0"/>
              </a:rPr>
              <a:t>ІТИЧНЕ ПОЛЕ</a:t>
            </a:r>
            <a:endParaRPr lang="ru-UA" sz="1600" dirty="0">
              <a:solidFill>
                <a:schemeClr val="bg1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BE889DE-4F44-4CD8-86AC-3F32A9E3EAC8}"/>
              </a:ext>
            </a:extLst>
          </p:cNvPr>
          <p:cNvSpPr txBox="1"/>
          <p:nvPr/>
        </p:nvSpPr>
        <p:spPr>
          <a:xfrm>
            <a:off x="9094971" y="579320"/>
            <a:ext cx="252412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400" b="1" i="0" u="none" strike="noStrike" baseline="0" dirty="0">
                <a:solidFill>
                  <a:schemeClr val="bg1"/>
                </a:solidFill>
                <a:latin typeface="Tahoma" panose="020B0604030504040204" pitchFamily="34" charset="0"/>
              </a:rPr>
              <a:t>04-09 </a:t>
            </a:r>
            <a:r>
              <a:rPr lang="uk-UA" sz="1400" b="1" dirty="0">
                <a:solidFill>
                  <a:schemeClr val="bg1"/>
                </a:solidFill>
                <a:latin typeface="Tahoma" panose="020B0604030504040204" pitchFamily="34" charset="0"/>
              </a:rPr>
              <a:t>жовтня </a:t>
            </a:r>
            <a:r>
              <a:rPr lang="uk-UA" sz="1400" b="1" i="0" u="none" strike="noStrike" baseline="0" dirty="0">
                <a:solidFill>
                  <a:schemeClr val="bg1"/>
                </a:solidFill>
                <a:latin typeface="Tahoma" panose="020B0604030504040204" pitchFamily="34" charset="0"/>
              </a:rPr>
              <a:t>2021</a:t>
            </a:r>
            <a:endParaRPr lang="ru-UA" sz="1400" dirty="0"/>
          </a:p>
        </p:txBody>
      </p:sp>
      <p:sp>
        <p:nvSpPr>
          <p:cNvPr id="18" name="Объект 3">
            <a:extLst>
              <a:ext uri="{FF2B5EF4-FFF2-40B4-BE49-F238E27FC236}">
                <a16:creationId xmlns:a16="http://schemas.microsoft.com/office/drawing/2014/main" id="{9509D6C4-F6F0-4ABB-84BD-3E10773574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05751" y="399381"/>
            <a:ext cx="3713346" cy="329600"/>
          </a:xfrm>
        </p:spPr>
        <p:txBody>
          <a:bodyPr>
            <a:noAutofit/>
          </a:bodyPr>
          <a:lstStyle/>
          <a:p>
            <a:pPr marL="0" indent="0" algn="r">
              <a:buNone/>
            </a:pPr>
            <a:r>
              <a:rPr lang="ru-RU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</a:rPr>
              <a:t>МОНІТОРИНГ ПОЛІТИЧНИХ НОВИН</a:t>
            </a:r>
            <a:endParaRPr lang="ru-RU" sz="1400" b="1" i="0" u="none" strike="noStrike" baseline="0" dirty="0">
              <a:solidFill>
                <a:schemeClr val="tx1">
                  <a:lumMod val="65000"/>
                  <a:lumOff val="35000"/>
                </a:schemeClr>
              </a:solidFill>
              <a:latin typeface="Tahoma" panose="020B060403050404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578A535-2023-4E8E-8CD8-3FF98C5B2738}"/>
              </a:ext>
            </a:extLst>
          </p:cNvPr>
          <p:cNvSpPr txBox="1"/>
          <p:nvPr/>
        </p:nvSpPr>
        <p:spPr>
          <a:xfrm>
            <a:off x="9174346" y="3275111"/>
            <a:ext cx="23588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i="0" u="none" strike="noStrike" baseline="0" dirty="0">
                <a:solidFill>
                  <a:srgbClr val="002060"/>
                </a:solidFill>
                <a:latin typeface="Tahoma" panose="020B0604030504040204" pitchFamily="34" charset="0"/>
              </a:rPr>
              <a:t>НОВИНИ ПРО УКРАЇНУ</a:t>
            </a:r>
            <a:endParaRPr lang="ru-UA" sz="1400" b="1" dirty="0">
              <a:solidFill>
                <a:srgbClr val="002060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702A7C1-A556-4ADA-A0FF-A936DD1415AB}"/>
              </a:ext>
            </a:extLst>
          </p:cNvPr>
          <p:cNvSpPr txBox="1"/>
          <p:nvPr/>
        </p:nvSpPr>
        <p:spPr>
          <a:xfrm>
            <a:off x="9081779" y="3704189"/>
            <a:ext cx="24882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12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04-09 жовтня 2021</a:t>
            </a:r>
          </a:p>
          <a:p>
            <a:pPr algn="ctr"/>
            <a:r>
              <a:rPr lang="uk-UA" sz="12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</a:t>
            </a:r>
            <a:r>
              <a:rPr lang="uk-UA" sz="1200" dirty="0" err="1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синхрон</a:t>
            </a:r>
            <a:r>
              <a:rPr lang="uk-UA" sz="12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представників політичних сил </a:t>
            </a:r>
            <a:r>
              <a:rPr lang="en-US" sz="12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n=</a:t>
            </a:r>
            <a:r>
              <a:rPr lang="uk-UA" sz="12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5617 </a:t>
            </a:r>
            <a:r>
              <a:rPr lang="uk-UA" sz="1200" dirty="0" err="1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сек</a:t>
            </a:r>
            <a:r>
              <a:rPr lang="uk-UA" sz="12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</a:t>
            </a:r>
            <a:endParaRPr lang="en-US" sz="1200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203655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3764</TotalTime>
  <Words>1220</Words>
  <Application>Microsoft Office PowerPoint</Application>
  <PresentationFormat>Широкоэкранный</PresentationFormat>
  <Paragraphs>324</Paragraphs>
  <Slides>25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30" baseType="lpstr">
      <vt:lpstr>Arial</vt:lpstr>
      <vt:lpstr>Calibri</vt:lpstr>
      <vt:lpstr>Calibri Light</vt:lpstr>
      <vt:lpstr>Tahoma</vt:lpstr>
      <vt:lpstr>Тема Office</vt:lpstr>
      <vt:lpstr>   МОНІТОРИНГ  ПОЛІТИЧНИХ НОВИН</vt:lpstr>
      <vt:lpstr>МОНІТОРИНГ ПОЛІТИЧНИХ НОВИН   </vt:lpstr>
      <vt:lpstr>ІНФОРМАЦІЙНИЙ ПОТІК</vt:lpstr>
      <vt:lpstr>ІНФОРМАЦІЙНИЙ ПОТІК</vt:lpstr>
      <vt:lpstr>ІНФОРМАЦІЙНИЙ ПОТІК</vt:lpstr>
      <vt:lpstr>ІНФОРМАЦІЙНИЙ ПОТІК</vt:lpstr>
      <vt:lpstr>ІНФОРМАЦІЙНИЙ ПОТІК</vt:lpstr>
      <vt:lpstr>ІНФОРМАЦІЙНИЙ ПОТІК</vt:lpstr>
      <vt:lpstr>ПОЛІТИЧНІ ПОДІЇ: війна на Сході</vt:lpstr>
      <vt:lpstr>ПОЛІТИЧНІ ПОДІЇ: війна на Сході</vt:lpstr>
      <vt:lpstr>ПОЛІТИЧНІ ПОДІЇ: війна на Сході</vt:lpstr>
      <vt:lpstr>ПОЛІТИЧНІ ПОДІЇ: війна на Сході</vt:lpstr>
      <vt:lpstr>ПОЛІТИЧНІ ПОДІЇ</vt:lpstr>
      <vt:lpstr>ПОЛІТИЧНІ ПОДІЇ</vt:lpstr>
      <vt:lpstr>ПОЛІТИЧНІ ПОДІЇ</vt:lpstr>
      <vt:lpstr>ПОЛІТИЧНІ ПОДІЇ</vt:lpstr>
      <vt:lpstr>ПОЛІТИЧНІ ГРАВЦІ</vt:lpstr>
      <vt:lpstr>ПОЛІТИЧНІ ГРАВЦІ</vt:lpstr>
      <vt:lpstr>ПОЛІТИЧНІ ГРАВЦІ</vt:lpstr>
      <vt:lpstr>ПОЛІТИЧНІ ГРАВЦІ</vt:lpstr>
      <vt:lpstr>ПОЛІТИЧНІ ГРАВЦІ</vt:lpstr>
      <vt:lpstr>ПОЛІТИЧНЕ ПОЛЕ</vt:lpstr>
      <vt:lpstr>ПОЛІТИЧНЕ ПОЛЕ</vt:lpstr>
      <vt:lpstr>ПОЛІТИЧНЕ ПОЛЕ</vt:lpstr>
      <vt:lpstr>ПОЛІТИЧНЕ ПОЛЕ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Моніторинг політичних новин</dc:title>
  <dc:creator>rovena0409@gmail.com</dc:creator>
  <cp:lastModifiedBy>rovena0409@gmail.com</cp:lastModifiedBy>
  <cp:revision>164</cp:revision>
  <dcterms:created xsi:type="dcterms:W3CDTF">2021-03-09T09:39:10Z</dcterms:created>
  <dcterms:modified xsi:type="dcterms:W3CDTF">2021-10-22T16:53:58Z</dcterms:modified>
</cp:coreProperties>
</file>